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8ce58aeea242f6" /><Relationship Type="http://schemas.openxmlformats.org/officeDocument/2006/relationships/extended-properties" Target="/docProps/app.xml" Id="R8ac050d88d3c4282" /><Relationship Type="http://schemas.openxmlformats.org/officeDocument/2006/relationships/officeDocument" Target="/ppt/presentation.xml" Id="R25dfb47800e440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1114268281467a"/>
  </p:sldMasterIdLst>
  <p:notesMasterIdLst>
    <p:notesMasterId xmlns:r="http://schemas.openxmlformats.org/officeDocument/2006/relationships" r:id="R1c96c3b70232485a"/>
  </p:notesMasterIdLst>
  <p:sldIdLst>
    <p:sldId xmlns:r="http://schemas.openxmlformats.org/officeDocument/2006/relationships" id="256" r:id="R12d2f8532ed1468f"/>
    <p:sldId xmlns:r="http://schemas.openxmlformats.org/officeDocument/2006/relationships" id="257" r:id="R4109d58375084c1e"/>
    <p:sldId xmlns:r="http://schemas.openxmlformats.org/officeDocument/2006/relationships" id="258" r:id="R2be63a79400d41a2"/>
    <p:sldId xmlns:r="http://schemas.openxmlformats.org/officeDocument/2006/relationships" id="259" r:id="R285e0b86682443ba"/>
    <p:sldId xmlns:r="http://schemas.openxmlformats.org/officeDocument/2006/relationships" id="260" r:id="R8f8605b647a5406e"/>
    <p:sldId xmlns:r="http://schemas.openxmlformats.org/officeDocument/2006/relationships" id="261" r:id="R2b990a30ee2d4a1e"/>
    <p:sldId xmlns:r="http://schemas.openxmlformats.org/officeDocument/2006/relationships" id="262" r:id="R8e3f304141aa4047"/>
    <p:sldId xmlns:r="http://schemas.openxmlformats.org/officeDocument/2006/relationships" id="263" r:id="R33ad360951824bd8"/>
    <p:sldId xmlns:r="http://schemas.openxmlformats.org/officeDocument/2006/relationships" id="264" r:id="R62cafc63d1234a4e"/>
    <p:sldId xmlns:r="http://schemas.openxmlformats.org/officeDocument/2006/relationships" id="265" r:id="R56aa691cd21a4022"/>
    <p:sldId xmlns:r="http://schemas.openxmlformats.org/officeDocument/2006/relationships" id="266" r:id="Rc9fdb6be07364e8e"/>
    <p:sldId xmlns:r="http://schemas.openxmlformats.org/officeDocument/2006/relationships" id="267" r:id="R3a3e708af68f4a64"/>
    <p:sldId xmlns:r="http://schemas.openxmlformats.org/officeDocument/2006/relationships" id="268" r:id="R1efd1d3f0199419a"/>
    <p:sldId xmlns:r="http://schemas.openxmlformats.org/officeDocument/2006/relationships" id="269" r:id="Rd3ca1b4aa46a4ab7"/>
    <p:sldId xmlns:r="http://schemas.openxmlformats.org/officeDocument/2006/relationships" id="270" r:id="R2229356e7bc449f8"/>
    <p:sldId xmlns:r="http://schemas.openxmlformats.org/officeDocument/2006/relationships" id="271" r:id="Rbabf162ec3f846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e1a517472c4219" /><Relationship Type="http://schemas.openxmlformats.org/officeDocument/2006/relationships/slideMaster" Target="/ppt/slideMasters/slideMaster1.xml" Id="R6d1114268281467a" /><Relationship Type="http://schemas.openxmlformats.org/officeDocument/2006/relationships/notesMaster" Target="/ppt/notesMasters/notesMaster1.xml" Id="R1c96c3b70232485a" /><Relationship Type="http://schemas.openxmlformats.org/officeDocument/2006/relationships/presProps" Target="/ppt/presProps.xml" Id="Rfaaa0a498ed649c0" /><Relationship Type="http://schemas.openxmlformats.org/officeDocument/2006/relationships/tableStyles" Target="/ppt/tableStyles.xml" Id="R68dade7cfd224e2b" /><Relationship Type="http://schemas.openxmlformats.org/officeDocument/2006/relationships/slide" Target="/ppt/slides/slide1.xml" Id="R12d2f8532ed1468f" /><Relationship Type="http://schemas.openxmlformats.org/officeDocument/2006/relationships/slide" Target="/ppt/slides/slide2.xml" Id="R4109d58375084c1e" /><Relationship Type="http://schemas.openxmlformats.org/officeDocument/2006/relationships/slide" Target="/ppt/slides/slide3.xml" Id="R2be63a79400d41a2" /><Relationship Type="http://schemas.openxmlformats.org/officeDocument/2006/relationships/slide" Target="/ppt/slides/slide4.xml" Id="R285e0b86682443ba" /><Relationship Type="http://schemas.openxmlformats.org/officeDocument/2006/relationships/slide" Target="/ppt/slides/slide5.xml" Id="R8f8605b647a5406e" /><Relationship Type="http://schemas.openxmlformats.org/officeDocument/2006/relationships/slide" Target="/ppt/slides/slide6.xml" Id="R2b990a30ee2d4a1e" /><Relationship Type="http://schemas.openxmlformats.org/officeDocument/2006/relationships/slide" Target="/ppt/slides/slide7.xml" Id="R8e3f304141aa4047" /><Relationship Type="http://schemas.openxmlformats.org/officeDocument/2006/relationships/slide" Target="/ppt/slides/slide8.xml" Id="R33ad360951824bd8" /><Relationship Type="http://schemas.openxmlformats.org/officeDocument/2006/relationships/slide" Target="/ppt/slides/slide9.xml" Id="R62cafc63d1234a4e" /><Relationship Type="http://schemas.openxmlformats.org/officeDocument/2006/relationships/slide" Target="/ppt/slides/slide10.xml" Id="R56aa691cd21a4022" /><Relationship Type="http://schemas.openxmlformats.org/officeDocument/2006/relationships/slide" Target="/ppt/slides/slide11.xml" Id="Rc9fdb6be07364e8e" /><Relationship Type="http://schemas.openxmlformats.org/officeDocument/2006/relationships/slide" Target="/ppt/slides/slide12.xml" Id="R3a3e708af68f4a64" /><Relationship Type="http://schemas.openxmlformats.org/officeDocument/2006/relationships/slide" Target="/ppt/slides/slide13.xml" Id="R1efd1d3f0199419a" /><Relationship Type="http://schemas.openxmlformats.org/officeDocument/2006/relationships/slide" Target="/ppt/slides/slide14.xml" Id="Rd3ca1b4aa46a4ab7" /><Relationship Type="http://schemas.openxmlformats.org/officeDocument/2006/relationships/slide" Target="/ppt/slides/slide15.xml" Id="R2229356e7bc449f8" /><Relationship Type="http://schemas.openxmlformats.org/officeDocument/2006/relationships/slide" Target="/ppt/slides/slide16.xml" Id="Rbabf162ec3f846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bf7eaf984a43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f4a655a49049e0" /><Relationship Type="http://schemas.openxmlformats.org/officeDocument/2006/relationships/notesMaster" Target="/ppt/notesMasters/notesMaster1.xml" Id="Rf461914597c148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d345dd91884325" /><Relationship Type="http://schemas.openxmlformats.org/officeDocument/2006/relationships/notesMaster" Target="/ppt/notesMasters/notesMaster1.xml" Id="R50f1196b024749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812b23a9e84b7e" /><Relationship Type="http://schemas.openxmlformats.org/officeDocument/2006/relationships/notesMaster" Target="/ppt/notesMasters/notesMaster1.xml" Id="Ra9611eeffddb41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1aacd45f354b8b" /><Relationship Type="http://schemas.openxmlformats.org/officeDocument/2006/relationships/notesMaster" Target="/ppt/notesMasters/notesMaster1.xml" Id="R34e0b212962c45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d1069aef2b4435" /><Relationship Type="http://schemas.openxmlformats.org/officeDocument/2006/relationships/notesMaster" Target="/ppt/notesMasters/notesMaster1.xml" Id="R87dd3078cfc24d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de286dc4a7498a" /><Relationship Type="http://schemas.openxmlformats.org/officeDocument/2006/relationships/notesMaster" Target="/ppt/notesMasters/notesMaster1.xml" Id="Rf823bb79e8e147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322c5f09374364" /><Relationship Type="http://schemas.openxmlformats.org/officeDocument/2006/relationships/notesMaster" Target="/ppt/notesMasters/notesMaster1.xml" Id="Re370c40c2cf04d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3f5f0ea1434678" /><Relationship Type="http://schemas.openxmlformats.org/officeDocument/2006/relationships/notesMaster" Target="/ppt/notesMasters/notesMaster1.xml" Id="R4029bf9db68643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424a8ef4eb47e5" /><Relationship Type="http://schemas.openxmlformats.org/officeDocument/2006/relationships/notesMaster" Target="/ppt/notesMasters/notesMaster1.xml" Id="R4936646e33bb44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d2aaf809d644f8" /><Relationship Type="http://schemas.openxmlformats.org/officeDocument/2006/relationships/notesMaster" Target="/ppt/notesMasters/notesMaster1.xml" Id="R86cd22ad5cc340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a9c92d27c9a43db" /><Relationship Type="http://schemas.openxmlformats.org/officeDocument/2006/relationships/notesMaster" Target="/ppt/notesMasters/notesMaster1.xml" Id="R388bc3a4954642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e3c6cf9d91b44e0" /><Relationship Type="http://schemas.openxmlformats.org/officeDocument/2006/relationships/notesMaster" Target="/ppt/notesMasters/notesMaster1.xml" Id="R5a6d528527ae4b7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b3ef61cb6cd43a4" /><Relationship Type="http://schemas.openxmlformats.org/officeDocument/2006/relationships/notesMaster" Target="/ppt/notesMasters/notesMaster1.xml" Id="Re4013062f70a4b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088504642f94d7d" /><Relationship Type="http://schemas.openxmlformats.org/officeDocument/2006/relationships/notesMaster" Target="/ppt/notesMasters/notesMaster1.xml" Id="R47f553cf8b5c401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482ad4db8aa41b8" /><Relationship Type="http://schemas.openxmlformats.org/officeDocument/2006/relationships/notesMaster" Target="/ppt/notesMasters/notesMaster1.xml" Id="R78635312f48b41e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145c071a434c21" /><Relationship Type="http://schemas.openxmlformats.org/officeDocument/2006/relationships/notesMaster" Target="/ppt/notesMasters/notesMaster1.xml" Id="Rd87dec58e3b642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Abertura da palestra 1. Identifique o LabSocial como empresa responsável pela realização da capacitação e o COMESP como proponente do Programa Rede Preparada – Mulher Segura. Apresente a formação como espaço de construção compartilhada entre profissionais da Saúde, Segurança Pública, Assistência Social, Educação, Sistema de Justiça, gestão municipal e demais integrantes da rede. Destaque que mulheres e meninas aparecem como sujeitas de direitos e produtoras de conhecimento sobre suas trajetórias, e não apenas como destinatárias passivas de proteção.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Proposta Pedagógica Rede Preparada – Mulher Segura, COMESP, 2026.</a:t>
            </a:r>
          </a:p>
          <a:p xmlns:a="http://schemas.openxmlformats.org/drawingml/2006/main">
            <a:r>
              <a:t>- Ilustração gerada especificamente para o projeto Mulher Segura,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Abra estabelecendo o fundamento comum para um público multiprofissional. Diferencie responsabilidade pública de resposta exclusivamente penal. Convide cada área a reconhecer sua inserção nesse dever compartilhado.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Convenção de Belém do Pará, arts. 1º, 3º, 4º e 7º.</a:t>
            </a:r>
          </a:p>
          <a:p xmlns:a="http://schemas.openxmlformats.org/drawingml/2006/main">
            <a:r>
              <a:t>- Lei nº 11.340/2006, art. 6º.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definições operativas sem transformar o slide em aula jurídica. Explique que as categorias se relacionam, mas não são sinônimas. Meninas e adolescentes também são sujeitas da proteção e exigem articulação com o sistema de garantia de direitos.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Convenção de Belém do Pará, art. 1º.</a:t>
            </a:r>
          </a:p>
          <a:p xmlns:a="http://schemas.openxmlformats.org/drawingml/2006/main">
            <a:r>
              <a:t>- Lei nº 11.340/2006, arts. 5º e 7º.</a:t>
            </a:r>
          </a:p>
          <a:p xmlns:a="http://schemas.openxmlformats.org/drawingml/2006/main">
            <a:r>
              <a:t>- Código Penal, art. 121-A.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Antes de apresentar números, estabeleça seus limites. Diferencie prevalência, ocorrências, vítimas e notificações. A leitura crítica evita tanto minimizar a violência quanto transformar dados administrativos em retrato completo da realidade.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11.340/2006, art. 8º, II.</a:t>
            </a:r>
          </a:p>
          <a:p xmlns:a="http://schemas.openxmlformats.org/drawingml/2006/main">
            <a:r>
              <a:t>- Convenção de Belém do Pará, art. 8º, 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valores absolutos e variações calculadas sobre os absolutos. Não some categorias. Explique que violência psicológica é tipo penal recente e que mudanças na capacidade de reconhecimento e registro podem alterar séries. MPU significa medida protetiva de urgência.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Fórum Brasileiro de Segurança Pública. 20º Anuário Brasileiro de Segurança Pública, 2026, tabelas 21 a 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Esclareça o recorte: agregação retrospectiva dos 31 municípios do universo territorial atualmente considerado, incluída Curitiba, cuja adesão ao COMESP foi formalizada em 2026. Não use o total para ranquear municípios nem afirmar causalidade.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IPARDES/SESP-PR, painel Mulheres do Paraná, dados municipais 2024–2025, atualização 04/02/2026.</a:t>
            </a:r>
          </a:p>
          <a:p xmlns:a="http://schemas.openxmlformats.org/drawingml/2006/main">
            <a:r>
              <a:t>- Base de rastreabilidade Mulher Segura COMESP.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Evite tratar grupos como naturalmente vulneráveis. Mostre que vulnerabilização é produzida por desigualdades e por instituições que oferecem acessos distintos. Mulheres e meninas devem aparecer como sujeitas de conhecimento sobre suas trajetórias.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Convenção de Belém do Pará, art. 9º.</a:t>
            </a:r>
          </a:p>
          <a:p xmlns:a="http://schemas.openxmlformats.org/drawingml/2006/main">
            <a:r>
              <a:t>- Lei nº 11.340/2006, arts. 2º e 3º.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esta passagem como processo histórico e conflitivo, não como evolução automática. Direitos não foram concedidos: foram produzidos por denúncias, organização coletiva, participação e incidência política.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Conselho Nacional dos Direitos da Mulher, memória da Constituição de 1988.</a:t>
            </a:r>
          </a:p>
          <a:p xmlns:a="http://schemas.openxmlformats.org/drawingml/2006/main">
            <a:r>
              <a:t>- Ministério das Mulheres, histórico das políticas de enfrentamento.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Reconheça a pluralidade dos movimentos, incluindo mulheres negras, trabalhadoras, indígenas, rurais, lésbicas e organizações territoriais. Evite uma narrativa centrada apenas nas instituições: foram os movimentos que produziram categorias, serviços pioneiros e pressão pública.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Câmara dos Deputados, memória do movimento Quem Ama Não Mata.</a:t>
            </a:r>
          </a:p>
          <a:p xmlns:a="http://schemas.openxmlformats.org/drawingml/2006/main">
            <a:r>
              <a:t>- CNDM, memória da Carta das Mulheres e da Constituinte.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Mostre que conferências são espaços de disputa e formulação, não cerimônias. No Brasil, conferências livres, municipais, regionais, estaduais e nacionais afirmam mulheres como participantes da formulação, do monitoramento e da avaliação.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Nações Unidas, World Conferences on Women.</a:t>
            </a:r>
          </a:p>
          <a:p xmlns:a="http://schemas.openxmlformats.org/drawingml/2006/main">
            <a:r>
              <a:t>- Ministério das Mulheres, Conferências Nacionais de Políticas para as Mulheres.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Explique devida diligência em linguagem simples: agir seriamente, sem demora, com prevenção, proteção, investigação, responsabilização e reparação. A obrigação alcança violência praticada por agentes públicos e particulares.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CEDAW, arts. 1º e 2º.</a:t>
            </a:r>
          </a:p>
          <a:p xmlns:a="http://schemas.openxmlformats.org/drawingml/2006/main">
            <a:r>
              <a:t>- Declaração e Programa de Ação de Viena, parágrafo 18.</a:t>
            </a:r>
          </a:p>
          <a:p xmlns:a="http://schemas.openxmlformats.org/drawingml/2006/main">
            <a:r>
              <a:t>- Convenção de Belém do Pará, art. 7º.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Evite apresentar a lei como obra individual ou concessão estatal. Reconheça a agência de Maria da Penha, a litigância de CEJIL e CLADEM e o trabalho do consórcio feminista que elaborou a proposta normativa.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CIDH, Relatório nº 54/01, Caso 12.051, Maria da Penha Maia Fernandes.</a:t>
            </a:r>
          </a:p>
          <a:p xmlns:a="http://schemas.openxmlformats.org/drawingml/2006/main">
            <a:r>
              <a:t>- Ministério das Mulheres, histórico da Lei Maria da Penha.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Destaque a integralidade e nomeie a Assistência Social. O aprofundamento de artigos e medidas protetivas ocorrerá no Módulo III. Aqui, o objetivo é reconhecer a mudança de paradigma.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11.340/2006, arts. 6º, 8º, 9º, 22 a 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transforme o slide em inventário. Leia cada grupo como garantia criada ou ampliada. Na Lei Mariana Ferrer, destaque dignidade processual e vedação à humilhação; pedagogicamente, conecte ao dever de toda a rede de evitar culpabilização e repetição desnecessária dos relatos.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Leis nº 13.505/2017, 13.827/2019, 14.188/2021, 14.232/2021, 14.245/2021, 14.550/2023, 14.674/2023, 14.717/2023 e 14.899/2024.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Mostre que prevenção não é apenas campanha e que proteção não termina com a medida emergencial. O Pacto vincula transformação cultural, identificação precoce, proteção, reparação, dados e governança.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Decreto nº 11.640/2023, Pacto Nacional de Prevenção aos Feminicídios.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Encerre sem abrir uma dinâmica longa: anuncie a pergunta que orientará os 30 minutos de debate. Aponte que a segunda palestra partirá da distância entre direito reconhecido e proteção efetivamente experimentada.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Síntese autoral baseada nos marcos apresentados.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8316e8bcc44b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af416aafa94459" /><Relationship Type="http://schemas.openxmlformats.org/officeDocument/2006/relationships/slideLayout" Target="/ppt/slideLayouts/slideLayout1.xml" Id="Radcf56e8dab945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cf56e8dab945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b09d0de554f27" /><Relationship Type="http://schemas.openxmlformats.org/officeDocument/2006/relationships/image" Target="/ppt/media/image.png" Id="R7518c03eabd0449b" /><Relationship Type="http://schemas.openxmlformats.org/officeDocument/2006/relationships/notesSlide" Target="/ppt/notesSlides/notesSlide1.xml" Id="R18869033002e40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7d914dfe1433d" /><Relationship Type="http://schemas.openxmlformats.org/officeDocument/2006/relationships/notesSlide" Target="/ppt/notesSlides/notesSlide2.xml" Id="Rf3e3986fc6ab42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d7ec2610cd451a" /><Relationship Type="http://schemas.openxmlformats.org/officeDocument/2006/relationships/notesSlide" Target="/ppt/notesSlides/notesSlide3.xml" Id="Rd5bda7475edb4d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812c7c4c64565" /><Relationship Type="http://schemas.openxmlformats.org/officeDocument/2006/relationships/notesSlide" Target="/ppt/notesSlides/notesSlide4.xml" Id="R6cd16479102045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dfeefb6ec24ffc" /><Relationship Type="http://schemas.openxmlformats.org/officeDocument/2006/relationships/notesSlide" Target="/ppt/notesSlides/notesSlide5.xml" Id="R2b55d5e7cba741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fb71bb2ddf4796" /><Relationship Type="http://schemas.openxmlformats.org/officeDocument/2006/relationships/notesSlide" Target="/ppt/notesSlides/notesSlide6.xml" Id="Rc98a1034077f4c1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68aae60614178" /><Relationship Type="http://schemas.openxmlformats.org/officeDocument/2006/relationships/notesSlide" Target="/ppt/notesSlides/notesSlide7.xml" Id="Rdaea9a2be27f47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d0cade62f4a5c" /><Relationship Type="http://schemas.openxmlformats.org/officeDocument/2006/relationships/notesSlide" Target="/ppt/notesSlides/notesSlide8.xml" Id="R37bb71030bc8466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8a5cb34034175" /><Relationship Type="http://schemas.openxmlformats.org/officeDocument/2006/relationships/notesSlide" Target="/ppt/notesSlides/notesSlide9.xml" Id="R6f46259a792a4f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4d1b14fb74376" /><Relationship Type="http://schemas.openxmlformats.org/officeDocument/2006/relationships/notesSlide" Target="/ppt/notesSlides/notesSlide10.xml" Id="Re197bd2ae9db48e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ecd8ef03344628" /><Relationship Type="http://schemas.openxmlformats.org/officeDocument/2006/relationships/notesSlide" Target="/ppt/notesSlides/notesSlide11.xml" Id="Rc8372beea2294b5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3f1e2c8d24109" /><Relationship Type="http://schemas.openxmlformats.org/officeDocument/2006/relationships/notesSlide" Target="/ppt/notesSlides/notesSlide12.xml" Id="R17852ba0a45a446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21bfa956b407e" /><Relationship Type="http://schemas.openxmlformats.org/officeDocument/2006/relationships/notesSlide" Target="/ppt/notesSlides/notesSlide13.xml" Id="R61773edb28cc469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9b9a05c74147a2" /><Relationship Type="http://schemas.openxmlformats.org/officeDocument/2006/relationships/notesSlide" Target="/ppt/notesSlides/notesSlide14.xml" Id="R930822016ae24c7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e568563354a0c" /><Relationship Type="http://schemas.openxmlformats.org/officeDocument/2006/relationships/notesSlide" Target="/ppt/notesSlides/notesSlide15.xml" Id="R7a07fc67327345c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a8d68b2744b5e" /><Relationship Type="http://schemas.openxmlformats.org/officeDocument/2006/relationships/notesSlide" Target="/ppt/notesSlides/notesSlide16.xml" Id="R997df74ff95640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8c03eabd044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3C2BC-7712-43CA-80C2-81F8E2F1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43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711F3B"/>
                </a:solidFill>
              </a:defRPr>
            </a:pPr>
            <a:r>
              <a:rPr sz="1125" b="1">
                <a:solidFill>
                  <a:srgbClr val="711F3B"/>
                </a:solidFill>
              </a:rPr>
              <a:t>COMESP · PROGRAMA REDE PREPARADA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A2DC30-14AC-4500-8981-6E829811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38250"/>
            <a:ext cx="5143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711F3B"/>
                </a:solidFill>
              </a:defRPr>
            </a:pPr>
            <a:r>
              <a:rPr sz="4050" b="1">
                <a:solidFill>
                  <a:srgbClr val="711F3B"/>
                </a:solidFill>
              </a:rPr>
              <a:t>O panorama da violência e os marcos legais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17549-0EF8-4190-B327-DFB2415E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514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Da invisibilidade privada à responsabilidade pública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D9180-A55D-4BEE-B734-F307E180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292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11F3B"/>
                </a:solidFill>
              </a:defRPr>
            </a:pPr>
            <a:r>
              <a:rPr sz="1275" b="1">
                <a:solidFill>
                  <a:srgbClr val="711F3B"/>
                </a:solidFill>
              </a:rPr>
              <a:t>Capacitação realizada pelo LabSocial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F450C7-8702-4307-A3E6-E7231205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C6669"/>
                </a:solidFill>
              </a:defRPr>
            </a:pPr>
            <a:r>
              <a:rPr sz="1200" b="1">
                <a:solidFill>
                  <a:srgbClr val="6C6669"/>
                </a:solidFill>
              </a:rPr>
              <a:t>Mesa-redonda de lançamento</a:t>
            </a:r>
          </a:p>
        </p:txBody>
      </p:sp>
    </p:spTree>
    <p:extLst>
      <p:ext uri="{BB962C8B-B14F-4D97-AF65-F5344CB8AC3E}">
        <p14:creationId xmlns:p14="http://schemas.microsoft.com/office/powerpoint/2010/main" val="7887757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711F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9625D-9BD1-4666-B70F-274CBC072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143000"/>
            <a:ext cx="1038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Violência de gênero é violação dos direitos humanos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FE85E-39D8-4173-9BD8-5EBA8271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714625"/>
            <a:ext cx="9429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F9E9E1"/>
                </a:solidFill>
              </a:defRPr>
            </a:pPr>
            <a:r>
              <a:rPr sz="2100" b="0">
                <a:solidFill>
                  <a:srgbClr val="F9E9E1"/>
                </a:solidFill>
              </a:rPr>
              <a:t>Não é conflito privado nem destino individual. Compromete vida, integridade, liberdade, igualdade, dignidade e acesso a direitos.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F8718F-B925-4320-9EE7-5E791B156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76750"/>
            <a:ext cx="895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Quando o problema se torna público, prevenção, proteção, assistência, responsabilização e reparação tornam-se deveres institucionais.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2AE8FB-0856-4C32-A197-DD7E44F0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7D688-5C43-4D06-97CE-3608A313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02</a:t>
            </a:r>
          </a:p>
        </p:txBody>
      </p:sp>
    </p:spTree>
    <p:extLst>
      <p:ext uri="{BB962C8B-B14F-4D97-AF65-F5344CB8AC3E}">
        <p14:creationId xmlns:p14="http://schemas.microsoft.com/office/powerpoint/2010/main" val="5229767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DB7E22-01E7-4201-923E-5C575380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CONCEITOS ESSENCIAIS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73009-BD07-4418-A407-F9111D1D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Nem toda violência de gênero é doméstica — e nenhuma forma deve ser naturalizada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4E867-2FF1-4835-9BB4-383922BF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E44F92-2213-458F-845F-09E2394F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VIOLÊNCIA DE GÊNERO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1FA5B3-4C3F-4D9D-A9B3-3B13890E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4762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D3C30-96B6-4A92-82DC-D1847F17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86025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relações de poder baseadas no gênero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028C1-0D64-4EE1-AB0D-09C1F8498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6212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CONTRA AS MULHERES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32F32-5381-415B-BA81-D7C6582C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86000"/>
            <a:ext cx="4762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D4110-5497-4A58-B415-99A48002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86025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dano dirigido às mulheres ou que as afeta de modo desproporcional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C9921-385D-4597-9B1B-45AE69AD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DOMÉSTICA E FAMILIAR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7D7B66-25AD-48C0-AA1B-58817279D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38625"/>
            <a:ext cx="4762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8F0793-CFD0-490C-B800-E0A7AFCB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38650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ação ou omissão no âmbito doméstico, familiar ou de relação íntima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94E159-7E76-47DE-948B-B81A76EB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FEMINICÍDIO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F0ACC9-451F-45D7-A6A3-D3D3875B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38625"/>
            <a:ext cx="4762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96621E-44EA-43D8-882F-76E048B1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38650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morte de mulher por razões da condição do sexo feminino, nos termos legais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610AF-9FCC-4D67-9D39-64864DDE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3C99D0-46F8-4FC0-96C1-3BB6EEAD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03</a:t>
            </a:r>
          </a:p>
        </p:txBody>
      </p:sp>
    </p:spTree>
    <p:extLst>
      <p:ext uri="{BB962C8B-B14F-4D97-AF65-F5344CB8AC3E}">
        <p14:creationId xmlns:p14="http://schemas.microsoft.com/office/powerpoint/2010/main" val="20619265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D31585-2256-4CDD-977C-58614BEC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COMO LER OS NÚMEROS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5A047-59D9-41B2-B542-435A9632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711F3B"/>
                </a:solidFill>
              </a:defRPr>
            </a:pPr>
            <a:r>
              <a:rPr sz="2850" b="1">
                <a:solidFill>
                  <a:srgbClr val="711F3B"/>
                </a:solidFill>
              </a:rPr>
              <a:t>Os registros mostram a violência conhecida — não a totalidade da violência vivida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7F6994-96C0-4548-910C-C7794761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E8CAA-8AEB-4554-9709-606A9587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574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826AF-6A3C-4B68-A27C-EA4C9C02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952625"/>
            <a:ext cx="98583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11D20"/>
                </a:solidFill>
              </a:defRPr>
            </a:pPr>
            <a:r>
              <a:rPr sz="1875" b="0">
                <a:solidFill>
                  <a:srgbClr val="211D20"/>
                </a:solidFill>
              </a:rPr>
              <a:t>Um registro depende de acesso, reconhecimento, classificação e resposta institucional.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0C0AF-3BCE-43C1-A019-68A9D249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5752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CC9403-EED3-46DF-9B44-CBDD115D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52750"/>
            <a:ext cx="98583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11D20"/>
                </a:solidFill>
              </a:defRPr>
            </a:pPr>
            <a:r>
              <a:rPr sz="1875" b="0">
                <a:solidFill>
                  <a:srgbClr val="211D20"/>
                </a:solidFill>
              </a:rPr>
              <a:t>Subnotificação, medo, dependência econômica e distância dos serviços também produzem os números.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BC624-099A-4F62-A9D3-BA346423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0576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C1BEE-857E-458A-845D-7C772BD2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52875"/>
            <a:ext cx="98583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11D20"/>
                </a:solidFill>
              </a:defRPr>
            </a:pPr>
            <a:r>
              <a:rPr sz="1875" b="0">
                <a:solidFill>
                  <a:srgbClr val="211D20"/>
                </a:solidFill>
              </a:rPr>
              <a:t>Queda de registros não comprova, sozinha, queda da violência.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C56CC-8515-418F-8B7E-6297B4B8D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83290-C649-442C-8F9A-DCC80434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04</a:t>
            </a:r>
          </a:p>
        </p:txBody>
      </p:sp>
    </p:spTree>
    <p:extLst>
      <p:ext uri="{BB962C8B-B14F-4D97-AF65-F5344CB8AC3E}">
        <p14:creationId xmlns:p14="http://schemas.microsoft.com/office/powerpoint/2010/main" val="9515340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3E13E9-4DAB-4C20-8898-49302491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PARANÁ · 2024–2025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A7B02-9501-4F31-97E7-6BD24DAA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No Paraná, a queda dos feminicídios convive com sinais de agravamento do risco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BCA690-11A6-46EE-BC58-26644713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2A9BA-9117-438B-A6BA-888A0EA3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711F3B"/>
                </a:solidFill>
              </a:defRPr>
            </a:pPr>
            <a:r>
              <a:rPr sz="4050" b="1">
                <a:solidFill>
                  <a:srgbClr val="711F3B"/>
                </a:solidFill>
              </a:rPr>
              <a:t>109 → 87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9A950-DF9D-4450-816F-7B423068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feminicídios  ·  −20,2%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A404F-FAE2-4688-86E5-619119A7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857375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9E2F3F"/>
                </a:solidFill>
              </a:defRPr>
            </a:pPr>
            <a:r>
              <a:rPr sz="4050" b="1">
                <a:solidFill>
                  <a:srgbClr val="9E2F3F"/>
                </a:solidFill>
              </a:rPr>
              <a:t>108 → 148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D2D0B-F615-43C0-A101-87A81525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048000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tentativas  ·  +37,0%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A6F3D-6D64-4116-A4AB-52CA9A0A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57375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55304F"/>
                </a:solidFill>
              </a:defRPr>
            </a:pPr>
            <a:r>
              <a:rPr sz="4050" b="1">
                <a:solidFill>
                  <a:srgbClr val="55304F"/>
                </a:solidFill>
              </a:rPr>
              <a:t>1.861 → 2.550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A300A-7C07-412A-98D3-80CBC3DC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48000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violência psicológica  ·  +37,0%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DBEE65-D286-4E46-BA95-38E75B240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857375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65C59"/>
                </a:solidFill>
              </a:defRPr>
            </a:pPr>
            <a:r>
              <a:rPr sz="4050" b="1">
                <a:solidFill>
                  <a:srgbClr val="165C59"/>
                </a:solidFill>
              </a:rPr>
              <a:t>18.797 → 23.220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443E78-D759-4178-B467-FDA896D4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048000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descumprimentos de MPU  ·  +23,5%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7026E-C79C-49C6-81DC-F212FF22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19625"/>
            <a:ext cx="933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211D20"/>
                </a:solidFill>
              </a:defRPr>
            </a:pPr>
            <a:r>
              <a:rPr sz="2100" b="1">
                <a:solidFill>
                  <a:srgbClr val="211D20"/>
                </a:solidFill>
              </a:rPr>
              <a:t>Não há uma redução uniforme: indicadores diferentes revelam persistências, deslocamentos e riscos que exigem leitura integrada.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A554CE-4EA5-4BF9-BB53-A11F6488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9AC6CF-7BC8-47A8-9EF6-1BA8F7B8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05</a:t>
            </a:r>
          </a:p>
        </p:txBody>
      </p:sp>
    </p:spTree>
    <p:extLst>
      <p:ext uri="{BB962C8B-B14F-4D97-AF65-F5344CB8AC3E}">
        <p14:creationId xmlns:p14="http://schemas.microsoft.com/office/powerpoint/2010/main" val="18319202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CF7D06-AD87-4A3B-8CE9-49E4627A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COMESP · 31 MUNICÍPIOS · 2024–2025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6D3D49-0020-4B69-B17B-1C492C64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55304F"/>
                </a:solidFill>
              </a:defRPr>
            </a:pPr>
            <a:r>
              <a:rPr sz="2850" b="1">
                <a:solidFill>
                  <a:srgbClr val="55304F"/>
                </a:solidFill>
              </a:rPr>
              <a:t>No território COMESP, a violência letal permanece praticamente estável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FB0BD-19D1-4D6B-BC79-9AE9ED4F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30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113B0-2277-425E-AB01-B3C9DAAD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0250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711F3B"/>
                </a:solidFill>
              </a:defRPr>
            </a:pPr>
            <a:r>
              <a:rPr sz="4050" b="1">
                <a:solidFill>
                  <a:srgbClr val="711F3B"/>
                </a:solidFill>
              </a:rPr>
              <a:t>76.745 → 68.114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D566A3-BAA8-4A5D-B92A-E3A2E640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90875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violência contra a mulher  ·  −11,2%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1A6E6-84BB-4BC7-B2B3-F2C53A3B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000250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B4573D"/>
                </a:solidFill>
              </a:defRPr>
            </a:pPr>
            <a:r>
              <a:rPr sz="4050" b="1">
                <a:solidFill>
                  <a:srgbClr val="B4573D"/>
                </a:solidFill>
              </a:rPr>
              <a:t>20.700 → 18.868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D502E-DB0F-47AA-BE89-8A4956B7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90875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violência doméstica  ·  −8,9%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EE22DA-F167-450F-89B7-E52534ED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000250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55304F"/>
                </a:solidFill>
              </a:defRPr>
            </a:pPr>
            <a:r>
              <a:rPr sz="4050" b="1">
                <a:solidFill>
                  <a:srgbClr val="55304F"/>
                </a:solidFill>
              </a:rPr>
              <a:t>25 → 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B5634F-7A7F-4841-BA04-5E9CA9A2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3190875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11D20"/>
                </a:solidFill>
              </a:defRPr>
            </a:pPr>
            <a:r>
              <a:rPr sz="1425" b="1">
                <a:solidFill>
                  <a:srgbClr val="211D20"/>
                </a:solidFill>
              </a:rPr>
              <a:t>feminicídios  ·  −4,0%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CB44BC-F34A-4165-ADD5-228701A1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76750"/>
            <a:ext cx="9429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11D20"/>
                </a:solidFill>
              </a:defRPr>
            </a:pPr>
            <a:r>
              <a:rPr sz="2025" b="1">
                <a:solidFill>
                  <a:srgbClr val="211D20"/>
                </a:solidFill>
              </a:rPr>
              <a:t>Totais absolutos são influenciados pelo tamanho populacional e pela capacidade de registrar. Zero feminicídio não significa território sem violência.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B87CC-6578-4599-BF8C-68CC083B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8F4F49-275A-484B-803D-1159E1B3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06</a:t>
            </a:r>
          </a:p>
        </p:txBody>
      </p:sp>
    </p:spTree>
    <p:extLst>
      <p:ext uri="{BB962C8B-B14F-4D97-AF65-F5344CB8AC3E}">
        <p14:creationId xmlns:p14="http://schemas.microsoft.com/office/powerpoint/2010/main" val="10523417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4E6B5C-910D-4175-B339-CAB40505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LEITURA INTERSECCIONAL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8A005-F331-41E6-907B-D2284632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A violência se organiza nas desigualdades — e as barreiras de proteção também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26EAA4-3145-42B8-BF17-551E8AC9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21B7D-AED3-42F7-A08E-CB296245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711F3B"/>
                </a:solidFill>
              </a:defRPr>
            </a:pPr>
            <a:r>
              <a:rPr sz="1875" b="1">
                <a:solidFill>
                  <a:srgbClr val="711F3B"/>
                </a:solidFill>
              </a:rPr>
              <a:t>Gênero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BA2BDF-1B6F-42B2-A8A4-9A35F41E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2410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B848A-A732-48EE-8B8D-95A5CEC6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1460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hierarquias e controle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979F42-CFC4-4032-A27F-7C99814E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097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5C59"/>
                </a:solidFill>
              </a:defRPr>
            </a:pPr>
            <a:r>
              <a:rPr sz="1875" b="1">
                <a:solidFill>
                  <a:srgbClr val="165C59"/>
                </a:solidFill>
              </a:rPr>
              <a:t>Raça e classe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A6DA68-8CED-4BCC-841C-9C871648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2410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E40D7-4DD1-4F0B-AE01-9F9B5E89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51460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exposição e acesso desigual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B55DC1-4319-400C-B79D-730B1BA2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8097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4573D"/>
                </a:solidFill>
              </a:defRPr>
            </a:pPr>
            <a:r>
              <a:rPr sz="1875" b="1">
                <a:solidFill>
                  <a:srgbClr val="B4573D"/>
                </a:solidFill>
              </a:rPr>
              <a:t>Idade e deficiência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520ABB-AF95-4321-9EC1-E32CC993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2410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709CE-B9C0-4E41-879E-0E26AF1E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1460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dependências e barreiras específicas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FDC17B-05AD-4037-8E75-A4E88733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711F3B"/>
                </a:solidFill>
              </a:defRPr>
            </a:pPr>
            <a:r>
              <a:rPr sz="1875" b="1">
                <a:solidFill>
                  <a:srgbClr val="711F3B"/>
                </a:solidFill>
              </a:rPr>
              <a:t>Território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7E1EC7-D67D-4230-BCD6-2F4A5B35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3385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FE19A7-0414-47C5-A766-F33CFE554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2435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distância, mobilidade e oferta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980DFB-D6C4-4B61-922E-F9C80CD3A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19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5C59"/>
                </a:solidFill>
              </a:defRPr>
            </a:pPr>
            <a:r>
              <a:rPr sz="1875" b="1">
                <a:solidFill>
                  <a:srgbClr val="165C59"/>
                </a:solidFill>
              </a:rPr>
              <a:t>Sexualidade e identidade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394C3A-B813-4B68-9D9C-BBEE9D60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3385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419441-9379-49E7-B752-2A6E64B9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2435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discriminação e invisibilidade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AA9606-DC10-480C-AC80-6A757D34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4573D"/>
                </a:solidFill>
              </a:defRPr>
            </a:pPr>
            <a:r>
              <a:rPr sz="1875" b="1">
                <a:solidFill>
                  <a:srgbClr val="B4573D"/>
                </a:solidFill>
              </a:rPr>
              <a:t>Renda e cuidado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6BE92-55BA-4979-9AE5-A65D60FC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3385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DC0C7D-2720-4648-9A2B-4330361F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2435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condições materiais de escolha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AD1550-8A4D-42F6-A1B8-E1A3C0AE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2863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55304F"/>
                </a:solidFill>
              </a:defRPr>
            </a:pPr>
            <a:r>
              <a:rPr sz="1950" b="1">
                <a:solidFill>
                  <a:srgbClr val="55304F"/>
                </a:solidFill>
              </a:rPr>
              <a:t>Interseccionalidade não é uma lista: é uma lente sobre relações de poder que se combinam.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9AC190-CDD2-4A00-8BF0-069B078E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EE5B32-0322-4886-A657-A5879FBC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07</a:t>
            </a:r>
          </a:p>
        </p:txBody>
      </p:sp>
    </p:spTree>
    <p:extLst>
      <p:ext uri="{BB962C8B-B14F-4D97-AF65-F5344CB8AC3E}">
        <p14:creationId xmlns:p14="http://schemas.microsoft.com/office/powerpoint/2010/main" val="1344795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F8996B-68BE-4939-8534-CA95AC15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DA EXPERIÊNCIA À AGENDA PÚBLICA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975E9-0E15-4AA3-BF6A-DFB3D221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711F3B"/>
                </a:solidFill>
              </a:defRPr>
            </a:pPr>
            <a:r>
              <a:rPr sz="2850" b="1">
                <a:solidFill>
                  <a:srgbClr val="711F3B"/>
                </a:solidFill>
              </a:rPr>
              <a:t>O que foi tratado como assunto privado tornou-se questão política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84AB19-4FA5-4C9B-895E-2DB0FF06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7218B-C86E-410F-981C-7C599568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EXPERIÊNCIAS NOMEADAS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E29582-D145-4220-B8CE-3BCAD28C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52750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romper o silêncio e recusar a naturalização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F3172-4E8E-4CBC-A39B-A0CD0F18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812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52B74-CD2A-4BDB-A8A3-1BC6F2BA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95500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MOBILIZAÇÃO COLETIVA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D41988-16D7-4981-BA90-9C961EEF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952750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produzir linguagem pública, acolhimento e pressão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3DB7C9-BCC4-46C5-A8C3-E0ED5361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3812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A589AB-8DE4-4F5C-997B-0E8D8728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PARTICIPAÇÃO POLÍTICA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65DED1-E251-4D1A-8398-2BA34A32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52750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formular propostas, direitos e instituições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0B5668-30B7-4E14-AE77-E3481196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F02233-63ED-46F8-9644-B924D9A2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95500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GARANTIAS EXIGÍVEIS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1F291-3604-4349-8543-B0CB086E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52750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vincular o Estado e responsabilizar omissões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C6E904-147F-4BBC-90F0-DF94E902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A966A-CE16-4846-9A36-A21DE151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08</a:t>
            </a:r>
          </a:p>
        </p:txBody>
      </p:sp>
    </p:spTree>
    <p:extLst>
      <p:ext uri="{BB962C8B-B14F-4D97-AF65-F5344CB8AC3E}">
        <p14:creationId xmlns:p14="http://schemas.microsoft.com/office/powerpoint/2010/main" val="1659854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AE3ABB-E56E-4DF1-89A8-891DE21E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MEMÓRIA POLÍTICA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C9DAF-A3C7-4CD9-939B-DD2A98E2C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Movimentos feministas transformaram a violência tolerada em responsabilidade pública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59E90E-B347-4ECB-BB62-187A983E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5E7BE1-ACEC-4397-9597-4A3E8C269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19250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Final dos anos 1970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E3B81-DB33-47A9-9115-F2AAD7C8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847850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91012-7791-469A-8ACB-9FB78584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619250"/>
            <a:ext cx="704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Quem Ama Não Mata e denúncia da impunidade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595228-227E-4BBB-A16A-EB06CB2EE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33650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Anos 1980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043BB-29CC-4AD3-806D-C0F182C2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62250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FBDA3-35FE-4276-AB59-2D929B09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533650"/>
            <a:ext cx="704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SOS Mulher, acolhimento e visibilidade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ABBA67-B94D-4D92-963B-794A09D1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48050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1985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844FD5-FF79-458C-BEC7-69F7F50E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676650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078BB9-7AF1-462C-8643-75A00D7DD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448050"/>
            <a:ext cx="704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CNDM e incidência institucional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59AFA-2771-430D-BB0D-AF048230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1987–1988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FB5137-52BA-4F96-9141-5539A7BA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591050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1BBE0F-EE9E-4CE7-ACF9-9AB30AC3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362450"/>
            <a:ext cx="704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Carta das Mulheres e Lobby do Batom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B8F3C-EF5C-4E01-857C-6F9ECA51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76850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2004–2025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E35796-9FFE-44E9-AE46-1BA5F1D3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505450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E5C4F4-8699-4D68-9B98-03FB844AB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276850"/>
            <a:ext cx="704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conferências e formulação participativa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923CCD-1CED-47C9-A644-4F4BE04C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5BD912-CDB8-42B5-BF3A-0783E5FD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09</a:t>
            </a:r>
          </a:p>
        </p:txBody>
      </p:sp>
    </p:spTree>
    <p:extLst>
      <p:ext uri="{BB962C8B-B14F-4D97-AF65-F5344CB8AC3E}">
        <p14:creationId xmlns:p14="http://schemas.microsoft.com/office/powerpoint/2010/main" val="2355586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CE0E7C-0AB3-43C4-B1CA-EA88BB25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PARTICIPAÇÃO E DIREITOS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FB063-0B59-481D-9576-8E283D75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55304F"/>
                </a:solidFill>
              </a:defRPr>
            </a:pPr>
            <a:r>
              <a:rPr sz="2850" b="1">
                <a:solidFill>
                  <a:srgbClr val="55304F"/>
                </a:solidFill>
              </a:rPr>
              <a:t>Conferências converteram vozes e experiências em compromissos públicos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C7532-6FDC-4A06-B0E8-910DF133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30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3943D-8766-4DF4-91EA-B88A56B2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955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711F3B"/>
                </a:solidFill>
              </a:defRPr>
            </a:pPr>
            <a:r>
              <a:rPr sz="1575" b="1">
                <a:solidFill>
                  <a:srgbClr val="711F3B"/>
                </a:solidFill>
              </a:rPr>
              <a:t>1975 · México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1BE85D-4BA3-4061-8591-F0344870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209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igualdade, desenvolvimento e paz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CD842-5DA4-4B59-A97C-50BA7801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955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711F3B"/>
                </a:solidFill>
              </a:defRPr>
            </a:pPr>
            <a:r>
              <a:rPr sz="1575" b="1">
                <a:solidFill>
                  <a:srgbClr val="711F3B"/>
                </a:solidFill>
              </a:rPr>
              <a:t>1985 · Nairóbi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0C65EB-8CB5-4174-8F99-E665485F5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57500"/>
            <a:ext cx="209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estratégias contra desigualdades estruturais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9CF637-9A86-4DC3-985D-02E98A7C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0955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711F3B"/>
                </a:solidFill>
              </a:defRPr>
            </a:pPr>
            <a:r>
              <a:rPr sz="1575" b="1">
                <a:solidFill>
                  <a:srgbClr val="711F3B"/>
                </a:solidFill>
              </a:rPr>
              <a:t>1993 · Viena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056A9D-BAB9-429C-91B1-F04F3E83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857500"/>
            <a:ext cx="209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direitos das mulheres são direitos humanos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3FA39-1669-475C-B396-060BAB51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0955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711F3B"/>
                </a:solidFill>
              </a:defRPr>
            </a:pPr>
            <a:r>
              <a:rPr sz="1575" b="1">
                <a:solidFill>
                  <a:srgbClr val="711F3B"/>
                </a:solidFill>
              </a:rPr>
              <a:t>1995 · Pequim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02C278-6A13-48BD-B2D7-16F28B0F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857500"/>
            <a:ext cx="209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violência como área crítica de ação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BADE4A-EE3C-43A9-8F33-2C216E7EC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09550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59"/>
                </a:solidFill>
              </a:defRPr>
            </a:pPr>
            <a:r>
              <a:rPr sz="1575" b="1">
                <a:solidFill>
                  <a:srgbClr val="165C59"/>
                </a:solidFill>
              </a:rPr>
              <a:t>2004–2025 · Brasil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69EA48-2097-44CD-98D3-2E7A2481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857500"/>
            <a:ext cx="209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conferências territoriais e nacionais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5C6253-E70B-44D7-825B-685FFF72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15FF9F-518B-4EDE-959D-7B76ECE0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10</a:t>
            </a:r>
          </a:p>
        </p:txBody>
      </p:sp>
    </p:spTree>
    <p:extLst>
      <p:ext uri="{BB962C8B-B14F-4D97-AF65-F5344CB8AC3E}">
        <p14:creationId xmlns:p14="http://schemas.microsoft.com/office/powerpoint/2010/main" val="10289967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415F37-C259-4FED-A4B8-9D611DFC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OBRIGAÇÕES INTERNACIONAIS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C1665-B7C3-4B8A-B17E-59588981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CEDAW, Viena e Belém do Pará superam a igualdade apenas formal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136FC-7ABF-44B2-9E32-1B312FAC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0CEF2-611E-4636-8AB8-7AF54442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711F3B"/>
                </a:solidFill>
              </a:defRPr>
            </a:pPr>
            <a:r>
              <a:rPr sz="2025" b="1">
                <a:solidFill>
                  <a:srgbClr val="711F3B"/>
                </a:solidFill>
              </a:rPr>
              <a:t>CEDAW · 1979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93A932-FF01-460E-B0D6-5EF172A7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3190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eliminar discriminação e realizar igualdade substantiva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706F55-B8F9-4312-B221-4D1C1422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55304F"/>
                </a:solidFill>
              </a:defRPr>
            </a:pPr>
            <a:r>
              <a:rPr sz="2025" b="1">
                <a:solidFill>
                  <a:srgbClr val="55304F"/>
                </a:solidFill>
              </a:rPr>
              <a:t>Viena · 1993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9E5B0-92D2-42A0-8AE3-E6F60EBB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57500"/>
            <a:ext cx="3190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reconhecer direitos das mulheres como indivisíveis dos direitos humanos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22BA6-3473-46A0-9C0D-EE1E3820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9550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65C59"/>
                </a:solidFill>
              </a:defRPr>
            </a:pPr>
            <a:r>
              <a:rPr sz="2025" b="1">
                <a:solidFill>
                  <a:srgbClr val="165C59"/>
                </a:solidFill>
              </a:rPr>
              <a:t>Belém do Pará · 1994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D6A10-275D-47C8-9732-8303B0D6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57500"/>
            <a:ext cx="3190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D20"/>
                </a:solidFill>
              </a:defRPr>
            </a:pPr>
            <a:r>
              <a:rPr sz="1650" b="0">
                <a:solidFill>
                  <a:srgbClr val="211D20"/>
                </a:solidFill>
              </a:rPr>
              <a:t>prevenir, punir e erradicar violência pública e privada com devido zelo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6962A-A626-49CD-A6E1-5AB4001E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53000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711F3B"/>
                </a:solidFill>
              </a:defRPr>
            </a:pPr>
            <a:r>
              <a:rPr sz="2100" b="1">
                <a:solidFill>
                  <a:srgbClr val="711F3B"/>
                </a:solidFill>
              </a:rPr>
              <a:t>Garantia fundada: tolerância, demora e resposta inadequada também podem produzir violação de direitos.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5EC65E-2520-44A1-BF61-1DB673EB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300A2-3D29-4F08-A5B2-2F1805614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11</a:t>
            </a:r>
          </a:p>
        </p:txBody>
      </p:sp>
    </p:spTree>
    <p:extLst>
      <p:ext uri="{BB962C8B-B14F-4D97-AF65-F5344CB8AC3E}">
        <p14:creationId xmlns:p14="http://schemas.microsoft.com/office/powerpoint/2010/main" val="44636731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0D31EF-F3AF-4360-A310-F5CF74AA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INCIDÊNCIA E REPARAÇÃO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9B2A9-A586-4EBB-8C89-9631284F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711F3B"/>
                </a:solidFill>
              </a:defRPr>
            </a:pPr>
            <a:r>
              <a:rPr sz="2850" b="1">
                <a:solidFill>
                  <a:srgbClr val="711F3B"/>
                </a:solidFill>
              </a:rPr>
              <a:t>O caso Maria da Penha converte tolerância estatal em responsabilidade internacional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C044A5-4DA3-4AB1-B882-668B88D3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0B7B7-454A-4F2C-B2B4-0A9BBB8F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0955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711F3B"/>
                </a:solidFill>
              </a:defRPr>
            </a:pPr>
            <a:r>
              <a:rPr sz="2250" b="1">
                <a:solidFill>
                  <a:srgbClr val="711F3B"/>
                </a:solidFill>
              </a:rPr>
              <a:t>1983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68B4E-6393-4E2B-BF2F-07E7C736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1462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1CF32-40DF-4524-988F-81E73768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00375"/>
            <a:ext cx="247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violência e tentativas de homicídio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12870-0ECD-4119-B86D-67064686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0955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711F3B"/>
                </a:solidFill>
              </a:defRPr>
            </a:pPr>
            <a:r>
              <a:rPr sz="2250" b="1">
                <a:solidFill>
                  <a:srgbClr val="711F3B"/>
                </a:solidFill>
              </a:rPr>
              <a:t>1998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B0A7CD-A1DF-45D3-A55C-D16B2C87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71462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3C81B0-0115-4587-B699-8C63875D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000375"/>
            <a:ext cx="247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Maria da Penha, CEJIL e CLADEM levam o caso à CIDH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6E2A91-D26D-403D-BDA3-CA37BDCD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955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711F3B"/>
                </a:solidFill>
              </a:defRPr>
            </a:pPr>
            <a:r>
              <a:rPr sz="2250" b="1">
                <a:solidFill>
                  <a:srgbClr val="711F3B"/>
                </a:solidFill>
              </a:rPr>
              <a:t>2001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DD25A-9B6F-4EC7-B2C5-A2135A41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71462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EA6B87-3121-42C0-BB39-6731D4CD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47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CIDH reconhece omissão, discriminação e impunidade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C4B82A-750E-4082-8195-93BF6D3C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20955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711F3B"/>
                </a:solidFill>
              </a:defRPr>
            </a:pPr>
            <a:r>
              <a:rPr sz="2250" b="1">
                <a:solidFill>
                  <a:srgbClr val="711F3B"/>
                </a:solidFill>
              </a:rPr>
              <a:t>2006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A2D3AC-A982-4430-ACA5-488BEDB0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271462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8705CE-AED6-4913-BFAF-2C5BAEE2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3000375"/>
            <a:ext cx="247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lei resulta de incidência internacional e elaboração feminista coletiva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F05D9C-54E6-478A-B293-CAD21FBE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D206F-0234-4762-8E85-72441EB7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12</a:t>
            </a:r>
          </a:p>
        </p:txBody>
      </p:sp>
    </p:spTree>
    <p:extLst>
      <p:ext uri="{BB962C8B-B14F-4D97-AF65-F5344CB8AC3E}">
        <p14:creationId xmlns:p14="http://schemas.microsoft.com/office/powerpoint/2010/main" val="195110365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ACE470-3ED1-4611-AC5C-27B2A0F5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GARANTIAS DE 2006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4A092-300D-479C-BEEC-53D6346A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A Lei Maria da Penha funda uma política integral — não apenas uma resposta penal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E65361-3FF7-4FB7-AF31-4B16AD55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3C684-0CB2-46F0-92B5-F89D0E49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47875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711F3B"/>
                </a:solidFill>
              </a:defRPr>
            </a:pPr>
            <a:r>
              <a:rPr sz="1875" b="1">
                <a:solidFill>
                  <a:srgbClr val="711F3B"/>
                </a:solidFill>
              </a:rPr>
              <a:t>NOMEIA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EB689-09D0-4648-9E80-CCBC8583D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2571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violência doméstica como violação de direitos humanos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7858A-412F-4A48-8928-E7BFB0D3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47875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65C59"/>
                </a:solidFill>
              </a:defRPr>
            </a:pPr>
            <a:r>
              <a:rPr sz="1875" b="1">
                <a:solidFill>
                  <a:srgbClr val="165C59"/>
                </a:solidFill>
              </a:rPr>
              <a:t>PROTEGE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CD715-0FDC-4677-8ABB-29630AFD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09875"/>
            <a:ext cx="2571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medidas protetivas e prevenção do risco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B89BFE-E16F-4B07-BD53-2D6A8BEF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711F3B"/>
                </a:solidFill>
              </a:defRPr>
            </a:pPr>
            <a:r>
              <a:rPr sz="1875" b="1">
                <a:solidFill>
                  <a:srgbClr val="711F3B"/>
                </a:solidFill>
              </a:rPr>
              <a:t>INTEGRA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56FC32-E6D1-4B05-B3DB-5CC302FD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09875"/>
            <a:ext cx="2571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Justiça, Segurança, Saúde, Assistência, Educação, trabalho e habitação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512CB-DC8A-4617-B61B-D17D3AD8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65C59"/>
                </a:solidFill>
              </a:defRPr>
            </a:pPr>
            <a:r>
              <a:rPr sz="1875" b="1">
                <a:solidFill>
                  <a:srgbClr val="165C59"/>
                </a:solidFill>
              </a:rPr>
              <a:t>PREVINE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569B2A-3B18-4D99-8BFE-2A5E1996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809875"/>
            <a:ext cx="2571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dados, formação e transformação cultural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937E46-9467-4AF6-8BDD-D51947B7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75D80-1D01-47D6-9B81-03A18FC3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13</a:t>
            </a:r>
          </a:p>
        </p:txBody>
      </p:sp>
    </p:spTree>
    <p:extLst>
      <p:ext uri="{BB962C8B-B14F-4D97-AF65-F5344CB8AC3E}">
        <p14:creationId xmlns:p14="http://schemas.microsoft.com/office/powerpoint/2010/main" val="131013920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AA3DAC-5514-4FCE-B1AF-EB49DC3D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DIREITOS EM EXPANSÃO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BDB79-DA6B-45CD-8A0D-B1088527C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55304F"/>
                </a:solidFill>
              </a:defRPr>
            </a:pPr>
            <a:r>
              <a:rPr sz="2850" b="1">
                <a:solidFill>
                  <a:srgbClr val="55304F"/>
                </a:solidFill>
              </a:rPr>
              <a:t>Leis correlatas ampliam garantias onde a experiência revelou novas violências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A3869-4428-4E28-A18D-B105063F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30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50C34-CE4C-41BC-9356-96DF660C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Proteção urgente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E01D9-6868-43BF-AE29-1EAFD5AC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24075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Leis 13.827/2019 e 14.550/2023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233EF-0843-482C-B94B-3164D001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B6493-A716-4CAB-B66E-67886047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666875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Dignidade e não revitimização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D65805-7FFD-40CA-98D2-86659272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124075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Leis 13.505/2017 e 14.245/2021 · Mariana Ferrer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6003E3-D5A2-4223-8B0F-0A9FA2AB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7336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058E55-A8FF-4D5F-A83A-3DA3C72C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Violência psicológica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94318D-4DCC-4A2E-8178-FC1B3AF5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Lei 14.188/2021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910880-9876-4561-9CE6-927B4065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1480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25EECA-503A-4371-AC74-5AF48643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4800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Moradia e continuidade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4A711D-A1BE-488F-9098-7269C225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5052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Lei 14.674/2023 · auxílio-aluguel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2B8198-0DC4-4D36-A355-1BC3A6DE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11480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75E104-EBD2-4FAB-885D-43C6DFA63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29125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Reparação às famílias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1A37CE-DE84-44FC-A5D0-A8608F0E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86325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Lei 14.717/2023 · pensão a órfãs e órfãos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4C0E37-7128-47F8-9691-6A3CDC4E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959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73802-3C6F-45D4-A6AA-9C2E70F1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29125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Redes, planos e dados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6B547A-95B9-4E3E-A00E-0BC3D0F5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886325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11D20"/>
                </a:solidFill>
              </a:defRPr>
            </a:pPr>
            <a:r>
              <a:rPr sz="1425" b="0">
                <a:solidFill>
                  <a:srgbClr val="211D20"/>
                </a:solidFill>
              </a:rPr>
              <a:t>Leis 14.232/2021 e 14.899/2024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233D15-EDBB-456D-8722-E93BFF2C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4959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38F263-DDB8-458D-BA47-847493EA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6ED460-9F6D-47FB-9877-5E8EBA43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14</a:t>
            </a:r>
          </a:p>
        </p:txBody>
      </p:sp>
    </p:spTree>
    <p:extLst>
      <p:ext uri="{BB962C8B-B14F-4D97-AF65-F5344CB8AC3E}">
        <p14:creationId xmlns:p14="http://schemas.microsoft.com/office/powerpoint/2010/main" val="146913276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346719-1BEC-4278-9A71-1916A961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PREVENÇÃO DOS FEMINICÍDIOS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8814E-B041-4EA8-B61A-B6BE84B2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O Pacto Nacional organiza responsabilidades antes, durante e depois da violência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E0DA2-CC88-45CA-9019-F39A0CB2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E990F-7C1D-47D8-9B03-A1C58BD4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431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386B50"/>
                </a:solidFill>
              </a:defRPr>
            </a:pPr>
            <a:r>
              <a:rPr sz="2025" b="1">
                <a:solidFill>
                  <a:srgbClr val="386B50"/>
                </a:solidFill>
              </a:rPr>
              <a:t>PRIMÁRIA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A3283-6B9C-4334-806C-D7A81753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05125"/>
            <a:ext cx="3190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transformar normas, crenças e desigualdades antes da violência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4F48D-74D2-444C-B8D0-C834296A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431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C59A42"/>
                </a:solidFill>
              </a:defRPr>
            </a:pPr>
            <a:r>
              <a:rPr sz="2025" b="1">
                <a:solidFill>
                  <a:srgbClr val="C59A42"/>
                </a:solidFill>
              </a:rPr>
              <a:t>SECUNDÁRIA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E4854-D437-4885-AEE5-E4AE8930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05125"/>
            <a:ext cx="3190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identificar sinais, avaliar risco e impedir repetição ou agravamento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8E8255-111F-4B8B-92D6-FC56B4C5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431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711F3B"/>
                </a:solidFill>
              </a:defRPr>
            </a:pPr>
            <a:r>
              <a:rPr sz="2025" b="1">
                <a:solidFill>
                  <a:srgbClr val="711F3B"/>
                </a:solidFill>
              </a:rPr>
              <a:t>TERCIÁRIA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56E84E-BD03-430B-A33E-D044E84B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05125"/>
            <a:ext cx="3190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reparar danos, evitar revitimização e prevenir novas violências e mortes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79A4A1-BD8C-46D4-A091-07C58E79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953000"/>
            <a:ext cx="923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55304F"/>
                </a:solidFill>
              </a:defRPr>
            </a:pPr>
            <a:r>
              <a:rPr sz="2025" b="1">
                <a:solidFill>
                  <a:srgbClr val="55304F"/>
                </a:solidFill>
              </a:rPr>
              <a:t>Municípios podem aderir com plano de ação, coordenação, articulação intersetorial e monitoramento.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12A815-4912-4835-803E-AE9C3CE5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B51AF5-7517-4C47-862C-1C3A0F8D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15</a:t>
            </a:r>
          </a:p>
        </p:txBody>
      </p:sp>
    </p:spTree>
    <p:extLst>
      <p:ext uri="{BB962C8B-B14F-4D97-AF65-F5344CB8AC3E}">
        <p14:creationId xmlns:p14="http://schemas.microsoft.com/office/powerpoint/2010/main" val="10073920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711F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70CD0-C41F-4080-8230-8EFA7016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000125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Cada marco funda uma garantia — e cada garantia exige uma prática cotidiana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90B83-F73A-4D8A-88C4-DA6E4B7E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D7C9"/>
                </a:solidFill>
              </a:defRPr>
            </a:pPr>
            <a:r>
              <a:rPr sz="1575" b="1">
                <a:solidFill>
                  <a:srgbClr val="F2D7C9"/>
                </a:solidFill>
              </a:rPr>
              <a:t>Devida diligência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3C2AD6-555E-43F0-9464-290CE49A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0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agir sem demora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5DE608-C964-4FF2-B3DC-031029EE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670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D7C9"/>
                </a:solidFill>
              </a:defRPr>
            </a:pPr>
            <a:r>
              <a:rPr sz="1575" b="1">
                <a:solidFill>
                  <a:srgbClr val="F2D7C9"/>
                </a:solidFill>
              </a:rPr>
              <a:t>Proteção integral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9DADA2-A049-40F0-A8FD-3427FDBA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articular direitos e medidas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B2F01-5629-4ADD-BCCE-50A2BDBC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6670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D7C9"/>
                </a:solidFill>
              </a:defRPr>
            </a:pPr>
            <a:r>
              <a:rPr sz="1575" b="1">
                <a:solidFill>
                  <a:srgbClr val="F2D7C9"/>
                </a:solidFill>
              </a:rPr>
              <a:t>Dignidade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3BA174-B831-4029-ACA3-C9BF3CF0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333750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não humilhar nem culpabilizar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E633B-D4EE-446B-BB27-DC12F437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6670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D7C9"/>
                </a:solidFill>
              </a:defRPr>
            </a:pPr>
            <a:r>
              <a:rPr sz="1575" b="1">
                <a:solidFill>
                  <a:srgbClr val="F2D7C9"/>
                </a:solidFill>
              </a:rPr>
              <a:t>Prevenção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728C0F-F793-4E6F-A3A2-149DD9088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33750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planejar antes, durante e depois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4CEB5-BBE9-4B63-AE6C-D2A468749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6670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D7C9"/>
                </a:solidFill>
              </a:defRPr>
            </a:pPr>
            <a:r>
              <a:rPr sz="1575" b="1">
                <a:solidFill>
                  <a:srgbClr val="F2D7C9"/>
                </a:solidFill>
              </a:rPr>
              <a:t>Dados públicos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529BA-32CB-4671-B333-4EE20DF8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3333750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registrar bem e decidir com evidências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FDB42A-3B7E-481E-B59C-C0BF0A7D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095875"/>
            <a:ext cx="885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Debate: qual garantia ainda se perde no percurso das mulheres e meninas em nossos territórios?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1F71DA-CE3A-4505-9ACD-3973ECC6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47213-B062-4C93-8937-9DE2896B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1  ·  16</a:t>
            </a:r>
          </a:p>
        </p:txBody>
      </p:sp>
    </p:spTree>
    <p:extLst>
      <p:ext uri="{BB962C8B-B14F-4D97-AF65-F5344CB8AC3E}">
        <p14:creationId xmlns:p14="http://schemas.microsoft.com/office/powerpoint/2010/main" val="2123522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2026-08-22T14:37:55.9300000Z</dcterms:created>
  <dcterms:modified xsi:type="dcterms:W3CDTF">2026-08-22T14:37:55.9300000Z</dcterms:modified>
</coreProperties>
</file>