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e7abff4af474e31" /><Relationship Type="http://schemas.openxmlformats.org/officeDocument/2006/relationships/extended-properties" Target="/docProps/app.xml" Id="Raa2247922c3443ad" /><Relationship Type="http://schemas.openxmlformats.org/officeDocument/2006/relationships/officeDocument" Target="/ppt/presentation.xml" Id="Rf4c5fc1ad5de42b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20fae42f6644925"/>
  </p:sldMasterIdLst>
  <p:notesMasterIdLst>
    <p:notesMasterId xmlns:r="http://schemas.openxmlformats.org/officeDocument/2006/relationships" r:id="R40428a16353d4ee9"/>
  </p:notesMasterIdLst>
  <p:sldIdLst>
    <p:sldId xmlns:r="http://schemas.openxmlformats.org/officeDocument/2006/relationships" id="256" r:id="R925b57229f254f6e"/>
    <p:sldId xmlns:r="http://schemas.openxmlformats.org/officeDocument/2006/relationships" id="257" r:id="R22022119a29a4bcc"/>
    <p:sldId xmlns:r="http://schemas.openxmlformats.org/officeDocument/2006/relationships" id="258" r:id="R02f6a2aaa7dc4763"/>
    <p:sldId xmlns:r="http://schemas.openxmlformats.org/officeDocument/2006/relationships" id="259" r:id="R15f2f4022bd1439a"/>
    <p:sldId xmlns:r="http://schemas.openxmlformats.org/officeDocument/2006/relationships" id="260" r:id="Rb61f2043b98c4971"/>
    <p:sldId xmlns:r="http://schemas.openxmlformats.org/officeDocument/2006/relationships" id="261" r:id="Ra5a23eaeb7454a65"/>
    <p:sldId xmlns:r="http://schemas.openxmlformats.org/officeDocument/2006/relationships" id="262" r:id="R8a77235a4b834bf2"/>
    <p:sldId xmlns:r="http://schemas.openxmlformats.org/officeDocument/2006/relationships" id="263" r:id="R48dbe50f31984e3f"/>
    <p:sldId xmlns:r="http://schemas.openxmlformats.org/officeDocument/2006/relationships" id="264" r:id="Rbcddd3213de444b3"/>
    <p:sldId xmlns:r="http://schemas.openxmlformats.org/officeDocument/2006/relationships" id="265" r:id="R530d420bf39c4535"/>
    <p:sldId xmlns:r="http://schemas.openxmlformats.org/officeDocument/2006/relationships" id="266" r:id="R816341fc062d4c1d"/>
    <p:sldId xmlns:r="http://schemas.openxmlformats.org/officeDocument/2006/relationships" id="267" r:id="Rd9e23dd520a74ba9"/>
    <p:sldId xmlns:r="http://schemas.openxmlformats.org/officeDocument/2006/relationships" id="268" r:id="Rb6dd80fd9c7f4352"/>
    <p:sldId xmlns:r="http://schemas.openxmlformats.org/officeDocument/2006/relationships" id="269" r:id="R1224358af24541c4"/>
    <p:sldId xmlns:r="http://schemas.openxmlformats.org/officeDocument/2006/relationships" id="270" r:id="Rc4a89cdb88c9437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7ae86735c5e44c3" /><Relationship Type="http://schemas.openxmlformats.org/officeDocument/2006/relationships/slideMaster" Target="/ppt/slideMasters/slideMaster1.xml" Id="R320fae42f6644925" /><Relationship Type="http://schemas.openxmlformats.org/officeDocument/2006/relationships/notesMaster" Target="/ppt/notesMasters/notesMaster1.xml" Id="R40428a16353d4ee9" /><Relationship Type="http://schemas.openxmlformats.org/officeDocument/2006/relationships/presProps" Target="/ppt/presProps.xml" Id="R26ac7a587b1f4e31" /><Relationship Type="http://schemas.openxmlformats.org/officeDocument/2006/relationships/tableStyles" Target="/ppt/tableStyles.xml" Id="Re7b7e8cbd6f64cca" /><Relationship Type="http://schemas.openxmlformats.org/officeDocument/2006/relationships/slide" Target="/ppt/slides/slide1.xml" Id="R925b57229f254f6e" /><Relationship Type="http://schemas.openxmlformats.org/officeDocument/2006/relationships/slide" Target="/ppt/slides/slide2.xml" Id="R22022119a29a4bcc" /><Relationship Type="http://schemas.openxmlformats.org/officeDocument/2006/relationships/slide" Target="/ppt/slides/slide3.xml" Id="R02f6a2aaa7dc4763" /><Relationship Type="http://schemas.openxmlformats.org/officeDocument/2006/relationships/slide" Target="/ppt/slides/slide4.xml" Id="R15f2f4022bd1439a" /><Relationship Type="http://schemas.openxmlformats.org/officeDocument/2006/relationships/slide" Target="/ppt/slides/slide5.xml" Id="Rb61f2043b98c4971" /><Relationship Type="http://schemas.openxmlformats.org/officeDocument/2006/relationships/slide" Target="/ppt/slides/slide6.xml" Id="Ra5a23eaeb7454a65" /><Relationship Type="http://schemas.openxmlformats.org/officeDocument/2006/relationships/slide" Target="/ppt/slides/slide7.xml" Id="R8a77235a4b834bf2" /><Relationship Type="http://schemas.openxmlformats.org/officeDocument/2006/relationships/slide" Target="/ppt/slides/slide8.xml" Id="R48dbe50f31984e3f" /><Relationship Type="http://schemas.openxmlformats.org/officeDocument/2006/relationships/slide" Target="/ppt/slides/slide9.xml" Id="Rbcddd3213de444b3" /><Relationship Type="http://schemas.openxmlformats.org/officeDocument/2006/relationships/slide" Target="/ppt/slides/slide10.xml" Id="R530d420bf39c4535" /><Relationship Type="http://schemas.openxmlformats.org/officeDocument/2006/relationships/slide" Target="/ppt/slides/slide11.xml" Id="R816341fc062d4c1d" /><Relationship Type="http://schemas.openxmlformats.org/officeDocument/2006/relationships/slide" Target="/ppt/slides/slide12.xml" Id="Rd9e23dd520a74ba9" /><Relationship Type="http://schemas.openxmlformats.org/officeDocument/2006/relationships/slide" Target="/ppt/slides/slide13.xml" Id="Rb6dd80fd9c7f4352" /><Relationship Type="http://schemas.openxmlformats.org/officeDocument/2006/relationships/slide" Target="/ppt/slides/slide14.xml" Id="R1224358af24541c4" /><Relationship Type="http://schemas.openxmlformats.org/officeDocument/2006/relationships/slide" Target="/ppt/slides/slide15.xml" Id="Rc4a89cdb88c9437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9b20747a51b473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90682b7099247a1" /><Relationship Type="http://schemas.openxmlformats.org/officeDocument/2006/relationships/notesMaster" Target="/ppt/notesMasters/notesMaster1.xml" Id="Rc5bd3fa0ad72483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9895c9a9c39422a" /><Relationship Type="http://schemas.openxmlformats.org/officeDocument/2006/relationships/notesMaster" Target="/ppt/notesMasters/notesMaster1.xml" Id="Rda03654a6b2a4a1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b077e107f1947f2" /><Relationship Type="http://schemas.openxmlformats.org/officeDocument/2006/relationships/notesMaster" Target="/ppt/notesMasters/notesMaster1.xml" Id="Re7787b0d30fc48c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04dc0258e7641d1" /><Relationship Type="http://schemas.openxmlformats.org/officeDocument/2006/relationships/notesMaster" Target="/ppt/notesMasters/notesMaster1.xml" Id="Rfad7c4cd6248487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98b36e7253a4010" /><Relationship Type="http://schemas.openxmlformats.org/officeDocument/2006/relationships/notesMaster" Target="/ppt/notesMasters/notesMaster1.xml" Id="R24d8163059804f8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f7625184532422e" /><Relationship Type="http://schemas.openxmlformats.org/officeDocument/2006/relationships/notesMaster" Target="/ppt/notesMasters/notesMaster1.xml" Id="Rf5d30dc32ef2419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466280b493743b4" /><Relationship Type="http://schemas.openxmlformats.org/officeDocument/2006/relationships/notesMaster" Target="/ppt/notesMasters/notesMaster1.xml" Id="R7e908bc6dd3d41f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97b369f2d004043" /><Relationship Type="http://schemas.openxmlformats.org/officeDocument/2006/relationships/notesMaster" Target="/ppt/notesMasters/notesMaster1.xml" Id="Rd0dc25340c074b8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924f82df1e34416" /><Relationship Type="http://schemas.openxmlformats.org/officeDocument/2006/relationships/notesMaster" Target="/ppt/notesMasters/notesMaster1.xml" Id="R26249f6907bf444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5f7db169faf45dc" /><Relationship Type="http://schemas.openxmlformats.org/officeDocument/2006/relationships/notesMaster" Target="/ppt/notesMasters/notesMaster1.xml" Id="R772227a335814d4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54cbb6cc00b454d" /><Relationship Type="http://schemas.openxmlformats.org/officeDocument/2006/relationships/notesMaster" Target="/ppt/notesMasters/notesMaster1.xml" Id="R6d59cac381b0440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9577fbc9bbf4291" /><Relationship Type="http://schemas.openxmlformats.org/officeDocument/2006/relationships/notesMaster" Target="/ppt/notesMasters/notesMaster1.xml" Id="Rabee682a9e994bf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406be909894463c" /><Relationship Type="http://schemas.openxmlformats.org/officeDocument/2006/relationships/notesMaster" Target="/ppt/notesMasters/notesMaster1.xml" Id="Re7d4e95fea0e4c6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2ffb77f670f4cbd" /><Relationship Type="http://schemas.openxmlformats.org/officeDocument/2006/relationships/notesMaster" Target="/ppt/notesMasters/notesMaster1.xml" Id="Rd7f515eb28214e8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2315ca6af4f4d30" /><Relationship Type="http://schemas.openxmlformats.org/officeDocument/2006/relationships/notesMaster" Target="/ppt/notesMasters/notesMaster1.xml" Id="R57c4b5de963d4e5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Abertura da palestra 2. Identifique o LabSocial como empresa responsável pela realização da capacitação e o COMESP como proponente do Programa Rede Preparada – Mulher Segura. Apresente a formação como espaço de construção compartilhada entre profissionais da Saúde, Segurança Pública, Assistência Social, Educação, Sistema de Justiça, gestão municipal e demais integrantes da rede. Destaque que mulheres e meninas aparecem como sujeitas de direitos e produtoras de conhecimento sobre suas trajetórias, e não apenas como destinatárias passivas de proteção.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Proposta Pedagógica Rede Preparada – Mulher Segura, COMESP, 2026.</a:t>
            </a:r>
          </a:p>
          <a:p xmlns:a="http://schemas.openxmlformats.org/drawingml/2006/main">
            <a:r>
              <a:t>- Ilustração gerada especificamente para o projeto Mulher Segura,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Faça a conexão explícita com a primeira palestra. Não reapresente toda a legislação: parta da pergunta sobre implementação e trajetória institucional.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Proposta Pedagógica Rede Preparada – Mulher Segura, Módulo I.</a:t>
            </a:r>
          </a:p>
          <a:p xmlns:a="http://schemas.openxmlformats.org/drawingml/2006/main">
            <a:r>
              <a:t>- Lei nº 11.340/2006, art. 8º.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exemplos do cotidiano: ameaça pode estar ligada a moradia; adoecimento a renda; medida protetiva a transporte e cuidado dos filhos. Nenhuma política pode substituir as demais, mas nenhuma deve ignorar os efeitos que ultrapassam sua competência.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Lei nº 11.340/2006, arts. 8º e 9º.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Valorize os saberes profissionais presentes. O problema não é a existência de setores, mas a ausência de conexões confiáveis entre eles. Intersetorialidade não significa que todas as pessoas façam tudo.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Lei nº 11.340/2006, art. 8º, 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Não prescreva um fluxo único: o detalhamento será construído no Módulo IV. Aqui, diferencie as práticas e mostre que encaminhamento sem acesso confirmado pode se tornar abandono institucional.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Proposta Pedagógica Rede Preparada – Mulher Segura, Módulo IV.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Não reduza revitimização a falta de empatia individual. Protocolos fragmentados, exigências incompatíveis, ausência de retorno e moralização também produzem dano institucional.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Lei nº 13.505/2017.</a:t>
            </a:r>
          </a:p>
          <a:p xmlns:a="http://schemas.openxmlformats.org/drawingml/2006/main">
            <a:r>
              <a:t>- Lei nº 14.245/2021 – Lei Mariana Ferrer.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Autonomia é relacional e material. Respeitar decisões não significa omissão diante do risco. Significa agir com transparência, informar possibilidades e construir decisões com a mulher, dentro das competências legais.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Lei nº 11.340/2006, arts. 2º a 4º e 9º.</a:t>
            </a:r>
          </a:p>
          <a:p xmlns:a="http://schemas.openxmlformats.org/drawingml/2006/main">
            <a:r>
              <a:t>- CEDAW, Recomendação Geral nº 35.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Não ensine instrumento específico de avaliação de risco neste momento. Trabalhe princípios: escuta, avaliação técnica, informação, participação e revisão. Em risco iminente, cada área deve cumprir seus deveres legais e acionar o fluxo competente.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Lei nº 11.340/2006.</a:t>
            </a:r>
          </a:p>
          <a:p xmlns:a="http://schemas.openxmlformats.org/drawingml/2006/main">
            <a:r>
              <a:t>- Decreto nº 11.640/2023.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Conecte proteção imediata e sustentação da vida. Destaque Assistência Social, habitação, trabalho, renda, educação e cuidados sem reduzir autonomia à independência econômica individual.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Lei nº 11.340/2006, art. 9º.</a:t>
            </a:r>
          </a:p>
          <a:p xmlns:a="http://schemas.openxmlformats.org/drawingml/2006/main">
            <a:r>
              <a:t>- Lei nº 14.674/2023.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Evite listas exaustivas. As atribuições serão aprofundadas nos módulos setoriais. O ponto comum é acolher, agir dentro da competência, articular e não abandonar a continuidade.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Proposta Pedagógica Rede Preparada – Mulher Segura, módulos IV a VIII.</a:t>
            </a:r>
          </a:p>
          <a:p xmlns:a="http://schemas.openxmlformats.org/drawingml/2006/main">
            <a:r>
              <a:t>- Lei nº 11.340/2006, arts. 8º e 9º.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Convide os municípios a reconhecer diferentes capacidades sem produzir ranking. Território não é apenas localização: envolve mobilidade, relações comunitárias, oferta pública, desigualdades e modos de circulação da informação.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Convenção de Belém do Pará, art. 9º.</a:t>
            </a:r>
          </a:p>
          <a:p xmlns:a="http://schemas.openxmlformats.org/drawingml/2006/main">
            <a:r>
              <a:t>- Proposta Pedagógica Rede Preparada – Mulher Segura.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Apresente perguntas, não soluções fechadas. Elas serão aprofundadas no mapeamento e na construção coletiva de fluxos do Módulo IV. Participação social é parte da governança, não complemento decorativo.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Decreto nº 11.640/2023.</a:t>
            </a:r>
          </a:p>
          <a:p xmlns:a="http://schemas.openxmlformats.org/drawingml/2006/main">
            <a:r>
              <a:t>- Lei nº 11.340/2006, art. 8º.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de 8 a 10 minutos dentro da exposição apenas para respostas rápidas, preservando o aprofundamento para o debate posterior. O caso é incompleto de propósito: não inventar fatos nem supor decisões. Não condicionar acolhida e direitos sociais ao boletim de ocorrência.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Situação simulada para fins pedagógicos.</a:t>
            </a:r>
          </a:p>
          <a:p xmlns:a="http://schemas.openxmlformats.org/drawingml/2006/main">
            <a:r>
              <a:t>- Lei nº 14.550/2023.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Apresente como critérios iniciais, não como protocolo pronto. O curso aprofundará responsabilidades, serviços, fluxos e boas práticas. Monitorar significa responsabilizar a política por seus resultados, não vigiar mulheres.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Proposta Pedagógica Rede Preparada – Mulher Segura, módulos IV e VIII.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Encerre com a pergunta que orientará os 30 minutos de debate. Reforce que a rede não substitui a voz das mulheres e também não as abandona sob o argumento da autonomia.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Síntese autoral elaborada para o Programa Rede Preparada – Mulher Segura.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0deaf79fa3478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e2483a90f38448e" /><Relationship Type="http://schemas.openxmlformats.org/officeDocument/2006/relationships/slideLayout" Target="/ppt/slideLayouts/slideLayout1.xml" Id="Rf528d29cab564ac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528d29cab564ac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11bc576ec9412d" /><Relationship Type="http://schemas.openxmlformats.org/officeDocument/2006/relationships/image" Target="/ppt/media/image.png" Id="Rdf92e2dbe2614f7e" /><Relationship Type="http://schemas.openxmlformats.org/officeDocument/2006/relationships/notesSlide" Target="/ppt/notesSlides/notesSlide1.xml" Id="R02195e218b074e4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a2baa4710a4793" /><Relationship Type="http://schemas.openxmlformats.org/officeDocument/2006/relationships/notesSlide" Target="/ppt/notesSlides/notesSlide2.xml" Id="Rc97646caadc6407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7fe6f482154f63" /><Relationship Type="http://schemas.openxmlformats.org/officeDocument/2006/relationships/notesSlide" Target="/ppt/notesSlides/notesSlide3.xml" Id="R10bd1d53ad22495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8766e24949492c" /><Relationship Type="http://schemas.openxmlformats.org/officeDocument/2006/relationships/notesSlide" Target="/ppt/notesSlides/notesSlide4.xml" Id="Rb4cdd0213c77485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8e6a79566d4cfe" /><Relationship Type="http://schemas.openxmlformats.org/officeDocument/2006/relationships/notesSlide" Target="/ppt/notesSlides/notesSlide5.xml" Id="R836c80dc351247e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7cf4c66c8845bb" /><Relationship Type="http://schemas.openxmlformats.org/officeDocument/2006/relationships/notesSlide" Target="/ppt/notesSlides/notesSlide6.xml" Id="R9e1edfa077f54e2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1e63d82c5d465b" /><Relationship Type="http://schemas.openxmlformats.org/officeDocument/2006/relationships/notesSlide" Target="/ppt/notesSlides/notesSlide7.xml" Id="R45384ba865d3449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0c191cadf54daf" /><Relationship Type="http://schemas.openxmlformats.org/officeDocument/2006/relationships/notesSlide" Target="/ppt/notesSlides/notesSlide8.xml" Id="R0831742429f245b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7e738ede494af3" /><Relationship Type="http://schemas.openxmlformats.org/officeDocument/2006/relationships/notesSlide" Target="/ppt/notesSlides/notesSlide9.xml" Id="Rbe5d401d3fa3407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c8af276b954d70" /><Relationship Type="http://schemas.openxmlformats.org/officeDocument/2006/relationships/notesSlide" Target="/ppt/notesSlides/notesSlide10.xml" Id="R4b61e4364ab7401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2c406daf154fab" /><Relationship Type="http://schemas.openxmlformats.org/officeDocument/2006/relationships/notesSlide" Target="/ppt/notesSlides/notesSlide11.xml" Id="Re91e89e8bcd4426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60917d5a774cfc" /><Relationship Type="http://schemas.openxmlformats.org/officeDocument/2006/relationships/notesSlide" Target="/ppt/notesSlides/notesSlide12.xml" Id="R5be26fb629ed4b7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f84bed592b4422" /><Relationship Type="http://schemas.openxmlformats.org/officeDocument/2006/relationships/notesSlide" Target="/ppt/notesSlides/notesSlide13.xml" Id="Raf44ec80493541a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33970497b34753" /><Relationship Type="http://schemas.openxmlformats.org/officeDocument/2006/relationships/notesSlide" Target="/ppt/notesSlides/notesSlide14.xml" Id="R06d6a3ce090d4bf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e14fa7625d4894" /><Relationship Type="http://schemas.openxmlformats.org/officeDocument/2006/relationships/notesSlide" Target="/ppt/notesSlides/notesSlide15.xml" Id="R0e337f30202541d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92e2dbe2614f7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3FEA06-F888-485A-841E-6E4CAA3A9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143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65C59"/>
                </a:solidFill>
              </a:defRPr>
            </a:pPr>
            <a:r>
              <a:rPr sz="1125" b="1">
                <a:solidFill>
                  <a:srgbClr val="165C59"/>
                </a:solidFill>
              </a:rPr>
              <a:t>COMESP · PROGRAMA REDE PREPARADA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080D15-361B-4F0F-BE82-8720E9BFA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238250"/>
            <a:ext cx="428625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165C59"/>
                </a:solidFill>
              </a:defRPr>
            </a:pPr>
            <a:r>
              <a:rPr sz="4050" b="1">
                <a:solidFill>
                  <a:srgbClr val="165C59"/>
                </a:solidFill>
              </a:rPr>
              <a:t>A força da intersetorialidade e a autonomia da mulher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26E349-7E8F-4945-92BE-269BD3D4C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667125"/>
            <a:ext cx="4286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11D20"/>
                </a:solidFill>
              </a:defRPr>
            </a:pPr>
            <a:r>
              <a:rPr sz="1725" b="0">
                <a:solidFill>
                  <a:srgbClr val="211D20"/>
                </a:solidFill>
              </a:rPr>
              <a:t>Uma rede que protege sem substituir sua voz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1ED8AB-9D4D-42B5-B61B-8E7C28FC0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4292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65C59"/>
                </a:solidFill>
              </a:defRPr>
            </a:pPr>
            <a:r>
              <a:rPr sz="1275" b="1">
                <a:solidFill>
                  <a:srgbClr val="165C59"/>
                </a:solidFill>
              </a:rPr>
              <a:t>Capacitação realizada pelo LabSocial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1828A8-D41E-4067-AF72-CB0D08E7E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6000750"/>
            <a:ext cx="428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6C6669"/>
                </a:solidFill>
              </a:defRPr>
            </a:pPr>
            <a:r>
              <a:rPr sz="1200" b="1">
                <a:solidFill>
                  <a:srgbClr val="6C6669"/>
                </a:solidFill>
              </a:rPr>
              <a:t>Mesa-redonda de lançamento</a:t>
            </a:r>
          </a:p>
        </p:txBody>
      </p:sp>
    </p:spTree>
    <p:extLst>
      <p:ext uri="{BB962C8B-B14F-4D97-AF65-F5344CB8AC3E}">
        <p14:creationId xmlns:p14="http://schemas.microsoft.com/office/powerpoint/2010/main" val="81363646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65C5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519C06-7225-4493-926E-C353F2620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238250"/>
            <a:ext cx="10287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3225" b="1">
                <a:solidFill>
                  <a:srgbClr val="FFFFFF"/>
                </a:solidFill>
              </a:defRPr>
            </a:pPr>
            <a:r>
              <a:rPr sz="3225" b="1">
                <a:solidFill>
                  <a:srgbClr val="FFFFFF"/>
                </a:solidFill>
              </a:rPr>
              <a:t>Se os direitos existem, por que a proteção ainda se interrompe?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E605E0-7E07-409D-945D-370BBEC45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000375"/>
            <a:ext cx="9429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0">
                <a:solidFill>
                  <a:srgbClr val="E7F0ED"/>
                </a:solidFill>
              </a:defRPr>
            </a:pPr>
            <a:r>
              <a:rPr sz="2100" b="0">
                <a:solidFill>
                  <a:srgbClr val="E7F0ED"/>
                </a:solidFill>
              </a:rPr>
              <a:t>Entre a garantia formal e a experiência concreta existem portas fechadas, tempos incompatíveis, distâncias, exigências indevidas e responsabilidades fragmentadas.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E0CC8A-1230-4DE9-9D7A-1573382C4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857750"/>
            <a:ext cx="8763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Intersetorialidade é o trabalho de transformar responsabilidades dispersas em continuidade de proteção.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70178B-2623-4332-BD42-3AF7D283E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REDE PREPARADA · MULHER SEGURA  |  CAPACITAÇÃO: LABSOCIAL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BBD5E9-6490-4015-8E4E-C7603F141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515100"/>
            <a:ext cx="1733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PALESTRA 2  ·  02</a:t>
            </a:r>
          </a:p>
        </p:txBody>
      </p:sp>
    </p:spTree>
    <p:extLst>
      <p:ext uri="{BB962C8B-B14F-4D97-AF65-F5344CB8AC3E}">
        <p14:creationId xmlns:p14="http://schemas.microsoft.com/office/powerpoint/2010/main" val="124672512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2515D42-AF3F-4315-A859-402ED509A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C6669"/>
                </a:solidFill>
              </a:defRPr>
            </a:pPr>
            <a:r>
              <a:rPr sz="1125" b="1">
                <a:solidFill>
                  <a:srgbClr val="6C6669"/>
                </a:solidFill>
              </a:rPr>
              <a:t>VIDA CONCRETA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E07DF2-93DF-4C3C-811A-F72EB7DAB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347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11D20"/>
                </a:solidFill>
              </a:defRPr>
            </a:pPr>
            <a:r>
              <a:rPr sz="2850" b="1">
                <a:solidFill>
                  <a:srgbClr val="211D20"/>
                </a:solidFill>
              </a:rPr>
              <a:t>A trajetória da mulher não está dividida por políticas públicas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151A4B-0301-4C3B-91A7-00D6B7C36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143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1D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3635B9-7B73-4B46-B082-26E15E898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000250"/>
            <a:ext cx="247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711F3B"/>
                </a:solidFill>
              </a:defRPr>
            </a:pPr>
            <a:r>
              <a:rPr sz="2100" b="1">
                <a:solidFill>
                  <a:srgbClr val="711F3B"/>
                </a:solidFill>
              </a:rPr>
              <a:t>segurança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DDFD35-2D1A-441E-8563-311849B2D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838450"/>
            <a:ext cx="1905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4283E9-C80C-4CE4-BE2A-08EA37302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2000250"/>
            <a:ext cx="247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165C59"/>
                </a:solidFill>
              </a:defRPr>
            </a:pPr>
            <a:r>
              <a:rPr sz="2100" b="1">
                <a:solidFill>
                  <a:srgbClr val="165C59"/>
                </a:solidFill>
              </a:rPr>
              <a:t>saúde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2CDCBC-98DB-4048-B784-3B3245874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2838450"/>
            <a:ext cx="1905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93BDEF-175C-4AFF-8FAE-A0E807F7B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00250"/>
            <a:ext cx="247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55304F"/>
                </a:solidFill>
              </a:defRPr>
            </a:pPr>
            <a:r>
              <a:rPr sz="2100" b="1">
                <a:solidFill>
                  <a:srgbClr val="55304F"/>
                </a:solidFill>
              </a:rPr>
              <a:t>renda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1FB879-28A9-43E6-8EE1-51845918A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2838450"/>
            <a:ext cx="1905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E40678-905F-45CB-AD31-85EFD7C2E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000250"/>
            <a:ext cx="247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B4573D"/>
                </a:solidFill>
              </a:defRPr>
            </a:pPr>
            <a:r>
              <a:rPr sz="2100" b="1">
                <a:solidFill>
                  <a:srgbClr val="B4573D"/>
                </a:solidFill>
              </a:rPr>
              <a:t>moradia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6052A3-77A5-4FE7-B1A6-A7D09958C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2838450"/>
            <a:ext cx="1905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C18772-2043-4250-8EB9-905E4D86C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71875"/>
            <a:ext cx="247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711F3B"/>
                </a:solidFill>
              </a:defRPr>
            </a:pPr>
            <a:r>
              <a:rPr sz="2100" b="1">
                <a:solidFill>
                  <a:srgbClr val="711F3B"/>
                </a:solidFill>
              </a:rPr>
              <a:t>cuidado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FB2BB6-46E9-4487-9AE0-6C0EE8F8B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410075"/>
            <a:ext cx="1905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0133EB-9EBC-42D8-9265-51CBB13E3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3571875"/>
            <a:ext cx="247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165C59"/>
                </a:solidFill>
              </a:defRPr>
            </a:pPr>
            <a:r>
              <a:rPr sz="2100" b="1">
                <a:solidFill>
                  <a:srgbClr val="165C59"/>
                </a:solidFill>
              </a:rPr>
              <a:t>educação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387C1A-BAAA-4466-A39F-3D4A23802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4410075"/>
            <a:ext cx="1905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CC030E-F903-43CF-AAFE-7A3471BA0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571875"/>
            <a:ext cx="247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55304F"/>
                </a:solidFill>
              </a:defRPr>
            </a:pPr>
            <a:r>
              <a:rPr sz="2100" b="1">
                <a:solidFill>
                  <a:srgbClr val="55304F"/>
                </a:solidFill>
              </a:rPr>
              <a:t>justiça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32AAAF-EA94-44DE-92B8-51E7109F0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410075"/>
            <a:ext cx="1905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2CD1B9-1CBF-4F5A-8823-69A537EDE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3571875"/>
            <a:ext cx="247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B4573D"/>
                </a:solidFill>
              </a:defRPr>
            </a:pPr>
            <a:r>
              <a:rPr sz="2100" b="1">
                <a:solidFill>
                  <a:srgbClr val="B4573D"/>
                </a:solidFill>
              </a:rPr>
              <a:t>vínculos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09E9D1-5F84-4584-A819-CC166ADB6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4410075"/>
            <a:ext cx="1905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79D3C1-B7F3-42C4-B477-B40C05147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286375"/>
            <a:ext cx="8953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11D20"/>
                </a:solidFill>
              </a:defRPr>
            </a:pPr>
            <a:r>
              <a:rPr sz="2025" b="1">
                <a:solidFill>
                  <a:srgbClr val="211D20"/>
                </a:solidFill>
              </a:rPr>
              <a:t>Quando cada política reconhece apenas sua parte, a mulher precisa recompor sozinha aquilo que a rede fragmentou.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22035C-41A3-402D-9773-7AC3E9B1D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REDE PREPARADA · MULHER SEGURA  |  CAPACITAÇÃO: LABSOCIAL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4708F2-38D7-4D3B-BE93-81F7A2A2C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515100"/>
            <a:ext cx="1733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PALESTRA 2  ·  03</a:t>
            </a:r>
          </a:p>
        </p:txBody>
      </p:sp>
    </p:spTree>
    <p:extLst>
      <p:ext uri="{BB962C8B-B14F-4D97-AF65-F5344CB8AC3E}">
        <p14:creationId xmlns:p14="http://schemas.microsoft.com/office/powerpoint/2010/main" val="40330285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22650D-1CF8-4ED0-AE0A-6E71FEB92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C6669"/>
                </a:solidFill>
              </a:defRPr>
            </a:pPr>
            <a:r>
              <a:rPr sz="1125" b="1">
                <a:solidFill>
                  <a:srgbClr val="6C6669"/>
                </a:solidFill>
              </a:rPr>
              <a:t>LIMITES INSTITUCIONAIS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5EB54C-698C-4AA2-809C-F1D7DA949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347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65C59"/>
                </a:solidFill>
              </a:defRPr>
            </a:pPr>
            <a:r>
              <a:rPr sz="2850" b="1">
                <a:solidFill>
                  <a:srgbClr val="165C59"/>
                </a:solidFill>
              </a:rPr>
              <a:t>Nenhum serviço enxerga sozinho a totalidade da situação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B0C5B1-E9B3-48DB-AA64-B99BDEF31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143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5C5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3E0B01-2F87-4F84-B929-7A6C1F4A8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105025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5C5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5C26F0-1068-46E4-84C7-BF099C616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000250"/>
            <a:ext cx="10048875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211D20"/>
                </a:solidFill>
              </a:defRPr>
            </a:pPr>
            <a:r>
              <a:rPr sz="1950" b="0">
                <a:solidFill>
                  <a:srgbClr val="211D20"/>
                </a:solidFill>
              </a:rPr>
              <a:t>Cada porta de entrada reconhece sinais, necessidades e riscos diferentes.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F523CC-FA3C-4BF8-B501-8D4F2ACFB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105150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5C5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77849F-CC97-4CF8-96F0-01D7B6660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000375"/>
            <a:ext cx="10048875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211D20"/>
                </a:solidFill>
              </a:defRPr>
            </a:pPr>
            <a:r>
              <a:rPr sz="1950" b="0">
                <a:solidFill>
                  <a:srgbClr val="211D20"/>
                </a:solidFill>
              </a:rPr>
              <a:t>A especialização é necessária, mas pode gerar lacunas quando não há articulação.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60EC38-ACC7-4E9B-BC37-902B4632F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105275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5C5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292815-E495-4DCB-B56E-A75307CA4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000500"/>
            <a:ext cx="10048875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211D20"/>
                </a:solidFill>
              </a:defRPr>
            </a:pPr>
            <a:r>
              <a:rPr sz="1950" b="0">
                <a:solidFill>
                  <a:srgbClr val="211D20"/>
                </a:solidFill>
              </a:rPr>
              <a:t>Trabalhar em rede não dissolve competências: conecta responsabilidades.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ECBB1A-8123-4075-B411-9440A4E61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REDE PREPARADA · MULHER SEGURA  |  CAPACITAÇÃO: LABSOCIAL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338CB9-3C95-4691-896B-3CD5846C4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515100"/>
            <a:ext cx="1733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PALESTRA 2  ·  04</a:t>
            </a:r>
          </a:p>
        </p:txBody>
      </p:sp>
    </p:spTree>
    <p:extLst>
      <p:ext uri="{BB962C8B-B14F-4D97-AF65-F5344CB8AC3E}">
        <p14:creationId xmlns:p14="http://schemas.microsoft.com/office/powerpoint/2010/main" val="32806950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16565E-C99C-4A2D-A0E6-D3DDFE3DA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C6669"/>
                </a:solidFill>
              </a:defRPr>
            </a:pPr>
            <a:r>
              <a:rPr sz="1125" b="1">
                <a:solidFill>
                  <a:srgbClr val="6C6669"/>
                </a:solidFill>
              </a:rPr>
              <a:t>DO ENCAMINHAMENTO À REDE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A2B75D-884A-4989-81EE-2E7D5A880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347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11D20"/>
                </a:solidFill>
              </a:defRPr>
            </a:pPr>
            <a:r>
              <a:rPr sz="2850" b="1">
                <a:solidFill>
                  <a:srgbClr val="211D20"/>
                </a:solidFill>
              </a:rPr>
              <a:t>Encaminhar informa um destino; proteger exige confirmar continuidade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B3386E-002A-4272-B6A8-AF6183B15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143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1D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2DAC20-A9EE-46D2-B97D-36655318C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095500"/>
            <a:ext cx="2571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65C59"/>
                </a:solidFill>
              </a:defRPr>
            </a:pPr>
            <a:r>
              <a:rPr sz="1575" b="1">
                <a:solidFill>
                  <a:srgbClr val="165C59"/>
                </a:solidFill>
              </a:rPr>
              <a:t>ENCAMINHAMENTO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91D0DA-F5BA-4676-9BAD-8BB7E7736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0"/>
            <a:ext cx="2571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211D20"/>
                </a:solidFill>
              </a:defRPr>
            </a:pPr>
            <a:r>
              <a:rPr sz="1500" b="0">
                <a:solidFill>
                  <a:srgbClr val="211D20"/>
                </a:solidFill>
              </a:rPr>
              <a:t>orienta onde procurar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C26C92-EF1C-417E-A7FC-DB54D5C66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2381250"/>
            <a:ext cx="333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E2115C-95F9-4ACD-8151-1F48F9BFE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095500"/>
            <a:ext cx="2571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711F3B"/>
                </a:solidFill>
              </a:defRPr>
            </a:pPr>
            <a:r>
              <a:rPr sz="1575" b="1">
                <a:solidFill>
                  <a:srgbClr val="711F3B"/>
                </a:solidFill>
              </a:rPr>
              <a:t>REFERÊNCIA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6D935C-F87D-4580-98E6-14C55947B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857500"/>
            <a:ext cx="2571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211D20"/>
                </a:solidFill>
              </a:defRPr>
            </a:pPr>
            <a:r>
              <a:rPr sz="1500" b="0">
                <a:solidFill>
                  <a:srgbClr val="211D20"/>
                </a:solidFill>
              </a:rPr>
              <a:t>articula acesso e compartilha o necessário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F8BCD0-4739-4F82-A910-3CB8F4472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381250"/>
            <a:ext cx="333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A28ED4-F561-4ACF-AC86-40760AB35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95500"/>
            <a:ext cx="2571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65C59"/>
                </a:solidFill>
              </a:defRPr>
            </a:pPr>
            <a:r>
              <a:rPr sz="1575" b="1">
                <a:solidFill>
                  <a:srgbClr val="165C59"/>
                </a:solidFill>
              </a:rPr>
              <a:t>CONTRARREFERÊNCIA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2C2510-42FC-484F-B8FC-403406EFD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857500"/>
            <a:ext cx="2571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211D20"/>
                </a:solidFill>
              </a:defRPr>
            </a:pPr>
            <a:r>
              <a:rPr sz="1500" b="0">
                <a:solidFill>
                  <a:srgbClr val="211D20"/>
                </a:solidFill>
              </a:rPr>
              <a:t>devolve informação e sustenta continuidade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FF087B-990C-4C33-B534-1990E4652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2381250"/>
            <a:ext cx="333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F855CB-6E3B-4E5F-8293-6C00CC733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095500"/>
            <a:ext cx="2571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711F3B"/>
                </a:solidFill>
              </a:defRPr>
            </a:pPr>
            <a:r>
              <a:rPr sz="1575" b="1">
                <a:solidFill>
                  <a:srgbClr val="711F3B"/>
                </a:solidFill>
              </a:rPr>
              <a:t>ACOMPANHAMENTO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FBE502-6D75-43DB-B04E-11AD152A0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857500"/>
            <a:ext cx="2571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211D20"/>
                </a:solidFill>
              </a:defRPr>
            </a:pPr>
            <a:r>
              <a:rPr sz="1500" b="0">
                <a:solidFill>
                  <a:srgbClr val="211D20"/>
                </a:solidFill>
              </a:rPr>
              <a:t>verifica se direitos foram efetivamente acessados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5CAD66-7614-4784-B06B-A4EF4D6E0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REDE PREPARADA · MULHER SEGURA  |  CAPACITAÇÃO: LABSOCIAL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3BA463-7687-4838-9F31-79C9F15B5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515100"/>
            <a:ext cx="1733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PALESTRA 2  ·  05</a:t>
            </a:r>
          </a:p>
        </p:txBody>
      </p:sp>
    </p:spTree>
    <p:extLst>
      <p:ext uri="{BB962C8B-B14F-4D97-AF65-F5344CB8AC3E}">
        <p14:creationId xmlns:p14="http://schemas.microsoft.com/office/powerpoint/2010/main" val="51217949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A04E051-7991-4B88-9357-8EDA61741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C6669"/>
                </a:solidFill>
              </a:defRPr>
            </a:pPr>
            <a:r>
              <a:rPr sz="1125" b="1">
                <a:solidFill>
                  <a:srgbClr val="6C6669"/>
                </a:solidFill>
              </a:rPr>
              <a:t>REVITIMIZAÇÃO INSTITUCIONAL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FF3B75-4F63-4ACF-9826-7032BFA27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347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55304F"/>
                </a:solidFill>
              </a:defRPr>
            </a:pPr>
            <a:r>
              <a:rPr sz="2850" b="1">
                <a:solidFill>
                  <a:srgbClr val="55304F"/>
                </a:solidFill>
              </a:rPr>
              <a:t>A rede pode proteger — mas também pode produzir novas violências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5E6198-050C-473A-AC40-99096A07F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143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30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45750C-F665-40BA-9DDD-56E2EFAD2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52625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65C59"/>
                </a:solidFill>
              </a:defRPr>
            </a:pPr>
            <a:r>
              <a:rPr sz="2175" b="1">
                <a:solidFill>
                  <a:srgbClr val="165C59"/>
                </a:solidFill>
              </a:rPr>
              <a:t>PROTEGE QUANDO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7DD851-9605-448B-88DD-1EAFC47AF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19400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5C5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54EA0C-4443-436B-AE59-5A6CBAE91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714625"/>
            <a:ext cx="4048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11D20"/>
                </a:solidFill>
              </a:defRPr>
            </a:pPr>
            <a:r>
              <a:rPr sz="1725" b="0">
                <a:solidFill>
                  <a:srgbClr val="211D20"/>
                </a:solidFill>
              </a:rPr>
              <a:t>acolhe sem julgamento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629721-9C6C-411F-97DD-BBC1DE1B1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09950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5C5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B71DBF-CDE4-476A-9A8E-0A4FD4DF9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305175"/>
            <a:ext cx="4048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11D20"/>
                </a:solidFill>
              </a:defRPr>
            </a:pPr>
            <a:r>
              <a:rPr sz="1725" b="0">
                <a:solidFill>
                  <a:srgbClr val="211D20"/>
                </a:solidFill>
              </a:rPr>
              <a:t>explica direitos e possibilidades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D87C2E-17D1-4320-852B-BB8CC3CB9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00500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5C5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EEDD43-97F5-44A7-BC8C-9C83C1404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895725"/>
            <a:ext cx="4048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11D20"/>
                </a:solidFill>
              </a:defRPr>
            </a:pPr>
            <a:r>
              <a:rPr sz="1725" b="0">
                <a:solidFill>
                  <a:srgbClr val="211D20"/>
                </a:solidFill>
              </a:rPr>
              <a:t>preserva sigilo e dignidade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A47FE5-499C-4894-8216-F68399427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591050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5C5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9E5CBD-413B-423C-A21B-BF5EB3287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486275"/>
            <a:ext cx="4048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11D20"/>
                </a:solidFill>
              </a:defRPr>
            </a:pPr>
            <a:r>
              <a:rPr sz="1725" b="0">
                <a:solidFill>
                  <a:srgbClr val="211D20"/>
                </a:solidFill>
              </a:rPr>
              <a:t>acompanha a continuidade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B9A1C4-678F-4354-89A1-A57C1C9E5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447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9E2F3F"/>
                </a:solidFill>
              </a:defRPr>
            </a:pPr>
            <a:r>
              <a:rPr sz="2175" b="1">
                <a:solidFill>
                  <a:srgbClr val="9E2F3F"/>
                </a:solidFill>
              </a:rPr>
              <a:t>REVITIMIZA QUANDO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43CDFB-98B7-45BE-AC1A-DFBC7D256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819400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5C1908-7B1B-4CB8-A593-80B6E8C55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2714625"/>
            <a:ext cx="4238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11D20"/>
                </a:solidFill>
              </a:defRPr>
            </a:pPr>
            <a:r>
              <a:rPr sz="1725" b="0">
                <a:solidFill>
                  <a:srgbClr val="211D20"/>
                </a:solidFill>
              </a:rPr>
              <a:t>culpabiliza ou desacredita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873FCD-5F49-4695-869C-7717E43B2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409950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F90F17-5762-4835-A921-15CB89BD0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3305175"/>
            <a:ext cx="4238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11D20"/>
                </a:solidFill>
              </a:defRPr>
            </a:pPr>
            <a:r>
              <a:rPr sz="1725" b="0">
                <a:solidFill>
                  <a:srgbClr val="211D20"/>
                </a:solidFill>
              </a:rPr>
              <a:t>repete relatos sem necessidade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7A4D63-0808-4196-880B-88C8EF522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000500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5FF7F0-8D22-47B6-BB2C-9CFF62BC5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3895725"/>
            <a:ext cx="4238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11D20"/>
                </a:solidFill>
              </a:defRPr>
            </a:pPr>
            <a:r>
              <a:rPr sz="1725" b="0">
                <a:solidFill>
                  <a:srgbClr val="211D20"/>
                </a:solidFill>
              </a:rPr>
              <a:t>expõe informações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AE7B83-987D-49F1-B3B9-3DF44CFB8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591050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F151D3-897F-48B8-83E0-31CF64267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4486275"/>
            <a:ext cx="4238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11D20"/>
                </a:solidFill>
              </a:defRPr>
            </a:pPr>
            <a:r>
              <a:rPr sz="1725" b="0">
                <a:solidFill>
                  <a:srgbClr val="211D20"/>
                </a:solidFill>
              </a:rPr>
              <a:t>faz a mulher peregrinar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4EA852-BCB4-49DA-9EEA-06CF5E0AE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REDE PREPARADA · MULHER SEGURA  |  CAPACITAÇÃO: LABSOCIAL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AA6E207-6026-4F27-8FFF-A37CE5804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515100"/>
            <a:ext cx="1733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PALESTRA 2  ·  06</a:t>
            </a:r>
          </a:p>
        </p:txBody>
      </p:sp>
    </p:spTree>
    <p:extLst>
      <p:ext uri="{BB962C8B-B14F-4D97-AF65-F5344CB8AC3E}">
        <p14:creationId xmlns:p14="http://schemas.microsoft.com/office/powerpoint/2010/main" val="109008143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E4F7F52-C5A8-4D34-BEBB-E9F9EFFCE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C6669"/>
                </a:solidFill>
              </a:defRPr>
            </a:pPr>
            <a:r>
              <a:rPr sz="1125" b="1">
                <a:solidFill>
                  <a:srgbClr val="6C6669"/>
                </a:solidFill>
              </a:rPr>
              <a:t>CENTRALIDADE DA MULHER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7ED9F7-DCAD-4564-B597-66701B967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347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11D20"/>
                </a:solidFill>
              </a:defRPr>
            </a:pPr>
            <a:r>
              <a:rPr sz="2850" b="1">
                <a:solidFill>
                  <a:srgbClr val="211D20"/>
                </a:solidFill>
              </a:rPr>
              <a:t>Autonomia não significa enfrentar a violência sozinha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083D62-C773-4977-B558-F95936BB7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143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1D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7C4E77-A103-449A-B29F-43E810C4B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00250"/>
            <a:ext cx="3714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65C59"/>
                </a:solidFill>
              </a:defRPr>
            </a:pPr>
            <a:r>
              <a:rPr sz="2550" b="1">
                <a:solidFill>
                  <a:srgbClr val="165C59"/>
                </a:solidFill>
              </a:rPr>
              <a:t>AUTONOMIA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FA3B90-E8A5-4492-81C6-AE48580F9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62275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2670E0-3394-4868-9B53-EBEA71E4F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857500"/>
            <a:ext cx="3857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11D20"/>
                </a:solidFill>
              </a:defRPr>
            </a:pPr>
            <a:r>
              <a:rPr sz="1800" b="0">
                <a:solidFill>
                  <a:srgbClr val="211D20"/>
                </a:solidFill>
              </a:rPr>
              <a:t>informação compreensível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FACC5B-FE86-4701-8BB7-52DD4C9A2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52825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0AE481-AC17-41A0-8E97-718787BBD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448050"/>
            <a:ext cx="3857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11D20"/>
                </a:solidFill>
              </a:defRPr>
            </a:pPr>
            <a:r>
              <a:rPr sz="1800" b="0">
                <a:solidFill>
                  <a:srgbClr val="211D20"/>
                </a:solidFill>
              </a:rPr>
              <a:t>opções reais e acessíveis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8D5E0A-77DB-4D5B-99FF-39D77EADA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143375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B1B083-9625-41F5-A640-A35EB60CC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038600"/>
            <a:ext cx="3857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11D20"/>
                </a:solidFill>
              </a:defRPr>
            </a:pPr>
            <a:r>
              <a:rPr sz="1800" b="0">
                <a:solidFill>
                  <a:srgbClr val="211D20"/>
                </a:solidFill>
              </a:rPr>
              <a:t>participação nas decisões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C3D146-6083-4ED4-A670-9998BD09D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733925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5E07E5-32B4-40AB-903A-4DE0306D0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629150"/>
            <a:ext cx="3857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11D20"/>
                </a:solidFill>
              </a:defRPr>
            </a:pPr>
            <a:r>
              <a:rPr sz="1800" b="0">
                <a:solidFill>
                  <a:srgbClr val="211D20"/>
                </a:solidFill>
              </a:rPr>
              <a:t>tempo e segurança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04ED99-ECEC-422C-A06C-98E661D0E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000250"/>
            <a:ext cx="3714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9E2F3F"/>
                </a:solidFill>
              </a:defRPr>
            </a:pPr>
            <a:r>
              <a:rPr sz="2550" b="1">
                <a:solidFill>
                  <a:srgbClr val="9E2F3F"/>
                </a:solidFill>
              </a:rPr>
              <a:t>TUTELA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747C6B-5866-40BB-A977-A6EE86463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962275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34B210-97A5-4E0B-AB1D-0CED61BF8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2857500"/>
            <a:ext cx="4048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11D20"/>
                </a:solidFill>
              </a:defRPr>
            </a:pPr>
            <a:r>
              <a:rPr sz="1800" b="0">
                <a:solidFill>
                  <a:srgbClr val="211D20"/>
                </a:solidFill>
              </a:rPr>
              <a:t>decidir sem escutar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957B6B-E0B0-4FA0-9ECE-350EB7618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552825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38E08E-A619-464A-801A-0707CE5FD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3448050"/>
            <a:ext cx="4048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11D20"/>
                </a:solidFill>
              </a:defRPr>
            </a:pPr>
            <a:r>
              <a:rPr sz="1800" b="0">
                <a:solidFill>
                  <a:srgbClr val="211D20"/>
                </a:solidFill>
              </a:rPr>
              <a:t>condicionar ajuda à denúncia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F830A1-3DF7-4F19-8499-1490739C5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143375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46699A-6F51-43B1-ABB6-D5A3DA2FA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4038600"/>
            <a:ext cx="4048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11D20"/>
                </a:solidFill>
              </a:defRPr>
            </a:pPr>
            <a:r>
              <a:rPr sz="1800" b="0">
                <a:solidFill>
                  <a:srgbClr val="211D20"/>
                </a:solidFill>
              </a:rPr>
              <a:t>culpar por permanecer ou retornar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CCE4E9-57C8-4FEA-8E0C-6ECD3EFB5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733925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785489-CBF0-43F2-927C-FC12C318D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4629150"/>
            <a:ext cx="4048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11D20"/>
                </a:solidFill>
              </a:defRPr>
            </a:pPr>
            <a:r>
              <a:rPr sz="1800" b="0">
                <a:solidFill>
                  <a:srgbClr val="211D20"/>
                </a:solidFill>
              </a:rPr>
              <a:t>reduzir proteção à punição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AA2C40E-61D2-41F1-93C6-D40A4108B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REDE PREPARADA · MULHER SEGURA  |  CAPACITAÇÃO: LABSOCIAL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7F20125-0471-434B-B86B-ABB89C36C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515100"/>
            <a:ext cx="1733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PALESTRA 2  ·  07</a:t>
            </a:r>
          </a:p>
        </p:txBody>
      </p:sp>
    </p:spTree>
    <p:extLst>
      <p:ext uri="{BB962C8B-B14F-4D97-AF65-F5344CB8AC3E}">
        <p14:creationId xmlns:p14="http://schemas.microsoft.com/office/powerpoint/2010/main" val="178759818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41883E-36D2-4823-A6F7-177D3BE48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C6669"/>
                </a:solidFill>
              </a:defRPr>
            </a:pPr>
            <a:r>
              <a:rPr sz="1125" b="1">
                <a:solidFill>
                  <a:srgbClr val="6C6669"/>
                </a:solidFill>
              </a:rPr>
              <a:t>PROTEÇÃO SEM TUTELA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FD783B-0315-4EE3-BDC8-8DF803711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347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711F3B"/>
                </a:solidFill>
              </a:defRPr>
            </a:pPr>
            <a:r>
              <a:rPr sz="2850" b="1">
                <a:solidFill>
                  <a:srgbClr val="711F3B"/>
                </a:solidFill>
              </a:rPr>
              <a:t>Risco e autonomia precisam ser trabalhados conjuntamente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D4CF96-BDF5-4934-8ADF-F9DC31BB9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143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11F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58E1E6-AF4F-4923-887F-509F9CE1E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61925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711F3B"/>
                </a:solidFill>
              </a:defRPr>
            </a:pPr>
            <a:r>
              <a:rPr sz="1650" b="1">
                <a:solidFill>
                  <a:srgbClr val="711F3B"/>
                </a:solidFill>
              </a:rPr>
              <a:t>ESCUTAR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C7531F-EC3D-4DA4-8328-7A6242E26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9875" y="1838325"/>
            <a:ext cx="571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61D42A-7677-42BF-B756-4D57B0C46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1619250"/>
            <a:ext cx="752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11D20"/>
                </a:solidFill>
              </a:defRPr>
            </a:pPr>
            <a:r>
              <a:rPr sz="1575" b="0">
                <a:solidFill>
                  <a:srgbClr val="211D20"/>
                </a:solidFill>
              </a:rPr>
              <a:t>o que a mulher identifica como perigo e prioridade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D12C1E-7D57-40D4-84C7-BC74C4B8C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5146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65C59"/>
                </a:solidFill>
              </a:defRPr>
            </a:pPr>
            <a:r>
              <a:rPr sz="1650" b="1">
                <a:solidFill>
                  <a:srgbClr val="165C59"/>
                </a:solidFill>
              </a:rPr>
              <a:t>AVALIAR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20FC45-82B5-4581-ADFA-AA4244A09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9875" y="2733675"/>
            <a:ext cx="571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10D903-E149-4D2E-9AD6-337867E56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514600"/>
            <a:ext cx="752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11D20"/>
                </a:solidFill>
              </a:defRPr>
            </a:pPr>
            <a:r>
              <a:rPr sz="1575" b="0">
                <a:solidFill>
                  <a:srgbClr val="211D20"/>
                </a:solidFill>
              </a:rPr>
              <a:t>sinais de agravamento sem substituir sua voz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E5E13D-F5BF-491C-B17E-10E3BCEBD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40995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711F3B"/>
                </a:solidFill>
              </a:defRPr>
            </a:pPr>
            <a:r>
              <a:rPr sz="1650" b="1">
                <a:solidFill>
                  <a:srgbClr val="711F3B"/>
                </a:solidFill>
              </a:rPr>
              <a:t>INFORMAR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9CC437-F26A-4523-B8C3-11930AB08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9875" y="3629025"/>
            <a:ext cx="571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261270-B664-445E-BB3B-229DC7B64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409950"/>
            <a:ext cx="752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11D20"/>
                </a:solidFill>
              </a:defRPr>
            </a:pPr>
            <a:r>
              <a:rPr sz="1575" b="0">
                <a:solidFill>
                  <a:srgbClr val="211D20"/>
                </a:solidFill>
              </a:rPr>
              <a:t>direitos, serviços, limites e alternativas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3F7802-FC7C-4B35-A8AB-F92119335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05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65C59"/>
                </a:solidFill>
              </a:defRPr>
            </a:pPr>
            <a:r>
              <a:rPr sz="1650" b="1">
                <a:solidFill>
                  <a:srgbClr val="165C59"/>
                </a:solidFill>
              </a:rPr>
              <a:t>PLANEJAR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169EFB-8BE2-4F38-A885-855C88883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9875" y="4524375"/>
            <a:ext cx="571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F45BDF-3E99-426E-B3C3-8708F7B6C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305300"/>
            <a:ext cx="752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11D20"/>
                </a:solidFill>
              </a:defRPr>
            </a:pPr>
            <a:r>
              <a:rPr sz="1575" b="0">
                <a:solidFill>
                  <a:srgbClr val="211D20"/>
                </a:solidFill>
              </a:rPr>
              <a:t>ações de segurança possíveis e pactuadas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075034-0655-4ADF-BDB5-F57E98955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20065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711F3B"/>
                </a:solidFill>
              </a:defRPr>
            </a:pPr>
            <a:r>
              <a:rPr sz="1650" b="1">
                <a:solidFill>
                  <a:srgbClr val="711F3B"/>
                </a:solidFill>
              </a:rPr>
              <a:t>REAVALIAR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84CDA2-C7D5-4C3F-A450-C2FDAD854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9875" y="5419725"/>
            <a:ext cx="571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2E6061-C17C-4259-9244-2B06EADB9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5200650"/>
            <a:ext cx="752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11D20"/>
                </a:solidFill>
              </a:defRPr>
            </a:pPr>
            <a:r>
              <a:rPr sz="1575" b="0">
                <a:solidFill>
                  <a:srgbClr val="211D20"/>
                </a:solidFill>
              </a:rPr>
              <a:t>mudanças de risco e continuidade da proteção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24B00B-BF53-4531-B43C-DE42ED928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REDE PREPARADA · MULHER SEGURA  |  CAPACITAÇÃO: LABSOCIAL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F6E8FA-7FA6-4438-A139-893A05BE0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515100"/>
            <a:ext cx="1733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PALESTRA 2  ·  08</a:t>
            </a:r>
          </a:p>
        </p:txBody>
      </p:sp>
    </p:spTree>
    <p:extLst>
      <p:ext uri="{BB962C8B-B14F-4D97-AF65-F5344CB8AC3E}">
        <p14:creationId xmlns:p14="http://schemas.microsoft.com/office/powerpoint/2010/main" val="213078672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13A03C7-13A5-44FB-90D8-2CE055717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C6669"/>
                </a:solidFill>
              </a:defRPr>
            </a:pPr>
            <a:r>
              <a:rPr sz="1125" b="1">
                <a:solidFill>
                  <a:srgbClr val="6C6669"/>
                </a:solidFill>
              </a:rPr>
              <a:t>PROTEÇÃO INTEGRAL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0F2D7A-01B5-4A7F-B218-650EABA69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347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11D20"/>
                </a:solidFill>
              </a:defRPr>
            </a:pPr>
            <a:r>
              <a:rPr sz="2850" b="1">
                <a:solidFill>
                  <a:srgbClr val="211D20"/>
                </a:solidFill>
              </a:rPr>
              <a:t>Romper com a violência exige condições concretas de vida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C8E420-53F2-42A1-88A8-82C7AC060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143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1D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AC4F63-DD89-49D3-B4B6-06E1688F3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711F3B"/>
                </a:solidFill>
              </a:defRPr>
            </a:pPr>
            <a:r>
              <a:rPr sz="1950" b="1">
                <a:solidFill>
                  <a:srgbClr val="711F3B"/>
                </a:solidFill>
              </a:rPr>
              <a:t>Moradia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1F3485-EEDD-47E4-8C3C-6F8D647D4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324100"/>
            <a:ext cx="30956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ED5EF3-A79D-45C2-A74E-16AA72E20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24125"/>
            <a:ext cx="319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11D20"/>
                </a:solidFill>
              </a:defRPr>
            </a:pPr>
            <a:r>
              <a:rPr sz="1575" b="0">
                <a:solidFill>
                  <a:srgbClr val="211D20"/>
                </a:solidFill>
              </a:rPr>
              <a:t>lugar seguro e sustentável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FB185F-2E6E-4A88-91FC-0FA8012F5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1809750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65C59"/>
                </a:solidFill>
              </a:defRPr>
            </a:pPr>
            <a:r>
              <a:rPr sz="1950" b="1">
                <a:solidFill>
                  <a:srgbClr val="165C59"/>
                </a:solidFill>
              </a:rPr>
              <a:t>Renda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B1D1EA-2CE8-4E4A-9040-B06300FEB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324100"/>
            <a:ext cx="30956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E18C50-AD35-4777-AAF1-ED63471C3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524125"/>
            <a:ext cx="319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11D20"/>
                </a:solidFill>
              </a:defRPr>
            </a:pPr>
            <a:r>
              <a:rPr sz="1575" b="0">
                <a:solidFill>
                  <a:srgbClr val="211D20"/>
                </a:solidFill>
              </a:rPr>
              <a:t>capacidade de sustento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9FAF56-090D-4951-B25C-9E0EB3D36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1809750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B4573D"/>
                </a:solidFill>
              </a:defRPr>
            </a:pPr>
            <a:r>
              <a:rPr sz="1950" b="1">
                <a:solidFill>
                  <a:srgbClr val="B4573D"/>
                </a:solidFill>
              </a:rPr>
              <a:t>Cuidado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7889C3-23A9-4C41-A1AA-BBA8EFF9B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2324100"/>
            <a:ext cx="30956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83E7B5-2C98-44B4-A180-C4D19E204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2524125"/>
            <a:ext cx="319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11D20"/>
                </a:solidFill>
              </a:defRPr>
            </a:pPr>
            <a:r>
              <a:rPr sz="1575" b="0">
                <a:solidFill>
                  <a:srgbClr val="211D20"/>
                </a:solidFill>
              </a:rPr>
              <a:t>proteção de filhas, filhos e dependentes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8FD7E9-1CD7-40DC-80EE-486ED19B5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619500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711F3B"/>
                </a:solidFill>
              </a:defRPr>
            </a:pPr>
            <a:r>
              <a:rPr sz="1950" b="1">
                <a:solidFill>
                  <a:srgbClr val="711F3B"/>
                </a:solidFill>
              </a:rPr>
              <a:t>Saúde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C40622-FD95-429D-BAC6-D69D4D5B9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33850"/>
            <a:ext cx="30956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23DFEC-B2AA-4FA2-A11A-0870BD805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333875"/>
            <a:ext cx="319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11D20"/>
                </a:solidFill>
              </a:defRPr>
            </a:pPr>
            <a:r>
              <a:rPr sz="1575" b="0">
                <a:solidFill>
                  <a:srgbClr val="211D20"/>
                </a:solidFill>
              </a:rPr>
              <a:t>cuidado físico e psicossocial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A15779-3730-454D-828F-832D4E5CA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619500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65C59"/>
                </a:solidFill>
              </a:defRPr>
            </a:pPr>
            <a:r>
              <a:rPr sz="1950" b="1">
                <a:solidFill>
                  <a:srgbClr val="165C59"/>
                </a:solidFill>
              </a:rPr>
              <a:t>Mobilidade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FACA76-A7A3-4952-A4BC-C8C97DBD6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133850"/>
            <a:ext cx="30956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0D996A-BA9F-40C0-B5CF-397D9924A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333875"/>
            <a:ext cx="319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11D20"/>
                </a:solidFill>
              </a:defRPr>
            </a:pPr>
            <a:r>
              <a:rPr sz="1575" b="0">
                <a:solidFill>
                  <a:srgbClr val="211D20"/>
                </a:solidFill>
              </a:rPr>
              <a:t>acesso real aos serviços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5990F4-BF6A-4EA2-9EF2-A5EFF5AEA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3619500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B4573D"/>
                </a:solidFill>
              </a:defRPr>
            </a:pPr>
            <a:r>
              <a:rPr sz="1950" b="1">
                <a:solidFill>
                  <a:srgbClr val="B4573D"/>
                </a:solidFill>
              </a:rPr>
              <a:t>Vínculos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5296BC-BC6F-4191-BB0A-2700002D0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4133850"/>
            <a:ext cx="30956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103CDB-4BDE-420D-A9A4-33324A8F6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4333875"/>
            <a:ext cx="319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11D20"/>
                </a:solidFill>
              </a:defRPr>
            </a:pPr>
            <a:r>
              <a:rPr sz="1575" b="0">
                <a:solidFill>
                  <a:srgbClr val="211D20"/>
                </a:solidFill>
              </a:rPr>
              <a:t>apoio familiar e comunitário seguro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FB1E7F-6A77-495B-A695-E4B3E0F12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286375"/>
            <a:ext cx="8763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55304F"/>
                </a:solidFill>
              </a:defRPr>
            </a:pPr>
            <a:r>
              <a:rPr sz="2025" b="1">
                <a:solidFill>
                  <a:srgbClr val="55304F"/>
                </a:solidFill>
              </a:rPr>
              <a:t>Orientação sem condições materiais pode devolver à mulher toda a responsabilidade pela ruptura.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61A2A2B-35F6-46AD-B43A-7EF6C1828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REDE PREPARADA · MULHER SEGURA  |  CAPACITAÇÃO: LABSOCIAL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406742D-2F0C-4E87-A7E6-0A591926A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515100"/>
            <a:ext cx="1733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PALESTRA 2  ·  09</a:t>
            </a:r>
          </a:p>
        </p:txBody>
      </p:sp>
    </p:spTree>
    <p:extLst>
      <p:ext uri="{BB962C8B-B14F-4D97-AF65-F5344CB8AC3E}">
        <p14:creationId xmlns:p14="http://schemas.microsoft.com/office/powerpoint/2010/main" val="10214429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197142-7836-454C-B183-5AF3AA8CF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C6669"/>
                </a:solidFill>
              </a:defRPr>
            </a:pPr>
            <a:r>
              <a:rPr sz="1125" b="1">
                <a:solidFill>
                  <a:srgbClr val="6C6669"/>
                </a:solidFill>
              </a:rPr>
              <a:t>PORTAS DE ENTRADA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6DC50E-F37E-47AC-A651-6177EAC1C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347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65C59"/>
                </a:solidFill>
              </a:defRPr>
            </a:pPr>
            <a:r>
              <a:rPr sz="2850" b="1">
                <a:solidFill>
                  <a:srgbClr val="165C59"/>
                </a:solidFill>
              </a:rPr>
              <a:t>Cada setor possui atribuições próprias e uma responsabilidade comum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0633E0-9ED5-47E2-9C49-1F18A207D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143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5C5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B82FE4-CA13-47C5-BC73-416DD7152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266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65C59"/>
                </a:solidFill>
              </a:defRPr>
            </a:pPr>
            <a:r>
              <a:rPr sz="1650" b="1">
                <a:solidFill>
                  <a:srgbClr val="165C59"/>
                </a:solidFill>
              </a:rPr>
              <a:t>Saúde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DFF822-B58C-4B48-98F3-4AD255D3A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1857375"/>
            <a:ext cx="571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FDCD7F-A1B9-4148-B738-B5C72AEA8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619250"/>
            <a:ext cx="7000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11D20"/>
                </a:solidFill>
              </a:defRPr>
            </a:pPr>
            <a:r>
              <a:rPr sz="1575" b="0">
                <a:solidFill>
                  <a:srgbClr val="211D20"/>
                </a:solidFill>
              </a:rPr>
              <a:t>cuidar, notificar e articular continuidade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A61E31-485B-49F0-BD4C-336D9F014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95550"/>
            <a:ext cx="266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711F3B"/>
                </a:solidFill>
              </a:defRPr>
            </a:pPr>
            <a:r>
              <a:rPr sz="1650" b="1">
                <a:solidFill>
                  <a:srgbClr val="711F3B"/>
                </a:solidFill>
              </a:rPr>
              <a:t>Assistência Social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37A5A8-4965-4A61-BCEC-ED83CB4CE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2733675"/>
            <a:ext cx="571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A3C850-97E4-4847-BB13-F77B7D1B6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495550"/>
            <a:ext cx="7000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11D20"/>
                </a:solidFill>
              </a:defRPr>
            </a:pPr>
            <a:r>
              <a:rPr sz="1575" b="0">
                <a:solidFill>
                  <a:srgbClr val="211D20"/>
                </a:solidFill>
              </a:rPr>
              <a:t>ofertar proteção social, benefícios e acompanhamento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C3135B-8B7C-4F62-A6F7-502B00D24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71850"/>
            <a:ext cx="266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65C59"/>
                </a:solidFill>
              </a:defRPr>
            </a:pPr>
            <a:r>
              <a:rPr sz="1650" b="1">
                <a:solidFill>
                  <a:srgbClr val="165C59"/>
                </a:solidFill>
              </a:rPr>
              <a:t>Educação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BA177B-B936-4895-AF7E-ACFD0A50E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3609975"/>
            <a:ext cx="571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F5CF4C-7C38-4985-A714-760DF967C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371850"/>
            <a:ext cx="7000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11D20"/>
                </a:solidFill>
              </a:defRPr>
            </a:pPr>
            <a:r>
              <a:rPr sz="1575" b="0">
                <a:solidFill>
                  <a:srgbClr val="211D20"/>
                </a:solidFill>
              </a:rPr>
              <a:t>prevenir, reconhecer impactos e acionar proteção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B44206-6338-4BC8-9C46-7CA57A346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48150"/>
            <a:ext cx="266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65C59"/>
                </a:solidFill>
              </a:defRPr>
            </a:pPr>
            <a:r>
              <a:rPr sz="1650" b="1">
                <a:solidFill>
                  <a:srgbClr val="165C59"/>
                </a:solidFill>
              </a:rPr>
              <a:t>Segurança e Justiça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113FD5-0AD5-4BCF-9AB8-E53F6EA8A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4486275"/>
            <a:ext cx="571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823B3C-25CE-4A1B-9F35-AFDD91ADA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248150"/>
            <a:ext cx="7000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11D20"/>
                </a:solidFill>
              </a:defRPr>
            </a:pPr>
            <a:r>
              <a:rPr sz="1575" b="0">
                <a:solidFill>
                  <a:srgbClr val="211D20"/>
                </a:solidFill>
              </a:rPr>
              <a:t>interromper risco, proteger, investigar e responsabilizar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34F646-EC89-4086-8ED1-9881AE7BA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266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65C59"/>
                </a:solidFill>
              </a:defRPr>
            </a:pPr>
            <a:r>
              <a:rPr sz="1650" b="1">
                <a:solidFill>
                  <a:srgbClr val="165C59"/>
                </a:solidFill>
              </a:rPr>
              <a:t>Gestão municipal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B689CE-6B1C-4CFC-8BA9-F46670EBF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5362575"/>
            <a:ext cx="571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752BE8-B497-4B9E-923A-8D31910BB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5124450"/>
            <a:ext cx="7000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11D20"/>
                </a:solidFill>
              </a:defRPr>
            </a:pPr>
            <a:r>
              <a:rPr sz="1575" b="0">
                <a:solidFill>
                  <a:srgbClr val="211D20"/>
                </a:solidFill>
              </a:rPr>
              <a:t>pactuar fluxos, recursos, dados e formação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60882E-494B-4BD6-BBA9-2B24D7E1F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REDE PREPARADA · MULHER SEGURA  |  CAPACITAÇÃO: LABSOCIAL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8B3B4D-C5F2-4EFE-BC02-C397BAB11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515100"/>
            <a:ext cx="1733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PALESTRA 2  ·  10</a:t>
            </a:r>
          </a:p>
        </p:txBody>
      </p:sp>
    </p:spTree>
    <p:extLst>
      <p:ext uri="{BB962C8B-B14F-4D97-AF65-F5344CB8AC3E}">
        <p14:creationId xmlns:p14="http://schemas.microsoft.com/office/powerpoint/2010/main" val="95495641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B6EA5F-172B-4C62-8FEA-1FFF738A6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C6669"/>
                </a:solidFill>
              </a:defRPr>
            </a:pPr>
            <a:r>
              <a:rPr sz="1125" b="1">
                <a:solidFill>
                  <a:srgbClr val="6C6669"/>
                </a:solidFill>
              </a:rPr>
              <a:t>TERRITÓRIO COMESP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ADACDB-DF32-4A69-85BF-44A64AB31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347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11D20"/>
                </a:solidFill>
              </a:defRPr>
            </a:pPr>
            <a:r>
              <a:rPr sz="2850" b="1">
                <a:solidFill>
                  <a:srgbClr val="211D20"/>
                </a:solidFill>
              </a:rPr>
              <a:t>As desigualdades territoriais condicionam quem consegue chegar e permanecer na rede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F63882-70B3-433B-93B7-3D6F0FFF2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143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1D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4B985C-34FF-450F-9AC3-470175E87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71650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11F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CAB768-ABBD-4EE2-BA2C-AD6DA6539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666875"/>
            <a:ext cx="9858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11D20"/>
                </a:solidFill>
              </a:defRPr>
            </a:pPr>
            <a:r>
              <a:rPr sz="1725" b="0">
                <a:solidFill>
                  <a:srgbClr val="211D20"/>
                </a:solidFill>
              </a:rPr>
              <a:t>distâncias, ruralidade e transporte insuficiente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F8DD3A-04D9-44BA-BB09-E520295FE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533650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11F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90093C-A8DF-4B0A-942B-7EBE8E0F2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28875"/>
            <a:ext cx="9858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11D20"/>
                </a:solidFill>
              </a:defRPr>
            </a:pPr>
            <a:r>
              <a:rPr sz="1725" b="0">
                <a:solidFill>
                  <a:srgbClr val="211D20"/>
                </a:solidFill>
              </a:rPr>
              <a:t>serviços concentrados e dependência de referências regionais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1D8F6A-A984-405E-9831-A70AE39E9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295650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11F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92D651-3B4B-4E3F-BC7F-BEE80357B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190875"/>
            <a:ext cx="9858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11D20"/>
                </a:solidFill>
              </a:defRPr>
            </a:pPr>
            <a:r>
              <a:rPr sz="1725" b="0">
                <a:solidFill>
                  <a:srgbClr val="211D20"/>
                </a:solidFill>
              </a:rPr>
              <a:t>horários incompatíveis com trabalho e cuidado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A28F75-3D0A-4E70-A73B-C48215EFD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057650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11F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A7EDAB-8ADF-43DD-910A-4E07EE35D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952875"/>
            <a:ext cx="9858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11D20"/>
                </a:solidFill>
              </a:defRPr>
            </a:pPr>
            <a:r>
              <a:rPr sz="1725" b="0">
                <a:solidFill>
                  <a:srgbClr val="211D20"/>
                </a:solidFill>
              </a:rPr>
              <a:t>ausência de acolhimento emergencial ou sigiloso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126A7B-EB35-4F23-B36E-B61368F74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819650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11F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D43CF4-9D88-44CB-81A3-FF45F73F3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714875"/>
            <a:ext cx="9858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11D20"/>
                </a:solidFill>
              </a:defRPr>
            </a:pPr>
            <a:r>
              <a:rPr sz="1725" b="0">
                <a:solidFill>
                  <a:srgbClr val="211D20"/>
                </a:solidFill>
              </a:rPr>
              <a:t>barreiras digitais, documentais, raciais e de acessibilidade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243D01-0A33-46AE-9844-E06C84D1C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REDE PREPARADA · MULHER SEGURA  |  CAPACITAÇÃO: LABSOCIAL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D59ABF-FB3C-438D-B536-BFA96A79D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515100"/>
            <a:ext cx="1733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PALESTRA 2  ·  11</a:t>
            </a:r>
          </a:p>
        </p:txBody>
      </p:sp>
    </p:spTree>
    <p:extLst>
      <p:ext uri="{BB962C8B-B14F-4D97-AF65-F5344CB8AC3E}">
        <p14:creationId xmlns:p14="http://schemas.microsoft.com/office/powerpoint/2010/main" val="55400019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50009D-31C8-4AA7-954A-D69D10794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C6669"/>
                </a:solidFill>
              </a:defRPr>
            </a:pPr>
            <a:r>
              <a:rPr sz="1125" b="1">
                <a:solidFill>
                  <a:srgbClr val="6C6669"/>
                </a:solidFill>
              </a:rPr>
              <a:t>GOVERNANÇA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6B84BA-1546-4055-A6C6-5383EE2F7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347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55304F"/>
                </a:solidFill>
              </a:defRPr>
            </a:pPr>
            <a:r>
              <a:rPr sz="2850" b="1">
                <a:solidFill>
                  <a:srgbClr val="55304F"/>
                </a:solidFill>
              </a:rPr>
              <a:t>Uma rede preparada conhece seus vazios e assume responsabilidade por eles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3D8EE7-F395-41C4-AEB8-2B6BB2E69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143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30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FE6A5E-580C-4BDC-81E3-1B59B0B89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14500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711F3B"/>
                </a:solidFill>
              </a:defRPr>
            </a:pPr>
            <a:r>
              <a:rPr sz="1725" b="1">
                <a:solidFill>
                  <a:srgbClr val="711F3B"/>
                </a:solidFill>
              </a:rPr>
              <a:t>Quem coordena e convoca?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4E1631-1F2B-4C85-8A9D-5C5E747C2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90800"/>
            <a:ext cx="476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1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38F0DA-F7DD-4C65-B936-3172D122F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714500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65C59"/>
                </a:solidFill>
              </a:defRPr>
            </a:pPr>
            <a:r>
              <a:rPr sz="1725" b="1">
                <a:solidFill>
                  <a:srgbClr val="165C59"/>
                </a:solidFill>
              </a:rPr>
              <a:t>Quem responde fora do horário habitual?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440A5A-74C3-4223-9A53-7A5DB8E6F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590800"/>
            <a:ext cx="476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1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E6168A-2965-45BE-994F-834390B3A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48000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711F3B"/>
                </a:solidFill>
              </a:defRPr>
            </a:pPr>
            <a:r>
              <a:rPr sz="1725" b="1">
                <a:solidFill>
                  <a:srgbClr val="711F3B"/>
                </a:solidFill>
              </a:rPr>
              <a:t>Como ocorre referência e contrarreferência?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3C1902-17CB-4132-8678-43EEA278C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24300"/>
            <a:ext cx="476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1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D9C511-0AEA-4FB7-97E0-83692F86A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048000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65C59"/>
                </a:solidFill>
              </a:defRPr>
            </a:pPr>
            <a:r>
              <a:rPr sz="1725" b="1">
                <a:solidFill>
                  <a:srgbClr val="165C59"/>
                </a:solidFill>
              </a:rPr>
              <a:t>Como os municípios acessam serviços regionais?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7D285E-5CCB-4F65-B1EA-AE2ACB01E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24300"/>
            <a:ext cx="476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1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F79CAB-15CC-48B0-85F2-AE8EB59A2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81500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711F3B"/>
                </a:solidFill>
              </a:defRPr>
            </a:pPr>
            <a:r>
              <a:rPr sz="1725" b="1">
                <a:solidFill>
                  <a:srgbClr val="711F3B"/>
                </a:solidFill>
              </a:rPr>
              <a:t>Que dados podem ser compartilhados com segurança?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83B881-073D-419A-9FD7-65DB160D1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57800"/>
            <a:ext cx="476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1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7CE99A-5B79-4D7F-B798-94D413F74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81500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65C59"/>
                </a:solidFill>
              </a:defRPr>
            </a:pPr>
            <a:r>
              <a:rPr sz="1725" b="1">
                <a:solidFill>
                  <a:srgbClr val="165C59"/>
                </a:solidFill>
              </a:rPr>
              <a:t>Como mulheres e organizações avaliam a rede?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46D526-5B1D-44A4-B490-E09326112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5257800"/>
            <a:ext cx="476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1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DF8EF4-A1C4-4762-B649-32B2EB55D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REDE PREPARADA · MULHER SEGURA  |  CAPACITAÇÃO: LABSOCIAL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C40DBF-653C-46DD-B0FA-7691EDCC9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515100"/>
            <a:ext cx="1733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PALESTRA 2  ·  12</a:t>
            </a:r>
          </a:p>
        </p:txBody>
      </p:sp>
    </p:spTree>
    <p:extLst>
      <p:ext uri="{BB962C8B-B14F-4D97-AF65-F5344CB8AC3E}">
        <p14:creationId xmlns:p14="http://schemas.microsoft.com/office/powerpoint/2010/main" val="40028342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80006B-0CE3-4C20-8214-B7A17464E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C6669"/>
                </a:solidFill>
              </a:defRPr>
            </a:pPr>
            <a:r>
              <a:rPr sz="1125" b="1">
                <a:solidFill>
                  <a:srgbClr val="6C6669"/>
                </a:solidFill>
              </a:rPr>
              <a:t>SITUAÇÃO PARA REFLEXÃO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D23F02-EF7A-4CCC-BC84-8B213B19E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347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11D20"/>
                </a:solidFill>
              </a:defRPr>
            </a:pPr>
            <a:r>
              <a:rPr sz="2850" b="1">
                <a:solidFill>
                  <a:srgbClr val="211D20"/>
                </a:solidFill>
              </a:rPr>
              <a:t>O caso chegou ao serviço, mas a proteção ainda não começou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0B28D0-9DBE-44AD-BC68-9F8BE305A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143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1D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DD8E66-1F03-464E-932D-E3842580B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1666875"/>
            <a:ext cx="100012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11D20"/>
                </a:solidFill>
              </a:defRPr>
            </a:pPr>
            <a:r>
              <a:rPr sz="2025" b="1">
                <a:solidFill>
                  <a:srgbClr val="211D20"/>
                </a:solidFill>
              </a:rPr>
              <a:t>Uma mulher relata violência psicológica, dependência econômica e ameaça recente. Não deseja registrar ocorrência naquele momento e teme perder a moradia. Possui duas crianças e depende de transporte intermunicipal.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DB423C-B3A7-4E2C-90FC-8BA7440B8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476625"/>
            <a:ext cx="942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65C59"/>
                </a:solidFill>
              </a:defRPr>
            </a:pPr>
            <a:r>
              <a:rPr sz="1650" b="1">
                <a:solidFill>
                  <a:srgbClr val="165C59"/>
                </a:solidFill>
              </a:rPr>
              <a:t>1. O que precisa acontecer agora?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FB4697-70BE-4836-ABDC-A2A657A4C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029075"/>
            <a:ext cx="942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711F3B"/>
                </a:solidFill>
              </a:defRPr>
            </a:pPr>
            <a:r>
              <a:rPr sz="1650" b="1">
                <a:solidFill>
                  <a:srgbClr val="711F3B"/>
                </a:solidFill>
              </a:rPr>
              <a:t>2. Que riscos e necessidades precisam ser escutados?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6B2C9E-6D65-4083-8119-8A75B4937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581525"/>
            <a:ext cx="942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65C59"/>
                </a:solidFill>
              </a:defRPr>
            </a:pPr>
            <a:r>
              <a:rPr sz="1650" b="1">
                <a:solidFill>
                  <a:srgbClr val="165C59"/>
                </a:solidFill>
              </a:rPr>
              <a:t>3. Quem deve ser acionado — e com qual informação?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FE1B92-CF86-444C-BEAD-53E048178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133975"/>
            <a:ext cx="942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711F3B"/>
                </a:solidFill>
              </a:defRPr>
            </a:pPr>
            <a:r>
              <a:rPr sz="1650" b="1">
                <a:solidFill>
                  <a:srgbClr val="711F3B"/>
                </a:solidFill>
              </a:rPr>
              <a:t>4. Como garantir retorno e continuidade?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DA581E-2E8D-44BE-9017-E1989764C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REDE PREPARADA · MULHER SEGURA  |  CAPACITAÇÃO: LABSOCIAL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69B776-2242-49D0-AC11-B1E815CEA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515100"/>
            <a:ext cx="1733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PALESTRA 2  ·  13</a:t>
            </a:r>
          </a:p>
        </p:txBody>
      </p:sp>
    </p:spTree>
    <p:extLst>
      <p:ext uri="{BB962C8B-B14F-4D97-AF65-F5344CB8AC3E}">
        <p14:creationId xmlns:p14="http://schemas.microsoft.com/office/powerpoint/2010/main" val="49190664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21A1AB-F514-46FC-8DE1-80B2FD935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C6669"/>
                </a:solidFill>
              </a:defRPr>
            </a:pPr>
            <a:r>
              <a:rPr sz="1125" b="1">
                <a:solidFill>
                  <a:srgbClr val="6C6669"/>
                </a:solidFill>
              </a:rPr>
              <a:t>COMPROMISSOS INICIAIS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12385E-EE99-4EF3-9795-810B6843A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"/>
            <a:ext cx="109347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65C59"/>
                </a:solidFill>
              </a:defRPr>
            </a:pPr>
            <a:r>
              <a:rPr sz="2850" b="1">
                <a:solidFill>
                  <a:srgbClr val="165C59"/>
                </a:solidFill>
              </a:rPr>
              <a:t>Intersetorialidade torna-se observável quando há continuidade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B0A7F6-6AB9-4B1E-829D-74869F5A9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143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5C5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629B96-B577-42FE-8B75-46B834975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762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C59A42"/>
                </a:solidFill>
              </a:defRPr>
            </a:pPr>
            <a:r>
              <a:rPr sz="2175" b="1">
                <a:solidFill>
                  <a:srgbClr val="C59A42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671CE3-4009-409E-9303-0401C7AA5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1666875"/>
            <a:ext cx="9048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11D20"/>
                </a:solidFill>
              </a:defRPr>
            </a:pPr>
            <a:r>
              <a:rPr sz="1875" b="1">
                <a:solidFill>
                  <a:srgbClr val="211D20"/>
                </a:solidFill>
              </a:rPr>
              <a:t>contatos de referência atualizados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105303-0D14-4D42-A65A-D7CBB957A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43175"/>
            <a:ext cx="762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C59A42"/>
                </a:solidFill>
              </a:defRPr>
            </a:pPr>
            <a:r>
              <a:rPr sz="2175" b="1">
                <a:solidFill>
                  <a:srgbClr val="C59A42"/>
                </a:solidFill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702190-5328-4ED3-AA7A-852DFFFB4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543175"/>
            <a:ext cx="9048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11D20"/>
                </a:solidFill>
              </a:defRPr>
            </a:pPr>
            <a:r>
              <a:rPr sz="1875" b="1">
                <a:solidFill>
                  <a:srgbClr val="211D20"/>
                </a:solidFill>
              </a:rPr>
              <a:t>fluxo escrito, conhecido e testado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60970C-4F3E-4825-98A9-3AC8ED8F5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19475"/>
            <a:ext cx="762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C59A42"/>
                </a:solidFill>
              </a:defRPr>
            </a:pPr>
            <a:r>
              <a:rPr sz="2175" b="1">
                <a:solidFill>
                  <a:srgbClr val="C59A42"/>
                </a:solidFill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F6756F-AD05-42DA-A7BC-A1058F9BB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419475"/>
            <a:ext cx="9048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11D20"/>
                </a:solidFill>
              </a:defRPr>
            </a:pPr>
            <a:r>
              <a:rPr sz="1875" b="1">
                <a:solidFill>
                  <a:srgbClr val="211D20"/>
                </a:solidFill>
              </a:rPr>
              <a:t>contrarreferência segura e proporcional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9DC071-0326-4261-A8C1-BEB06D194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295775"/>
            <a:ext cx="762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C59A42"/>
                </a:solidFill>
              </a:defRPr>
            </a:pPr>
            <a:r>
              <a:rPr sz="2175" b="1">
                <a:solidFill>
                  <a:srgbClr val="C59A42"/>
                </a:solidFill>
              </a:rPr>
              <a:t>04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5BF531-13BE-43E7-96EC-18DF3152A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295775"/>
            <a:ext cx="9048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11D20"/>
                </a:solidFill>
              </a:defRPr>
            </a:pPr>
            <a:r>
              <a:rPr sz="1875" b="1">
                <a:solidFill>
                  <a:srgbClr val="211D20"/>
                </a:solidFill>
              </a:rPr>
              <a:t>reuniões periódicas de casos e governança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927802-7EEC-4633-8C74-C686593AB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72075"/>
            <a:ext cx="762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C59A42"/>
                </a:solidFill>
              </a:defRPr>
            </a:pPr>
            <a:r>
              <a:rPr sz="2175" b="1">
                <a:solidFill>
                  <a:srgbClr val="C59A42"/>
                </a:solidFill>
              </a:rPr>
              <a:t>05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E1E80C-25E3-4C96-BCBA-AA5C52826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172075"/>
            <a:ext cx="9048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11D20"/>
                </a:solidFill>
              </a:defRPr>
            </a:pPr>
            <a:r>
              <a:rPr sz="1875" b="1">
                <a:solidFill>
                  <a:srgbClr val="211D20"/>
                </a:solidFill>
              </a:rPr>
              <a:t>indicadores de acesso, continuidade e proteção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E295FD-B6FC-43A7-B14F-1684C90CD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REDE PREPARADA · MULHER SEGURA  |  CAPACITAÇÃO: LABSOCIAL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108A8B-CD6A-4607-9774-C616DB8A4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515100"/>
            <a:ext cx="1733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PALESTRA 2  ·  14</a:t>
            </a:r>
          </a:p>
        </p:txBody>
      </p:sp>
    </p:spTree>
    <p:extLst>
      <p:ext uri="{BB962C8B-B14F-4D97-AF65-F5344CB8AC3E}">
        <p14:creationId xmlns:p14="http://schemas.microsoft.com/office/powerpoint/2010/main" val="182122951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165C5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37EC56-75A8-4276-9394-792479B4C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095375"/>
            <a:ext cx="104775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3075" b="1">
                <a:solidFill>
                  <a:srgbClr val="FFFFFF"/>
                </a:solidFill>
              </a:defRPr>
            </a:pPr>
            <a:r>
              <a:rPr sz="3075" b="1">
                <a:solidFill>
                  <a:srgbClr val="FFFFFF"/>
                </a:solidFill>
              </a:rPr>
              <a:t>Uma rede forte não fala no lugar das mulheres: cria condições para que sejam escutadas, protegidas e reconhecidas como sujeitas de suas próprias trajetórias.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74C96F-24B3-41E2-AC14-E26B1F7E4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000500"/>
            <a:ext cx="9334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E7D6AA"/>
                </a:solidFill>
              </a:defRPr>
            </a:pPr>
            <a:r>
              <a:rPr sz="2175" b="1">
                <a:solidFill>
                  <a:srgbClr val="E7D6AA"/>
                </a:solidFill>
              </a:rPr>
              <a:t>Debate: o que precisa acontecer depois de um encaminhamento para que possamos afirmar que houve proteção?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23FE0C-297E-47EC-9A0E-65B6C44D2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5381625"/>
            <a:ext cx="8191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Intersetorialidade é continuidade com autonomia, território e responsabilidade.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A1289C-4631-4468-8389-16607692A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REDE PREPARADA · MULHER SEGURA  |  CAPACITAÇÃO: LABSOCIAL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9D7E6F-6D45-42BA-ACAB-52EB4AE0E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515100"/>
            <a:ext cx="1733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C6669"/>
                </a:solidFill>
              </a:defRPr>
            </a:pPr>
            <a:r>
              <a:rPr sz="900" b="1">
                <a:solidFill>
                  <a:srgbClr val="6C6669"/>
                </a:solidFill>
              </a:rPr>
              <a:t>PALESTRA 2  ·  15</a:t>
            </a:r>
          </a:p>
        </p:txBody>
      </p:sp>
    </p:spTree>
    <p:extLst>
      <p:ext uri="{BB962C8B-B14F-4D97-AF65-F5344CB8AC3E}">
        <p14:creationId xmlns:p14="http://schemas.microsoft.com/office/powerpoint/2010/main" val="188305305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2026-08-22T14:37:58.5730000Z</dcterms:created>
  <dcterms:modified xsi:type="dcterms:W3CDTF">2026-08-22T14:37:58.5730000Z</dcterms:modified>
</coreProperties>
</file>