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cfcbfd380f341e3" /><Relationship Type="http://schemas.openxmlformats.org/officeDocument/2006/relationships/extended-properties" Target="/docProps/app.xml" Id="R3fbe7de502a7459c" /><Relationship Type="http://schemas.openxmlformats.org/officeDocument/2006/relationships/officeDocument" Target="/ppt/presentation.xml" Id="R4bf641a807d74591" /></Relationships>
</file>

<file path=ppt/presentation.xml><?xml version="1.0" encoding="utf-8"?>
<p:presentation xmlns:p="http://schemas.openxmlformats.org/presentationml/2006/main">
  <p:sldMasterIdLst>
    <p:sldMasterId xmlns:r="http://schemas.openxmlformats.org/officeDocument/2006/relationships" id="2147483648" r:id="R1988d389ff654da2"/>
  </p:sldMasterIdLst>
  <p:notesMasterIdLst>
    <p:notesMasterId xmlns:r="http://schemas.openxmlformats.org/officeDocument/2006/relationships" r:id="Rd77c312468444c08"/>
  </p:notesMasterIdLst>
  <p:sldIdLst>
    <p:sldId xmlns:r="http://schemas.openxmlformats.org/officeDocument/2006/relationships" id="256" r:id="R5f792be3eb554530"/>
    <p:sldId xmlns:r="http://schemas.openxmlformats.org/officeDocument/2006/relationships" id="257" r:id="Rd32be3eb91f0475c"/>
    <p:sldId xmlns:r="http://schemas.openxmlformats.org/officeDocument/2006/relationships" id="258" r:id="R78346afe686a45d7"/>
    <p:sldId xmlns:r="http://schemas.openxmlformats.org/officeDocument/2006/relationships" id="259" r:id="R12a4662accc34057"/>
    <p:sldId xmlns:r="http://schemas.openxmlformats.org/officeDocument/2006/relationships" id="260" r:id="R6483aa850e444f97"/>
    <p:sldId xmlns:r="http://schemas.openxmlformats.org/officeDocument/2006/relationships" id="261" r:id="Rbb03d57be3744134"/>
    <p:sldId xmlns:r="http://schemas.openxmlformats.org/officeDocument/2006/relationships" id="262" r:id="R63e56a75999b49df"/>
    <p:sldId xmlns:r="http://schemas.openxmlformats.org/officeDocument/2006/relationships" id="263" r:id="R2700ef19ae92466c"/>
    <p:sldId xmlns:r="http://schemas.openxmlformats.org/officeDocument/2006/relationships" id="264" r:id="R22e0a3ba4a3a4f62"/>
    <p:sldId xmlns:r="http://schemas.openxmlformats.org/officeDocument/2006/relationships" id="265" r:id="Rb4f92f9114ec403b"/>
    <p:sldId xmlns:r="http://schemas.openxmlformats.org/officeDocument/2006/relationships" id="266" r:id="R8a882ca74da340b8"/>
    <p:sldId xmlns:r="http://schemas.openxmlformats.org/officeDocument/2006/relationships" id="267" r:id="R80f6391ba4674ccf"/>
    <p:sldId xmlns:r="http://schemas.openxmlformats.org/officeDocument/2006/relationships" id="268" r:id="Rcb8e76e7e99b4de6"/>
    <p:sldId xmlns:r="http://schemas.openxmlformats.org/officeDocument/2006/relationships" id="269" r:id="Rde7ab17e7c87431c"/>
    <p:sldId xmlns:r="http://schemas.openxmlformats.org/officeDocument/2006/relationships" id="270" r:id="Rc30ba7592f6e4453"/>
    <p:sldId xmlns:r="http://schemas.openxmlformats.org/officeDocument/2006/relationships" id="271" r:id="Rd455729d2d774bfa"/>
    <p:sldId xmlns:r="http://schemas.openxmlformats.org/officeDocument/2006/relationships" id="272" r:id="R67e510d84b1e423c"/>
    <p:sldId xmlns:r="http://schemas.openxmlformats.org/officeDocument/2006/relationships" id="273" r:id="R68a60b3797ad4f48"/>
    <p:sldId xmlns:r="http://schemas.openxmlformats.org/officeDocument/2006/relationships" id="274" r:id="R77f7f2d3441342df"/>
    <p:sldId xmlns:r="http://schemas.openxmlformats.org/officeDocument/2006/relationships" id="275" r:id="R6f63a72110b54295"/>
    <p:sldId xmlns:r="http://schemas.openxmlformats.org/officeDocument/2006/relationships" id="276" r:id="R8b8d1f27bb2c41b2"/>
    <p:sldId xmlns:r="http://schemas.openxmlformats.org/officeDocument/2006/relationships" id="277" r:id="R1b55baf17d6344de"/>
    <p:sldId xmlns:r="http://schemas.openxmlformats.org/officeDocument/2006/relationships" id="278" r:id="Rff5fb53366074bc2"/>
    <p:sldId xmlns:r="http://schemas.openxmlformats.org/officeDocument/2006/relationships" id="279" r:id="Rc591740942dc4ae5"/>
    <p:sldId xmlns:r="http://schemas.openxmlformats.org/officeDocument/2006/relationships" id="280" r:id="R96b370896d4044d5"/>
    <p:sldId xmlns:r="http://schemas.openxmlformats.org/officeDocument/2006/relationships" id="281" r:id="R18b23e12109b4a43"/>
    <p:sldId xmlns:r="http://schemas.openxmlformats.org/officeDocument/2006/relationships" id="282" r:id="Rf8597c8a54d24f79"/>
    <p:sldId xmlns:r="http://schemas.openxmlformats.org/officeDocument/2006/relationships" id="283" r:id="R7f2a6423e6e84ad9"/>
    <p:sldId xmlns:r="http://schemas.openxmlformats.org/officeDocument/2006/relationships" id="284" r:id="Rc8da61a93a00400a"/>
    <p:sldId xmlns:r="http://schemas.openxmlformats.org/officeDocument/2006/relationships" id="285" r:id="Ra3252b3131c947b9"/>
    <p:sldId xmlns:r="http://schemas.openxmlformats.org/officeDocument/2006/relationships" id="286" r:id="Raf08421fb4714064"/>
    <p:sldId xmlns:r="http://schemas.openxmlformats.org/officeDocument/2006/relationships" id="287" r:id="Rfd1ff30f8d464c84"/>
    <p:sldId xmlns:r="http://schemas.openxmlformats.org/officeDocument/2006/relationships" id="288" r:id="Rfdf32aa5ce6b4d6a"/>
    <p:sldId xmlns:r="http://schemas.openxmlformats.org/officeDocument/2006/relationships" id="289" r:id="R99387f05be8c406f"/>
    <p:sldId xmlns:r="http://schemas.openxmlformats.org/officeDocument/2006/relationships" id="290" r:id="R9b0a8d965b784952"/>
    <p:sldId xmlns:r="http://schemas.openxmlformats.org/officeDocument/2006/relationships" id="291" r:id="R539a94a80db04e8a"/>
    <p:sldId xmlns:r="http://schemas.openxmlformats.org/officeDocument/2006/relationships" id="292" r:id="Ra91d770111de41a5"/>
    <p:sldId xmlns:r="http://schemas.openxmlformats.org/officeDocument/2006/relationships" id="293" r:id="R205e396587634bb7"/>
    <p:sldId xmlns:r="http://schemas.openxmlformats.org/officeDocument/2006/relationships" id="294" r:id="Rf8a9e66c5277487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f3986e81fb0845b7" /><Relationship Type="http://schemas.openxmlformats.org/officeDocument/2006/relationships/slideMaster" Target="/ppt/slideMasters/slideMaster1.xml" Id="R1988d389ff654da2" /><Relationship Type="http://schemas.openxmlformats.org/officeDocument/2006/relationships/notesMaster" Target="/ppt/notesMasters/notesMaster1.xml" Id="Rd77c312468444c08" /><Relationship Type="http://schemas.openxmlformats.org/officeDocument/2006/relationships/presProps" Target="/ppt/presProps.xml" Id="R3dd176351c4e44f2" /><Relationship Type="http://schemas.openxmlformats.org/officeDocument/2006/relationships/tableStyles" Target="/ppt/tableStyles.xml" Id="R2c167dd8c52f4997" /><Relationship Type="http://schemas.openxmlformats.org/officeDocument/2006/relationships/slide" Target="/ppt/slides/slide1.xml" Id="R5f792be3eb554530" /><Relationship Type="http://schemas.openxmlformats.org/officeDocument/2006/relationships/slide" Target="/ppt/slides/slide2.xml" Id="Rd32be3eb91f0475c" /><Relationship Type="http://schemas.openxmlformats.org/officeDocument/2006/relationships/slide" Target="/ppt/slides/slide3.xml" Id="R78346afe686a45d7" /><Relationship Type="http://schemas.openxmlformats.org/officeDocument/2006/relationships/slide" Target="/ppt/slides/slide4.xml" Id="R12a4662accc34057" /><Relationship Type="http://schemas.openxmlformats.org/officeDocument/2006/relationships/slide" Target="/ppt/slides/slide5.xml" Id="R6483aa850e444f97" /><Relationship Type="http://schemas.openxmlformats.org/officeDocument/2006/relationships/slide" Target="/ppt/slides/slide6.xml" Id="Rbb03d57be3744134" /><Relationship Type="http://schemas.openxmlformats.org/officeDocument/2006/relationships/slide" Target="/ppt/slides/slide7.xml" Id="R63e56a75999b49df" /><Relationship Type="http://schemas.openxmlformats.org/officeDocument/2006/relationships/slide" Target="/ppt/slides/slide8.xml" Id="R2700ef19ae92466c" /><Relationship Type="http://schemas.openxmlformats.org/officeDocument/2006/relationships/slide" Target="/ppt/slides/slide9.xml" Id="R22e0a3ba4a3a4f62" /><Relationship Type="http://schemas.openxmlformats.org/officeDocument/2006/relationships/slide" Target="/ppt/slides/slide10.xml" Id="Rb4f92f9114ec403b" /><Relationship Type="http://schemas.openxmlformats.org/officeDocument/2006/relationships/slide" Target="/ppt/slides/slide11.xml" Id="R8a882ca74da340b8" /><Relationship Type="http://schemas.openxmlformats.org/officeDocument/2006/relationships/slide" Target="/ppt/slides/slide12.xml" Id="R80f6391ba4674ccf" /><Relationship Type="http://schemas.openxmlformats.org/officeDocument/2006/relationships/slide" Target="/ppt/slides/slide13.xml" Id="Rcb8e76e7e99b4de6" /><Relationship Type="http://schemas.openxmlformats.org/officeDocument/2006/relationships/slide" Target="/ppt/slides/slide14.xml" Id="Rde7ab17e7c87431c" /><Relationship Type="http://schemas.openxmlformats.org/officeDocument/2006/relationships/slide" Target="/ppt/slides/slide15.xml" Id="Rc30ba7592f6e4453" /><Relationship Type="http://schemas.openxmlformats.org/officeDocument/2006/relationships/slide" Target="/ppt/slides/slide16.xml" Id="Rd455729d2d774bfa" /><Relationship Type="http://schemas.openxmlformats.org/officeDocument/2006/relationships/slide" Target="/ppt/slides/slide17.xml" Id="R67e510d84b1e423c" /><Relationship Type="http://schemas.openxmlformats.org/officeDocument/2006/relationships/slide" Target="/ppt/slides/slide18.xml" Id="R68a60b3797ad4f48" /><Relationship Type="http://schemas.openxmlformats.org/officeDocument/2006/relationships/slide" Target="/ppt/slides/slide19.xml" Id="R77f7f2d3441342df" /><Relationship Type="http://schemas.openxmlformats.org/officeDocument/2006/relationships/slide" Target="/ppt/slides/slide20.xml" Id="R6f63a72110b54295" /><Relationship Type="http://schemas.openxmlformats.org/officeDocument/2006/relationships/slide" Target="/ppt/slides/slide21.xml" Id="R8b8d1f27bb2c41b2" /><Relationship Type="http://schemas.openxmlformats.org/officeDocument/2006/relationships/slide" Target="/ppt/slides/slide22.xml" Id="R1b55baf17d6344de" /><Relationship Type="http://schemas.openxmlformats.org/officeDocument/2006/relationships/slide" Target="/ppt/slides/slide23.xml" Id="Rff5fb53366074bc2" /><Relationship Type="http://schemas.openxmlformats.org/officeDocument/2006/relationships/slide" Target="/ppt/slides/slide24.xml" Id="Rc591740942dc4ae5" /><Relationship Type="http://schemas.openxmlformats.org/officeDocument/2006/relationships/slide" Target="/ppt/slides/slide25.xml" Id="R96b370896d4044d5" /><Relationship Type="http://schemas.openxmlformats.org/officeDocument/2006/relationships/slide" Target="/ppt/slides/slide26.xml" Id="R18b23e12109b4a43" /><Relationship Type="http://schemas.openxmlformats.org/officeDocument/2006/relationships/slide" Target="/ppt/slides/slide27.xml" Id="Rf8597c8a54d24f79" /><Relationship Type="http://schemas.openxmlformats.org/officeDocument/2006/relationships/slide" Target="/ppt/slides/slide28.xml" Id="R7f2a6423e6e84ad9" /><Relationship Type="http://schemas.openxmlformats.org/officeDocument/2006/relationships/slide" Target="/ppt/slides/slide29.xml" Id="Rc8da61a93a00400a" /><Relationship Type="http://schemas.openxmlformats.org/officeDocument/2006/relationships/slide" Target="/ppt/slides/slide30.xml" Id="Ra3252b3131c947b9" /><Relationship Type="http://schemas.openxmlformats.org/officeDocument/2006/relationships/slide" Target="/ppt/slides/slide31.xml" Id="Raf08421fb4714064" /><Relationship Type="http://schemas.openxmlformats.org/officeDocument/2006/relationships/slide" Target="/ppt/slides/slide32.xml" Id="Rfd1ff30f8d464c84" /><Relationship Type="http://schemas.openxmlformats.org/officeDocument/2006/relationships/slide" Target="/ppt/slides/slide33.xml" Id="Rfdf32aa5ce6b4d6a" /><Relationship Type="http://schemas.openxmlformats.org/officeDocument/2006/relationships/slide" Target="/ppt/slides/slide34.xml" Id="R99387f05be8c406f" /><Relationship Type="http://schemas.openxmlformats.org/officeDocument/2006/relationships/slide" Target="/ppt/slides/slide35.xml" Id="R9b0a8d965b784952" /><Relationship Type="http://schemas.openxmlformats.org/officeDocument/2006/relationships/slide" Target="/ppt/slides/slide36.xml" Id="R539a94a80db04e8a" /><Relationship Type="http://schemas.openxmlformats.org/officeDocument/2006/relationships/slide" Target="/ppt/slides/slide37.xml" Id="Ra91d770111de41a5" /><Relationship Type="http://schemas.openxmlformats.org/officeDocument/2006/relationships/slide" Target="/ppt/slides/slide38.xml" Id="R205e396587634bb7" /><Relationship Type="http://schemas.openxmlformats.org/officeDocument/2006/relationships/slide" Target="/ppt/slides/slide39.xml" Id="Rf8a9e66c5277487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91d5f1d4b3b412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da262899547e4030" /><Relationship Type="http://schemas.openxmlformats.org/officeDocument/2006/relationships/notesMaster" Target="/ppt/notesMasters/notesMaster1.xml" Id="R0a490385594142f3" /></Relationships>
</file>

<file path=ppt/notesSlides/_rels/notesSlide2.xml.rels>&#65279;<?xml version="1.0" encoding="utf-8"?><Relationships xmlns="http://schemas.openxmlformats.org/package/2006/relationships"><Relationship Type="http://schemas.openxmlformats.org/officeDocument/2006/relationships/slide" Target="/ppt/slides/slide2.xml" Id="Re903a8e99e4e4b4e" /><Relationship Type="http://schemas.openxmlformats.org/officeDocument/2006/relationships/notesMaster" Target="/ppt/notesMasters/notesMaster1.xml" Id="R56d6cfcf8f4b4ce3" /></Relationships>
</file>

<file path=ppt/notesSlides/_rels/notesSlide3.xml.rels>&#65279;<?xml version="1.0" encoding="utf-8"?><Relationships xmlns="http://schemas.openxmlformats.org/package/2006/relationships"><Relationship Type="http://schemas.openxmlformats.org/officeDocument/2006/relationships/slide" Target="/ppt/slides/slide3.xml" Id="R9e70e19b3247426a" /><Relationship Type="http://schemas.openxmlformats.org/officeDocument/2006/relationships/notesMaster" Target="/ppt/notesMasters/notesMaster1.xml" Id="R2ba136691f474a16" /></Relationships>
</file>

<file path=ppt/notesSlides/_rels/notesSlide4.xml.rels>&#65279;<?xml version="1.0" encoding="utf-8"?><Relationships xmlns="http://schemas.openxmlformats.org/package/2006/relationships"><Relationship Type="http://schemas.openxmlformats.org/officeDocument/2006/relationships/slide" Target="/ppt/slides/slide4.xml" Id="Rf42966c67b654e20" /><Relationship Type="http://schemas.openxmlformats.org/officeDocument/2006/relationships/notesMaster" Target="/ppt/notesMasters/notesMaster1.xml" Id="Rdf9ffa945eb742b4" /></Relationships>
</file>

<file path=ppt/notesSlides/_rels/notesSlide5.xml.rels>&#65279;<?xml version="1.0" encoding="utf-8"?><Relationships xmlns="http://schemas.openxmlformats.org/package/2006/relationships"><Relationship Type="http://schemas.openxmlformats.org/officeDocument/2006/relationships/slide" Target="/ppt/slides/slide5.xml" Id="R092d1ea861e84aa3" /><Relationship Type="http://schemas.openxmlformats.org/officeDocument/2006/relationships/notesMaster" Target="/ppt/notesMasters/notesMaster1.xml" Id="Rbdaac071a4ca43d6" /></Relationships>
</file>

<file path=ppt/notesSlides/_rels/notesSlide6.xml.rels>&#65279;<?xml version="1.0" encoding="utf-8"?><Relationships xmlns="http://schemas.openxmlformats.org/package/2006/relationships"><Relationship Type="http://schemas.openxmlformats.org/officeDocument/2006/relationships/slide" Target="/ppt/slides/slide6.xml" Id="R736b71b2a0ca461b" /><Relationship Type="http://schemas.openxmlformats.org/officeDocument/2006/relationships/notesMaster" Target="/ppt/notesMasters/notesMaster1.xml" Id="Rbbcdd9904c3848cb" /></Relationships>
</file>

<file path=ppt/notesSlides/_rels/notesSlide7.xml.rels>&#65279;<?xml version="1.0" encoding="utf-8"?><Relationships xmlns="http://schemas.openxmlformats.org/package/2006/relationships"><Relationship Type="http://schemas.openxmlformats.org/officeDocument/2006/relationships/slide" Target="/ppt/slides/slide7.xml" Id="Rc6841e03a34c4242" /><Relationship Type="http://schemas.openxmlformats.org/officeDocument/2006/relationships/notesMaster" Target="/ppt/notesMasters/notesMaster1.xml" Id="R5bb998b178db4310" /></Relationships>
</file>

<file path=ppt/notesSlides/_rels/notesSlide8.xml.rels>&#65279;<?xml version="1.0" encoding="utf-8"?><Relationships xmlns="http://schemas.openxmlformats.org/package/2006/relationships"><Relationship Type="http://schemas.openxmlformats.org/officeDocument/2006/relationships/slide" Target="/ppt/slides/slide8.xml" Id="Re5863f4df4324e93" /><Relationship Type="http://schemas.openxmlformats.org/officeDocument/2006/relationships/notesMaster" Target="/ppt/notesMasters/notesMaster1.xml" Id="Rbeedb9b266644a19" /></Relationships>
</file>

<file path=ppt/notesSlides/_rels/notesSlide9.xml.rels>&#65279;<?xml version="1.0" encoding="utf-8"?><Relationships xmlns="http://schemas.openxmlformats.org/package/2006/relationships"><Relationship Type="http://schemas.openxmlformats.org/officeDocument/2006/relationships/slide" Target="/ppt/slides/slide9.xml" Id="R6866f0cfd2e64ef5" /><Relationship Type="http://schemas.openxmlformats.org/officeDocument/2006/relationships/notesMaster" Target="/ppt/notesMasters/notesMaster1.xml" Id="R14206631098f455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e1441a081b4452d" /><Relationship Type="http://schemas.openxmlformats.org/officeDocument/2006/relationships/notesMaster" Target="/ppt/notesMasters/notesMaster1.xml" Id="R14c6bf7f811c4a32"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808eff4a15c4554" /><Relationship Type="http://schemas.openxmlformats.org/officeDocument/2006/relationships/notesMaster" Target="/ppt/notesMasters/notesMaster1.xml" Id="Rd66b419441b24f06"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29c7990aa2f4402" /><Relationship Type="http://schemas.openxmlformats.org/officeDocument/2006/relationships/notesMaster" Target="/ppt/notesMasters/notesMaster1.xml" Id="R9388606cc714447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4e458e3705d24dac" /><Relationship Type="http://schemas.openxmlformats.org/officeDocument/2006/relationships/notesMaster" Target="/ppt/notesMasters/notesMaster1.xml" Id="Rd147d69a218c441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72a17e58526845a0" /><Relationship Type="http://schemas.openxmlformats.org/officeDocument/2006/relationships/notesMaster" Target="/ppt/notesMasters/notesMaster1.xml" Id="Rd2999dc39f874cfe"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e49dd22e7e1847a4" /><Relationship Type="http://schemas.openxmlformats.org/officeDocument/2006/relationships/notesMaster" Target="/ppt/notesMasters/notesMaster1.xml" Id="R1b9f7a315e75406f"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3801d8e7e3d461c" /><Relationship Type="http://schemas.openxmlformats.org/officeDocument/2006/relationships/notesMaster" Target="/ppt/notesMasters/notesMaster1.xml" Id="R14ca1a0573a541bb"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e587631c9134bda" /><Relationship Type="http://schemas.openxmlformats.org/officeDocument/2006/relationships/notesMaster" Target="/ppt/notesMasters/notesMaster1.xml" Id="Rbf285e32051f4323"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d467ea5dde45404d" /><Relationship Type="http://schemas.openxmlformats.org/officeDocument/2006/relationships/notesMaster" Target="/ppt/notesMasters/notesMaster1.xml" Id="R46fcda1f79014aed"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09d1270fb5a409c" /><Relationship Type="http://schemas.openxmlformats.org/officeDocument/2006/relationships/notesMaster" Target="/ppt/notesMasters/notesMaster1.xml" Id="Ra50bfa4f4ac54afc"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5b96a8942f9a430a" /><Relationship Type="http://schemas.openxmlformats.org/officeDocument/2006/relationships/notesMaster" Target="/ppt/notesMasters/notesMaster1.xml" Id="Rc277eaf92fc14f4d"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5b6adae1559475e" /><Relationship Type="http://schemas.openxmlformats.org/officeDocument/2006/relationships/notesMaster" Target="/ppt/notesMasters/notesMaster1.xml" Id="R0581b61c7cae483c"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4822a86f99d943c8" /><Relationship Type="http://schemas.openxmlformats.org/officeDocument/2006/relationships/notesMaster" Target="/ppt/notesMasters/notesMaster1.xml" Id="Raf0e4ea1d882408d"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43018aabf231489a" /><Relationship Type="http://schemas.openxmlformats.org/officeDocument/2006/relationships/notesMaster" Target="/ppt/notesMasters/notesMaster1.xml" Id="R9058973e523b4da5"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e05c9be98114445f" /><Relationship Type="http://schemas.openxmlformats.org/officeDocument/2006/relationships/notesMaster" Target="/ppt/notesMasters/notesMaster1.xml" Id="R098e67b40fa24d36"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f70ea7aff8c147cf" /><Relationship Type="http://schemas.openxmlformats.org/officeDocument/2006/relationships/notesMaster" Target="/ppt/notesMasters/notesMaster1.xml" Id="Rb12e44925f9241ff"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96b2d1bb81cd49e8" /><Relationship Type="http://schemas.openxmlformats.org/officeDocument/2006/relationships/notesMaster" Target="/ppt/notesMasters/notesMaster1.xml" Id="R4c55f320a8a04fff"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60065bd5b3c24712" /><Relationship Type="http://schemas.openxmlformats.org/officeDocument/2006/relationships/notesMaster" Target="/ppt/notesMasters/notesMaster1.xml" Id="Rf038813155d348f7"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6a40622c9f3c4194" /><Relationship Type="http://schemas.openxmlformats.org/officeDocument/2006/relationships/notesMaster" Target="/ppt/notesMasters/notesMaster1.xml" Id="R08c919182ab44e71"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836a9d95cf7a4172" /><Relationship Type="http://schemas.openxmlformats.org/officeDocument/2006/relationships/notesMaster" Target="/ppt/notesMasters/notesMaster1.xml" Id="Rbacdd44c4ad547fb"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d9ae69e94ccc410d" /><Relationship Type="http://schemas.openxmlformats.org/officeDocument/2006/relationships/notesMaster" Target="/ppt/notesMasters/notesMaster1.xml" Id="R50fad91f80034563"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dfa769032de14c70" /><Relationship Type="http://schemas.openxmlformats.org/officeDocument/2006/relationships/notesMaster" Target="/ppt/notesMasters/notesMaster1.xml" Id="R211e45a63ed648f1"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8f0d407ab5944388" /><Relationship Type="http://schemas.openxmlformats.org/officeDocument/2006/relationships/notesMaster" Target="/ppt/notesMasters/notesMaster1.xml" Id="Ra6dfb27a5c6740ca"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8a3908f348f24197" /><Relationship Type="http://schemas.openxmlformats.org/officeDocument/2006/relationships/notesMaster" Target="/ppt/notesMasters/notesMaster1.xml" Id="R4fce0bc94ab9419f"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a81d081a07df42c2" /><Relationship Type="http://schemas.openxmlformats.org/officeDocument/2006/relationships/notesMaster" Target="/ppt/notesMasters/notesMaster1.xml" Id="R0d2d69043fd34cae"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bd7e85d84b644973" /><Relationship Type="http://schemas.openxmlformats.org/officeDocument/2006/relationships/notesMaster" Target="/ppt/notesMasters/notesMaster1.xml" Id="Rf74194c6e5604009"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0640eea9f4c84310" /><Relationship Type="http://schemas.openxmlformats.org/officeDocument/2006/relationships/notesMaster" Target="/ppt/notesMasters/notesMaster1.xml" Id="R00ddc38cf8124cba"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8c643371c57d41dc" /><Relationship Type="http://schemas.openxmlformats.org/officeDocument/2006/relationships/notesMaster" Target="/ppt/notesMasters/notesMaster1.xml" Id="R162de9e89e674fc8"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98ce834762604875" /><Relationship Type="http://schemas.openxmlformats.org/officeDocument/2006/relationships/notesMaster" Target="/ppt/notesMasters/notesMaster1.xml" Id="R718ef4e8d9394bca"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1b96c58c27d148c8" /><Relationship Type="http://schemas.openxmlformats.org/officeDocument/2006/relationships/notesMaster" Target="/ppt/notesMasters/notesMaster1.xml" Id="Rae4d4e5671064809"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MÓDULO III — Lei Maria da Penha e feminicídio</a:t>
            </a:r>
          </a:p>
          <a:p xmlns:a="http://schemas.openxmlformats.org/drawingml/2006/main">
            <a:r>
              <a:t/>
            </a:r>
          </a:p>
          <a:p xmlns:a="http://schemas.openxmlformats.org/drawingml/2006/main">
            <a:r>
              <a:t/>
            </a:r>
          </a:p>
          <a:p xmlns:a="http://schemas.openxmlformats.org/drawingml/2006/main">
            <a:r>
              <a:t>Apresentação de apoio à aula de quatro horas. Conteúdo integral: apostila expandida do módulo e hub Rede Preparada Mulher Segura. Materiais de consulta no final não ampliam a duração prevista.</a:t>
            </a:r>
          </a:p>
          <a:p xmlns:a="http://schemas.openxmlformats.org/drawingml/2006/main">
            <a:r>
              <a:t/>
            </a:r>
          </a:p>
          <a:p xmlns:a="http://schemas.openxmlformats.org/drawingml/2006/main">
            <a:r>
              <a:t>FONTES E LINKS DE CONSULTA</a:t>
            </a:r>
          </a:p>
          <a:p xmlns:a="http://schemas.openxmlformats.org/drawingml/2006/main">
            <a:r>
              <a:t>Oficina e matriz: https://mulher-segura.camolezimonica.chatgpt.site/#oficina-3</a:t>
            </a:r>
          </a:p>
          <a:p xmlns:a="http://schemas.openxmlformats.org/drawingml/2006/main">
            <a:r>
              <a:t>Referências: https://mulher-segura.camolezimonica.chatgpt.site/#referencias-3</a:t>
            </a:r>
          </a:p>
          <a:p xmlns:a="http://schemas.openxmlformats.org/drawingml/2006/main">
            <a:r>
              <a:t>Ir ao módulo IV →: https://mulher-segura.camolezimonica.chatgpt.site/#modulo-4</a:t>
            </a:r>
          </a:p>
          <a:p xmlns:a="http://schemas.openxmlformats.org/drawingml/2006/main">
            <a:r>
              <a:t>Lei Maria da Penha · art. 8º  ↗: https://www.planalto.gov.br/ccivil_03/_ato2004-2006/2006/lei/l11340.htm</a:t>
            </a:r>
          </a:p>
          <a:p xmlns:a="http://schemas.openxmlformats.org/drawingml/2006/main">
            <a:r>
              <a:t>Fonte histórica: CIDH — Relatório nº 54/01, Caso 12.051 (2001): https://cidh.oas.org/annualrep/2000port/12051.htm</a:t>
            </a:r>
          </a:p>
          <a:p xmlns:a="http://schemas.openxmlformats.org/drawingml/2006/main">
            <a:r>
              <a:t>Lei nº 14.550/2023  ↗: https://www.planalto.gov.br/ccivil_03/_ato2023-2026/2023/lei/l14550.htm</a:t>
            </a:r>
          </a:p>
          <a:p xmlns:a="http://schemas.openxmlformats.org/drawingml/2006/main">
            <a:r>
              <a:t>Lei nº 13.827/2019  ↗: https://www.planalto.gov.br/ccivil_03/_ato2019-2022/2019/lei/l13827.htm</a:t>
            </a:r>
          </a:p>
          <a:p xmlns:a="http://schemas.openxmlformats.org/drawingml/2006/main">
            <a:r>
              <a:t>Lei nº 15.383/2026  ↗: https://www.planalto.gov.br/ccivil_03/_ato2023-2026/2026/lei/l15383.htm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Lei nº 14.994/2024  ↗: https://www.planalto.gov.br/ccivil_03/_ato2023-2026/2024/lei/l14994.htm</a:t>
            </a:r>
          </a:p>
          <a:p xmlns:a="http://schemas.openxmlformats.org/drawingml/2006/main">
            <a:r>
              <a:t>Lei nº 14.149/2021  ↗: https://www.planalto.gov.br/ccivil_03/_ato2019-2022/2021/lei/l14149.htm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Lei nº 12.845/2013  ↗: https://www.planalto.gov.br/ccivil_03/_ato2011-2014/2013/lei/l12845.htm</a:t>
            </a:r>
          </a:p>
          <a:p xmlns:a="http://schemas.openxmlformats.org/drawingml/2006/main">
            <a:r>
              <a:t>Lei nº 13.431/2017  ↗: https://www.planalto.gov.br/ccivil_03/_ato2015-2018/2017/lei/l13431.htm</a:t>
            </a:r>
          </a:p>
          <a:p xmlns:a="http://schemas.openxmlformats.org/drawingml/2006/main">
            <a:r>
              <a:t>Lei nº 13.931/2019  ↗: https://www.planalto.gov.br/ccivil_03/_ato2019-2022/2019/lei/l13931.htm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Maria da Penha  ↗: https://www.planalto.gov.br/ccivil_03/_ato2004-2006/2006/lei/l11340.htm</a:t>
            </a:r>
          </a:p>
          <a:p xmlns:a="http://schemas.openxmlformats.org/drawingml/2006/main">
            <a:r>
              <a:t>Medidas protetivas · Lei 14.550/2023  ↗: https://www.planalto.gov.br/ccivil_03/_ato2023-2026/2023/lei/l14550.htm</a:t>
            </a:r>
          </a:p>
          <a:p xmlns:a="http://schemas.openxmlformats.org/drawingml/2006/main">
            <a:r>
              <a:t>Afastamento · Lei 13.827/2019  ↗: https://www.planalto.gov.br/ccivil_03/_ato2019-2022/2019/lei/l13827.htm</a:t>
            </a:r>
          </a:p>
          <a:p xmlns:a="http://schemas.openxmlformats.org/drawingml/2006/main">
            <a:r>
              <a:t>Feminicídio · Lei 14.994/2024  ↗: https://www.planalto.gov.br/ccivil_03/_ato2023-2026/2024/lei/l14994.htm</a:t>
            </a:r>
          </a:p>
          <a:p xmlns:a="http://schemas.openxmlformats.org/drawingml/2006/main">
            <a:r>
              <a:t>Monitoração · Lei 15.383/2026  ↗: https://www.planalto.gov.br/ccivil_03/_ato2023-2026/2026/lei/l15383.htm</a:t>
            </a:r>
          </a:p>
          <a:p xmlns:a="http://schemas.openxmlformats.org/drawingml/2006/main">
            <a:r>
              <a:t>Avaliação de risco · Lei 14.149/2021  ↗: https://www.planalto.gov.br/ccivil_03/_ato2019-2022/2021/lei/l14149.htm</a:t>
            </a:r>
          </a:p>
          <a:p xmlns:a="http://schemas.openxmlformats.org/drawingml/2006/main">
            <a:r>
              <a:t>Violência sexual · Lei 12.845/2013  ↗: https://www.planalto.gov.br/ccivil_03/_ato2011-2014/2013/lei/l12845.htm</a:t>
            </a:r>
          </a:p>
          <a:p xmlns:a="http://schemas.openxmlformats.org/drawingml/2006/main">
            <a:r>
              <a:t>Escuta protegida · Lei 13.431/2017  ↗: https://www.planalto.gov.br/ccivil_03/_ato2015-2018/2017/lei/l13431.htm</a:t>
            </a:r>
          </a:p>
          <a:p xmlns:a="http://schemas.openxmlformats.org/drawingml/2006/main">
            <a:r>
              <a:t>Comunicação · Lei 13.931/2019  ↗: https://www.planalto.gov.br/ccivil_03/_ato2019-2022/2019/lei/l13931.htm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Fonte histórica: CIDH — Relatório nº 54/01, Caso 12.051 (2001): https://cidh.oas.org/annualrep/2000port/12051.htm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nº 15.384/2026 — violência vicária: https://www.planalto.gov.br/ccivil_03/_ato2023-2026/2026/lei/l15384.htm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MÓDULO III — Do direito à resposta institucional</a:t>
            </a:r>
          </a:p>
          <a:p xmlns:a="http://schemas.openxmlformats.org/drawingml/2006/main">
            <a:r>
              <a:t/>
            </a:r>
          </a:p>
          <a:p xmlns:a="http://schemas.openxmlformats.org/drawingml/2006/main">
            <a:r>
              <a:t>Do direito à resposta institucional</a:t>
            </a:r>
          </a:p>
          <a:p xmlns:a="http://schemas.openxmlformats.org/drawingml/2006/main">
            <a:r>
              <a:t>A Lei Maria da Penha, a legislação sobre feminicídio e os direitos de mulheres e meninas: aplicação na prática profissional.  A legislação como instrumento de garantia de direitos, prevenção, proteção e responsabilização. O foco é qualificar decisões cotidianas: reconhecer necessidades, orientar sobre direitos, identificar atribuições institucionais e evitar exigências indevidas que dificultem o atendimento.   PERGUNTA ORIENTADORA  Como transformar o reconhecimento de um direito em uma resposta institucional de proteção?    Ao final:  identificar fundamentos de uma resposta protetiva, distinguir procedimentos frequentemente confundidos e justificar uma conduta profissional diante de uma situação de violência.   Oficina e matriz  Referências  Ir ao módulo IV →    Apostila ampliada · revisão de 16 de setembro de 2026.  Mantém a organização, os conteúdos e os links do módulo no hub, com aprofundamento expositivo, análise normativa e estudos de casos. O roteiro de quatro horas foi redistribuído para incorporar essas atividades. Os dados municipais reproduzem a base do hub consolidada em 23/08/2026.  Esta formação parte de uma responsabilidade compartilhada: conhecer a lei para reconhecer direitos, identificar riscos e produzir respostas possíveis no território. A leitura jurídica deve dialogar com as condições concretas de vida das mulheres, sem reduzir a proteção à obtenção de uma decisão judicial. Transporte, renda, moradia, cuidado com dependentes e acesso à informação interferem na possibilidade de utilizar os direitos reconhecidos.     Bloco  1</a:t>
            </a:r>
          </a:p>
          <a:p xmlns:a="http://schemas.openxmlformats.org/drawingml/2006/main">
            <a:r>
              <a:t/>
            </a:r>
          </a:p>
          <a:p xmlns:a="http://schemas.openxmlformats.org/drawingml/2006/main">
            <a:r>
              <a:t>FONTES E LINKS DE CONSULTA</a:t>
            </a:r>
          </a:p>
          <a:p xmlns:a="http://schemas.openxmlformats.org/drawingml/2006/main">
            <a:r>
              <a:t>Oficina e matriz: https://mulher-segura.camolezimonica.chatgpt.site/#oficina-3</a:t>
            </a:r>
          </a:p>
          <a:p xmlns:a="http://schemas.openxmlformats.org/drawingml/2006/main">
            <a:r>
              <a:t>Referências: https://mulher-segura.camolezimonica.chatgpt.site/#referencias-3</a:t>
            </a:r>
          </a:p>
          <a:p xmlns:a="http://schemas.openxmlformats.org/drawingml/2006/main">
            <a:r>
              <a:t>Ir ao módulo IV →: https://mulher-segura.camolezimonica.chatgpt.site/#modulo-4</a:t>
            </a:r>
          </a:p>
          <a:p xmlns:a="http://schemas.openxmlformats.org/drawingml/2006/main">
            <a:r>
              <a:t>Lei Maria da Penha · art. 8º  ↗: https://www.planalto.gov.br/ccivil_03/_ato2004-2006/2006/lei/l11340.htm</a:t>
            </a:r>
          </a:p>
          <a:p xmlns:a="http://schemas.openxmlformats.org/drawingml/2006/main">
            <a:r>
              <a:t>Fonte histórica: CIDH — Relatório nº 54/01, Caso 12.051 (2001): https://cidh.oas.org/annualrep/2000port/12051.htm</a:t>
            </a:r>
          </a:p>
          <a:p xmlns:a="http://schemas.openxmlformats.org/drawingml/2006/main">
            <a:r>
              <a:t>Lei nº 14.550/2023  ↗: https://www.planalto.gov.br/ccivil_03/_ato2023-2026/2023/lei/l14550.htm</a:t>
            </a:r>
          </a:p>
          <a:p xmlns:a="http://schemas.openxmlformats.org/drawingml/2006/main">
            <a:r>
              <a:t>Lei nº 13.827/2019  ↗: https://www.planalto.gov.br/ccivil_03/_ato2019-2022/2019/lei/l13827.htm</a:t>
            </a:r>
          </a:p>
          <a:p xmlns:a="http://schemas.openxmlformats.org/drawingml/2006/main">
            <a:r>
              <a:t>Lei nº 15.383/2026  ↗: https://www.planalto.gov.br/ccivil_03/_ato2023-2026/2026/lei/l15383.htm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Lei nº 14.994/2024  ↗: https://www.planalto.gov.br/ccivil_03/_ato2023-2026/2024/lei/l14994.htm</a:t>
            </a:r>
          </a:p>
          <a:p xmlns:a="http://schemas.openxmlformats.org/drawingml/2006/main">
            <a:r>
              <a:t>Lei nº 14.149/2021  ↗: https://www.planalto.gov.br/ccivil_03/_ato2019-2022/2021/lei/l14149.htm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Lei nº 12.845/2013  ↗: https://www.planalto.gov.br/ccivil_03/_ato2011-2014/2013/lei/l12845.htm</a:t>
            </a:r>
          </a:p>
          <a:p xmlns:a="http://schemas.openxmlformats.org/drawingml/2006/main">
            <a:r>
              <a:t>Lei nº 13.431/2017  ↗: https://www.planalto.gov.br/ccivil_03/_ato2015-2018/2017/lei/l13431.htm</a:t>
            </a:r>
          </a:p>
          <a:p xmlns:a="http://schemas.openxmlformats.org/drawingml/2006/main">
            <a:r>
              <a:t>Lei nº 13.931/2019  ↗: https://www.planalto.gov.br/ccivil_03/_ato2019-2022/2019/lei/l13931.htm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Maria da Penha  ↗: https://www.planalto.gov.br/ccivil_03/_ato2004-2006/2006/lei/l11340.htm</a:t>
            </a:r>
          </a:p>
          <a:p xmlns:a="http://schemas.openxmlformats.org/drawingml/2006/main">
            <a:r>
              <a:t>Medidas protetivas · Lei 14.550/2023  ↗: https://www.planalto.gov.br/ccivil_03/_ato2023-2026/2023/lei/l14550.htm</a:t>
            </a:r>
          </a:p>
          <a:p xmlns:a="http://schemas.openxmlformats.org/drawingml/2006/main">
            <a:r>
              <a:t>Afastamento · Lei 13.827/2019  ↗: https://www.planalto.gov.br/ccivil_03/_ato2019-2022/2019/lei/l13827.htm</a:t>
            </a:r>
          </a:p>
          <a:p xmlns:a="http://schemas.openxmlformats.org/drawingml/2006/main">
            <a:r>
              <a:t>Feminicídio · Lei 14.994/2024  ↗: https://www.planalto.gov.br/ccivil_03/_ato2023-2026/2024/lei/l14994.htm</a:t>
            </a:r>
          </a:p>
          <a:p xmlns:a="http://schemas.openxmlformats.org/drawingml/2006/main">
            <a:r>
              <a:t>Monitoração · Lei 15.383/2026  ↗: https://www.planalto.gov.br/ccivil_03/_ato2023-2026/2026/lei/l15383.htm</a:t>
            </a:r>
          </a:p>
          <a:p xmlns:a="http://schemas.openxmlformats.org/drawingml/2006/main">
            <a:r>
              <a:t>Avaliação de risco · Lei 14.149/2021  ↗: https://www.planalto.gov.br/ccivil_03/_ato2019-2022/2021/lei/l14149.htm</a:t>
            </a:r>
          </a:p>
          <a:p xmlns:a="http://schemas.openxmlformats.org/drawingml/2006/main">
            <a:r>
              <a:t>Violência sexual · Lei 12.845/2013  ↗: https://www.planalto.gov.br/ccivil_03/_ato2011-2014/2013/lei/l12845.htm</a:t>
            </a:r>
          </a:p>
          <a:p xmlns:a="http://schemas.openxmlformats.org/drawingml/2006/main">
            <a:r>
              <a:t>Escuta protegida · Lei 13.431/2017  ↗: https://www.planalto.gov.br/ccivil_03/_ato2015-2018/2017/lei/l13431.htm</a:t>
            </a:r>
          </a:p>
          <a:p xmlns:a="http://schemas.openxmlformats.org/drawingml/2006/main">
            <a:r>
              <a:t>Comunicação · Lei 13.931/2019  ↗: https://www.planalto.gov.br/ccivil_03/_ato2019-2022/2019/lei/l13931.htm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Fonte histórica: CIDH — Relatório nº 54/01, Caso 12.051 (2001): https://cidh.oas.org/annualrep/2000port/12051.htm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nº 15.384/2026 — violência vicária: https://www.planalto.gov.br/ccivil_03/_ato2023-2026/2026/lei/l15384.htm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MÓDULO III — Percurso formativo · 240 minutos</a:t>
            </a:r>
          </a:p>
          <a:p xmlns:a="http://schemas.openxmlformats.org/drawingml/2006/main">
            <a:r>
              <a:t/>
            </a:r>
          </a:p>
          <a:p xmlns:a="http://schemas.openxmlformats.org/drawingml/2006/main">
            <a:r>
              <a:t>Do direito à resposta institucional</a:t>
            </a:r>
          </a:p>
          <a:p xmlns:a="http://schemas.openxmlformats.org/drawingml/2006/main">
            <a:r>
              <a:t>A Lei Maria da Penha, a legislação sobre feminicídio e os direitos de mulheres e meninas: aplicação na prática profissional.  A legislação como instrumento de garantia de direitos, prevenção, proteção e responsabilização. O foco é qualificar decisões cotidianas: reconhecer necessidades, orientar sobre direitos, identificar atribuições institucionais e evitar exigências indevidas que dificultem o atendimento.   PERGUNTA ORIENTADORA  Como transformar o reconhecimento de um direito em uma resposta institucional de proteção?    Ao final:  identificar fundamentos de uma resposta protetiva, distinguir procedimentos frequentemente confundidos e justificar uma conduta profissional diante de uma situação de violência.   Oficina e matriz  Referências  Ir ao módulo IV →    Apostila ampliada · revisão de 16 de setembro de 2026.  Mantém a organização, os conteúdos e os links do módulo no hub, com aprofundamento expositivo, análise normativa e estudos de casos. O roteiro de quatro horas foi redistribuído para incorporar essas atividades. Os dados municipais reproduzem a base do hub consolidada em 23/08/2026.  Esta formação parte de uma responsabilidade compartilhada: conhecer a lei para reconhecer direitos, identificar riscos e produzir respostas possíveis no território. A leitura jurídica deve dialogar com as condições concretas de vida das mulheres, sem reduzir a proteção à obtenção de uma decisão judicial. Transporte, renda, moradia, cuidado com dependentes e acesso à informação interferem na possibilidade de utilizar os direitos reconhecidos.     Bloco  1</a:t>
            </a:r>
          </a:p>
          <a:p xmlns:a="http://schemas.openxmlformats.org/drawingml/2006/main">
            <a:r>
              <a:t/>
            </a:r>
          </a:p>
          <a:p xmlns:a="http://schemas.openxmlformats.org/drawingml/2006/main">
            <a:r>
              <a:t>FONTES E LINKS DE CONSULTA</a:t>
            </a:r>
          </a:p>
          <a:p xmlns:a="http://schemas.openxmlformats.org/drawingml/2006/main">
            <a:r>
              <a:t>Oficina e matriz: https://mulher-segura.camolezimonica.chatgpt.site/#oficina-3</a:t>
            </a:r>
          </a:p>
          <a:p xmlns:a="http://schemas.openxmlformats.org/drawingml/2006/main">
            <a:r>
              <a:t>Referências: https://mulher-segura.camolezimonica.chatgpt.site/#referencias-3</a:t>
            </a:r>
          </a:p>
          <a:p xmlns:a="http://schemas.openxmlformats.org/drawingml/2006/main">
            <a:r>
              <a:t>Ir ao módulo IV →: https://mulher-segura.camolezimonica.chatgpt.site/#modulo-4</a:t>
            </a:r>
          </a:p>
          <a:p xmlns:a="http://schemas.openxmlformats.org/drawingml/2006/main">
            <a:r>
              <a:t>Lei Maria da Penha · art. 8º  ↗: https://www.planalto.gov.br/ccivil_03/_ato2004-2006/2006/lei/l11340.htm</a:t>
            </a:r>
          </a:p>
          <a:p xmlns:a="http://schemas.openxmlformats.org/drawingml/2006/main">
            <a:r>
              <a:t>Fonte histórica: CIDH — Relatório nº 54/01, Caso 12.051 (2001): https://cidh.oas.org/annualrep/2000port/12051.htm</a:t>
            </a:r>
          </a:p>
          <a:p xmlns:a="http://schemas.openxmlformats.org/drawingml/2006/main">
            <a:r>
              <a:t>Lei nº 14.550/2023  ↗: https://www.planalto.gov.br/ccivil_03/_ato2023-2026/2023/lei/l14550.htm</a:t>
            </a:r>
          </a:p>
          <a:p xmlns:a="http://schemas.openxmlformats.org/drawingml/2006/main">
            <a:r>
              <a:t>Lei nº 13.827/2019  ↗: https://www.planalto.gov.br/ccivil_03/_ato2019-2022/2019/lei/l13827.htm</a:t>
            </a:r>
          </a:p>
          <a:p xmlns:a="http://schemas.openxmlformats.org/drawingml/2006/main">
            <a:r>
              <a:t>Lei nº 15.383/2026  ↗: https://www.planalto.gov.br/ccivil_03/_ato2023-2026/2026/lei/l15383.htm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Lei nº 14.994/2024  ↗: https://www.planalto.gov.br/ccivil_03/_ato2023-2026/2024/lei/l14994.htm</a:t>
            </a:r>
          </a:p>
          <a:p xmlns:a="http://schemas.openxmlformats.org/drawingml/2006/main">
            <a:r>
              <a:t>Lei nº 14.149/2021  ↗: https://www.planalto.gov.br/ccivil_03/_ato2019-2022/2021/lei/l14149.htm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Lei nº 12.845/2013  ↗: https://www.planalto.gov.br/ccivil_03/_ato2011-2014/2013/lei/l12845.htm</a:t>
            </a:r>
          </a:p>
          <a:p xmlns:a="http://schemas.openxmlformats.org/drawingml/2006/main">
            <a:r>
              <a:t>Lei nº 13.431/2017  ↗: https://www.planalto.gov.br/ccivil_03/_ato2015-2018/2017/lei/l13431.htm</a:t>
            </a:r>
          </a:p>
          <a:p xmlns:a="http://schemas.openxmlformats.org/drawingml/2006/main">
            <a:r>
              <a:t>Lei nº 13.931/2019  ↗: https://www.planalto.gov.br/ccivil_03/_ato2019-2022/2019/lei/l13931.htm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Maria da Penha  ↗: https://www.planalto.gov.br/ccivil_03/_ato2004-2006/2006/lei/l11340.htm</a:t>
            </a:r>
          </a:p>
          <a:p xmlns:a="http://schemas.openxmlformats.org/drawingml/2006/main">
            <a:r>
              <a:t>Medidas protetivas · Lei 14.550/2023  ↗: https://www.planalto.gov.br/ccivil_03/_ato2023-2026/2023/lei/l14550.htm</a:t>
            </a:r>
          </a:p>
          <a:p xmlns:a="http://schemas.openxmlformats.org/drawingml/2006/main">
            <a:r>
              <a:t>Afastamento · Lei 13.827/2019  ↗: https://www.planalto.gov.br/ccivil_03/_ato2019-2022/2019/lei/l13827.htm</a:t>
            </a:r>
          </a:p>
          <a:p xmlns:a="http://schemas.openxmlformats.org/drawingml/2006/main">
            <a:r>
              <a:t>Feminicídio · Lei 14.994/2024  ↗: https://www.planalto.gov.br/ccivil_03/_ato2023-2026/2024/lei/l14994.htm</a:t>
            </a:r>
          </a:p>
          <a:p xmlns:a="http://schemas.openxmlformats.org/drawingml/2006/main">
            <a:r>
              <a:t>Monitoração · Lei 15.383/2026  ↗: https://www.planalto.gov.br/ccivil_03/_ato2023-2026/2026/lei/l15383.htm</a:t>
            </a:r>
          </a:p>
          <a:p xmlns:a="http://schemas.openxmlformats.org/drawingml/2006/main">
            <a:r>
              <a:t>Avaliação de risco · Lei 14.149/2021  ↗: https://www.planalto.gov.br/ccivil_03/_ato2019-2022/2021/lei/l14149.htm</a:t>
            </a:r>
          </a:p>
          <a:p xmlns:a="http://schemas.openxmlformats.org/drawingml/2006/main">
            <a:r>
              <a:t>Violência sexual · Lei 12.845/2013  ↗: https://www.planalto.gov.br/ccivil_03/_ato2011-2014/2013/lei/l12845.htm</a:t>
            </a:r>
          </a:p>
          <a:p xmlns:a="http://schemas.openxmlformats.org/drawingml/2006/main">
            <a:r>
              <a:t>Escuta protegida · Lei 13.431/2017  ↗: https://www.planalto.gov.br/ccivil_03/_ato2015-2018/2017/lei/l13431.htm</a:t>
            </a:r>
          </a:p>
          <a:p xmlns:a="http://schemas.openxmlformats.org/drawingml/2006/main">
            <a:r>
              <a:t>Comunicação · Lei 13.931/2019  ↗: https://www.planalto.gov.br/ccivil_03/_ato2019-2022/2019/lei/l13931.htm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Fonte histórica: CIDH — Relatório nº 54/01, Caso 12.051 (2001): https://cidh.oas.org/annualrep/2000port/12051.htm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nº 15.384/2026 — violência vicária: https://www.planalto.gov.br/ccivil_03/_ato2023-2026/2026/lei/l15384.htm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MÓDULO III — O território como ponto de partida</a:t>
            </a:r>
          </a:p>
          <a:p xmlns:a="http://schemas.openxmlformats.org/drawingml/2006/main">
            <a:r>
              <a:t/>
            </a:r>
          </a:p>
          <a:p xmlns:a="http://schemas.openxmlformats.org/drawingml/2006/main">
            <a:r>
              <a:t>Dados do hub · o território como ponto de partida</a:t>
            </a:r>
          </a:p>
          <a:p xmlns:a="http://schemas.openxmlformats.org/drawingml/2006/main">
            <a:r>
              <a:t>A base municipal do hub reúne 31 municípios do COMESP e três indicadores do painel Mulheres do Paraná, do IPARDES/SESP, para 2024 e 2025. A atualização de origem informada é 04/02/2026; a consolidação do hub é de 23/08/2026. Os números abaixo reproduzem essa base, sem representar uma nova extração do painel nesta revisão.  Os rótulos “Violência Contra a Mulher” e “Violência Doméstica Contra a Mulher” foram preservados. São registros administrativos, não contagens de mulheres únicas nem estimativas da totalidade da violência vivida. Não se somam os indicadores, pois podem existir sobreposições. A comparação entre municípios por valores absolutos não mede risco: seria necessário considerar população, cobertura, definições e condições de registro.   Fonte municipal: IPARDES — Mulheres do Paraná  ·  Base mestra utilizada pelo hub .</a:t>
            </a:r>
          </a:p>
          <a:p xmlns:a="http://schemas.openxmlformats.org/drawingml/2006/main">
            <a:r>
              <a:t/>
            </a:r>
          </a:p>
          <a:p xmlns:a="http://schemas.openxmlformats.org/drawingml/2006/main">
            <a:r>
              <a:t>Leitura para a aula: situações que exigem perguntas diferentes</a:t>
            </a:r>
          </a:p>
          <a:p xmlns:a="http://schemas.openxmlformats.org/drawingml/2006/main">
            <a:r>
              <a:t>Em Curitiba, a base registra 11 feminicídios em 2024 e 12 em 2025, enquanto o indicador de violência contra a mulher passa de 38.538 para 34.282. Em São José dos Pinhais, os feminicídios passam de 1 para 3, e os registros de violência doméstica contra a mulher, de 1.919 para 1.886. A leitura conjunta mostra por que a redução de um indicador não autoriza concluir que todas as dimensões da violência diminuíram.  Em Pinhais, os feminicídios passam de 2 para 0 e os registros de violência doméstica, de 534 para 639. Em Fazenda Rio Grande, não há feminicídios registrados em nenhum dos dois anos, mas o indicador de violência contra a mulher apresenta 3.187 e 2.922 registros. Esses exemplos não demonstram causas ou desempenho institucional. Eles ajudam a questionar a ideia de que zero feminicídios dispensa prevenção.  Em municípios com valores pequenos, a mudança de um único registro pode produzir variações percentuais elevadas. Por isso, a aula deve trabalhar com números absolutos e contexto, evitando rankings e conclusões causais. Perguntar: quais portas de entrada existem, quais territórios têm maior dificuldade de acesso e que informações locais seriam necessárias para compreender os registros?</a:t>
            </a:r>
          </a:p>
          <a:p xmlns:a="http://schemas.openxmlformats.org/drawingml/2006/main">
            <a:r>
              <a:t>DADOS: painéis municipais atualizados em 04/02/2026, consolidação do hub em 23/08/2026. Preservar unidade e categoria de cada indicador. Não inferir causalidade, taxa ou ranking.</a:t>
            </a:r>
          </a:p>
          <a:p xmlns:a="http://schemas.openxmlformats.org/drawingml/2006/main">
            <a:r>
              <a:t/>
            </a:r>
          </a:p>
          <a:p xmlns:a="http://schemas.openxmlformats.org/drawingml/2006/main">
            <a:r>
              <a:t>FONTES E LINKS DE CONSULTA</a:t>
            </a:r>
          </a:p>
          <a:p xmlns:a="http://schemas.openxmlformats.org/drawingml/2006/main">
            <a:r>
              <a:t>Oficina e matriz: https://mulher-segura.camolezimonica.chatgpt.site/#oficina-3</a:t>
            </a:r>
          </a:p>
          <a:p xmlns:a="http://schemas.openxmlformats.org/drawingml/2006/main">
            <a:r>
              <a:t>Referências: https://mulher-segura.camolezimonica.chatgpt.site/#referencias-3</a:t>
            </a:r>
          </a:p>
          <a:p xmlns:a="http://schemas.openxmlformats.org/drawingml/2006/main">
            <a:r>
              <a:t>Ir ao módulo IV →: https://mulher-segura.camolezimonica.chatgpt.site/#modulo-4</a:t>
            </a:r>
          </a:p>
          <a:p xmlns:a="http://schemas.openxmlformats.org/drawingml/2006/main">
            <a:r>
              <a:t>Lei Maria da Penha · art. 8º  ↗: https://www.planalto.gov.br/ccivil_03/_ato2004-2006/2006/lei/l11340.htm</a:t>
            </a:r>
          </a:p>
          <a:p xmlns:a="http://schemas.openxmlformats.org/drawingml/2006/main">
            <a:r>
              <a:t>Fonte histórica: CIDH — Relatório nº 54/01, Caso 12.051 (2001): https://cidh.oas.org/annualrep/2000port/12051.htm</a:t>
            </a:r>
          </a:p>
          <a:p xmlns:a="http://schemas.openxmlformats.org/drawingml/2006/main">
            <a:r>
              <a:t>Lei nº 14.550/2023  ↗: https://www.planalto.gov.br/ccivil_03/_ato2023-2026/2023/lei/l14550.htm</a:t>
            </a:r>
          </a:p>
          <a:p xmlns:a="http://schemas.openxmlformats.org/drawingml/2006/main">
            <a:r>
              <a:t>Lei nº 13.827/2019  ↗: https://www.planalto.gov.br/ccivil_03/_ato2019-2022/2019/lei/l13827.htm</a:t>
            </a:r>
          </a:p>
          <a:p xmlns:a="http://schemas.openxmlformats.org/drawingml/2006/main">
            <a:r>
              <a:t>Lei nº 15.383/2026  ↗: https://www.planalto.gov.br/ccivil_03/_ato2023-2026/2026/lei/l15383.htm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Lei nº 14.994/2024  ↗: https://www.planalto.gov.br/ccivil_03/_ato2023-2026/2024/lei/l14994.htm</a:t>
            </a:r>
          </a:p>
          <a:p xmlns:a="http://schemas.openxmlformats.org/drawingml/2006/main">
            <a:r>
              <a:t>Lei nº 14.149/2021  ↗: https://www.planalto.gov.br/ccivil_03/_ato2019-2022/2021/lei/l14149.htm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Lei nº 12.845/2013  ↗: https://www.planalto.gov.br/ccivil_03/_ato2011-2014/2013/lei/l12845.htm</a:t>
            </a:r>
          </a:p>
          <a:p xmlns:a="http://schemas.openxmlformats.org/drawingml/2006/main">
            <a:r>
              <a:t>Lei nº 13.431/2017  ↗: https://www.planalto.gov.br/ccivil_03/_ato2015-2018/2017/lei/l13431.htm</a:t>
            </a:r>
          </a:p>
          <a:p xmlns:a="http://schemas.openxmlformats.org/drawingml/2006/main">
            <a:r>
              <a:t>Lei nº 13.931/2019  ↗: https://www.planalto.gov.br/ccivil_03/_ato2019-2022/2019/lei/l13931.htm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Maria da Penha  ↗: https://www.planalto.gov.br/ccivil_03/_ato2004-2006/2006/lei/l11340.htm</a:t>
            </a:r>
          </a:p>
          <a:p xmlns:a="http://schemas.openxmlformats.org/drawingml/2006/main">
            <a:r>
              <a:t>Medidas protetivas · Lei 14.550/2023  ↗: https://www.planalto.gov.br/ccivil_03/_ato2023-2026/2023/lei/l14550.htm</a:t>
            </a:r>
          </a:p>
          <a:p xmlns:a="http://schemas.openxmlformats.org/drawingml/2006/main">
            <a:r>
              <a:t>Afastamento · Lei 13.827/2019  ↗: https://www.planalto.gov.br/ccivil_03/_ato2019-2022/2019/lei/l13827.htm</a:t>
            </a:r>
          </a:p>
          <a:p xmlns:a="http://schemas.openxmlformats.org/drawingml/2006/main">
            <a:r>
              <a:t>Feminicídio · Lei 14.994/2024  ↗: https://www.planalto.gov.br/ccivil_03/_ato2023-2026/2024/lei/l14994.htm</a:t>
            </a:r>
          </a:p>
          <a:p xmlns:a="http://schemas.openxmlformats.org/drawingml/2006/main">
            <a:r>
              <a:t>Monitoração · Lei 15.383/2026  ↗: https://www.planalto.gov.br/ccivil_03/_ato2023-2026/2026/lei/l15383.htm</a:t>
            </a:r>
          </a:p>
          <a:p xmlns:a="http://schemas.openxmlformats.org/drawingml/2006/main">
            <a:r>
              <a:t>Avaliação de risco · Lei 14.149/2021  ↗: https://www.planalto.gov.br/ccivil_03/_ato2019-2022/2021/lei/l14149.htm</a:t>
            </a:r>
          </a:p>
          <a:p xmlns:a="http://schemas.openxmlformats.org/drawingml/2006/main">
            <a:r>
              <a:t>Violência sexual · Lei 12.845/2013  ↗: https://www.planalto.gov.br/ccivil_03/_ato2011-2014/2013/lei/l12845.htm</a:t>
            </a:r>
          </a:p>
          <a:p xmlns:a="http://schemas.openxmlformats.org/drawingml/2006/main">
            <a:r>
              <a:t>Escuta protegida · Lei 13.431/2017  ↗: https://www.planalto.gov.br/ccivil_03/_ato2015-2018/2017/lei/l13431.htm</a:t>
            </a:r>
          </a:p>
          <a:p xmlns:a="http://schemas.openxmlformats.org/drawingml/2006/main">
            <a:r>
              <a:t>Comunicação · Lei 13.931/2019  ↗: https://www.planalto.gov.br/ccivil_03/_ato2019-2022/2019/lei/l13931.htm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Fonte histórica: CIDH — Relatório nº 54/01, Caso 12.051 (2001): https://cidh.oas.org/annualrep/2000port/12051.htm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nº 15.384/2026 — violência vicária: https://www.planalto.gov.br/ccivil_03/_ato2023-2026/2026/lei/l15384.htm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MÓDULO III — Paraná: sinais de demanda por proteção</a:t>
            </a:r>
          </a:p>
          <a:p xmlns:a="http://schemas.openxmlformats.org/drawingml/2006/main">
            <a:r>
              <a:t/>
            </a:r>
          </a:p>
          <a:p xmlns:a="http://schemas.openxmlformats.org/drawingml/2006/main">
            <a:r>
              <a:t>Paraná: violência letal e sinais de demanda por proteção</a:t>
            </a:r>
          </a:p>
          <a:p xmlns:a="http://schemas.openxmlformats.org/drawingml/2006/main">
            <a:r>
              <a:t>Indicador / unidade  2024  2025    Feminicídios / vítimas  109  87    Tentativas de feminicídio / vítimas  108  148    Perseguição (stalking) / vítimas  7.150  8.203    Violência psicológica / vítimas  1.861  2.550    Descumprimento de medidas protetivas / ocorrências  18.797  23.220    Fonte reproduzida da base do hub: FBSP, 20º Anuário Brasileiro de Segurança Pública, edição 2026. São valores absolutos; a base também contém taxas, com denominadores próprios. Não comparar diretamente taxas com denominadores diferentes nem somar vítimas e ocorrências.   Fonte estadual indicada no hub: Anuário Brasileiro de Segurança Pública 2026 .  A redução dos feminicídios consumados convive com aumento de tentativas e de descumprimentos registrados. Esse contraste sustenta uma pergunta de gestão, sem demonstrar causalidade: como a rede responde aos sinais de perigo e verifica a efetividade das medidas? Dados agregados orientam planejamento; não permitem estimar o risco individual de uma mulher nem comprovar que uma política específica causou a variação observada.</a:t>
            </a:r>
          </a:p>
          <a:p xmlns:a="http://schemas.openxmlformats.org/drawingml/2006/main">
            <a:r>
              <a:t>DADOS: painéis municipais atualizados em 04/02/2026, consolidação do hub em 23/08/2026. Preservar unidade e categoria de cada indicador. Não inferir causalidade, taxa ou ranking.</a:t>
            </a:r>
          </a:p>
          <a:p xmlns:a="http://schemas.openxmlformats.org/drawingml/2006/main">
            <a:r>
              <a:t/>
            </a:r>
          </a:p>
          <a:p xmlns:a="http://schemas.openxmlformats.org/drawingml/2006/main">
            <a:r>
              <a:t>FONTES E LINKS DE CONSULTA</a:t>
            </a:r>
          </a:p>
          <a:p xmlns:a="http://schemas.openxmlformats.org/drawingml/2006/main">
            <a:r>
              <a:t>Oficina e matriz: https://mulher-segura.camolezimonica.chatgpt.site/#oficina-3</a:t>
            </a:r>
          </a:p>
          <a:p xmlns:a="http://schemas.openxmlformats.org/drawingml/2006/main">
            <a:r>
              <a:t>Referências: https://mulher-segura.camolezimonica.chatgpt.site/#referencias-3</a:t>
            </a:r>
          </a:p>
          <a:p xmlns:a="http://schemas.openxmlformats.org/drawingml/2006/main">
            <a:r>
              <a:t>Ir ao módulo IV →: https://mulher-segura.camolezimonica.chatgpt.site/#modulo-4</a:t>
            </a:r>
          </a:p>
          <a:p xmlns:a="http://schemas.openxmlformats.org/drawingml/2006/main">
            <a:r>
              <a:t>Lei Maria da Penha · art. 8º  ↗: https://www.planalto.gov.br/ccivil_03/_ato2004-2006/2006/lei/l11340.htm</a:t>
            </a:r>
          </a:p>
          <a:p xmlns:a="http://schemas.openxmlformats.org/drawingml/2006/main">
            <a:r>
              <a:t>Fonte histórica: CIDH — Relatório nº 54/01, Caso 12.051 (2001): https://cidh.oas.org/annualrep/2000port/12051.htm</a:t>
            </a:r>
          </a:p>
          <a:p xmlns:a="http://schemas.openxmlformats.org/drawingml/2006/main">
            <a:r>
              <a:t>Lei nº 14.550/2023  ↗: https://www.planalto.gov.br/ccivil_03/_ato2023-2026/2023/lei/l14550.htm</a:t>
            </a:r>
          </a:p>
          <a:p xmlns:a="http://schemas.openxmlformats.org/drawingml/2006/main">
            <a:r>
              <a:t>Lei nº 13.827/2019  ↗: https://www.planalto.gov.br/ccivil_03/_ato2019-2022/2019/lei/l13827.htm</a:t>
            </a:r>
          </a:p>
          <a:p xmlns:a="http://schemas.openxmlformats.org/drawingml/2006/main">
            <a:r>
              <a:t>Lei nº 15.383/2026  ↗: https://www.planalto.gov.br/ccivil_03/_ato2023-2026/2026/lei/l15383.htm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Lei nº 14.994/2024  ↗: https://www.planalto.gov.br/ccivil_03/_ato2023-2026/2024/lei/l14994.htm</a:t>
            </a:r>
          </a:p>
          <a:p xmlns:a="http://schemas.openxmlformats.org/drawingml/2006/main">
            <a:r>
              <a:t>Lei nº 14.149/2021  ↗: https://www.planalto.gov.br/ccivil_03/_ato2019-2022/2021/lei/l14149.htm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Lei nº 12.845/2013  ↗: https://www.planalto.gov.br/ccivil_03/_ato2011-2014/2013/lei/l12845.htm</a:t>
            </a:r>
          </a:p>
          <a:p xmlns:a="http://schemas.openxmlformats.org/drawingml/2006/main">
            <a:r>
              <a:t>Lei nº 13.431/2017  ↗: https://www.planalto.gov.br/ccivil_03/_ato2015-2018/2017/lei/l13431.htm</a:t>
            </a:r>
          </a:p>
          <a:p xmlns:a="http://schemas.openxmlformats.org/drawingml/2006/main">
            <a:r>
              <a:t>Lei nº 13.931/2019  ↗: https://www.planalto.gov.br/ccivil_03/_ato2019-2022/2019/lei/l13931.htm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Maria da Penha  ↗: https://www.planalto.gov.br/ccivil_03/_ato2004-2006/2006/lei/l11340.htm</a:t>
            </a:r>
          </a:p>
          <a:p xmlns:a="http://schemas.openxmlformats.org/drawingml/2006/main">
            <a:r>
              <a:t>Medidas protetivas · Lei 14.550/2023  ↗: https://www.planalto.gov.br/ccivil_03/_ato2023-2026/2023/lei/l14550.htm</a:t>
            </a:r>
          </a:p>
          <a:p xmlns:a="http://schemas.openxmlformats.org/drawingml/2006/main">
            <a:r>
              <a:t>Afastamento · Lei 13.827/2019  ↗: https://www.planalto.gov.br/ccivil_03/_ato2019-2022/2019/lei/l13827.htm</a:t>
            </a:r>
          </a:p>
          <a:p xmlns:a="http://schemas.openxmlformats.org/drawingml/2006/main">
            <a:r>
              <a:t>Feminicídio · Lei 14.994/2024  ↗: https://www.planalto.gov.br/ccivil_03/_ato2023-2026/2024/lei/l14994.htm</a:t>
            </a:r>
          </a:p>
          <a:p xmlns:a="http://schemas.openxmlformats.org/drawingml/2006/main">
            <a:r>
              <a:t>Monitoração · Lei 15.383/2026  ↗: https://www.planalto.gov.br/ccivil_03/_ato2023-2026/2026/lei/l15383.htm</a:t>
            </a:r>
          </a:p>
          <a:p xmlns:a="http://schemas.openxmlformats.org/drawingml/2006/main">
            <a:r>
              <a:t>Avaliação de risco · Lei 14.149/2021  ↗: https://www.planalto.gov.br/ccivil_03/_ato2019-2022/2021/lei/l14149.htm</a:t>
            </a:r>
          </a:p>
          <a:p xmlns:a="http://schemas.openxmlformats.org/drawingml/2006/main">
            <a:r>
              <a:t>Violência sexual · Lei 12.845/2013  ↗: https://www.planalto.gov.br/ccivil_03/_ato2011-2014/2013/lei/l12845.htm</a:t>
            </a:r>
          </a:p>
          <a:p xmlns:a="http://schemas.openxmlformats.org/drawingml/2006/main">
            <a:r>
              <a:t>Escuta protegida · Lei 13.431/2017  ↗: https://www.planalto.gov.br/ccivil_03/_ato2015-2018/2017/lei/l13431.htm</a:t>
            </a:r>
          </a:p>
          <a:p xmlns:a="http://schemas.openxmlformats.org/drawingml/2006/main">
            <a:r>
              <a:t>Comunicação · Lei 13.931/2019  ↗: https://www.planalto.gov.br/ccivil_03/_ato2019-2022/2019/lei/l13931.htm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Fonte histórica: CIDH — Relatório nº 54/01, Caso 12.051 (2001): https://cidh.oas.org/annualrep/2000port/12051.htm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nº 15.384/2026 — violência vicária: https://www.planalto.gov.br/ccivil_03/_ato2023-2026/2026/lei/l15384.htm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MÓDULO III — Municípios: números pedem contexto</a:t>
            </a:r>
          </a:p>
          <a:p xmlns:a="http://schemas.openxmlformats.org/drawingml/2006/main">
            <a:r>
              <a:t/>
            </a:r>
          </a:p>
          <a:p xmlns:a="http://schemas.openxmlformats.org/drawingml/2006/main">
            <a:r>
              <a:t>Dados do hub · o território como ponto de partida</a:t>
            </a:r>
          </a:p>
          <a:p xmlns:a="http://schemas.openxmlformats.org/drawingml/2006/main">
            <a:r>
              <a:t>A base municipal do hub reúne 31 municípios do COMESP e três indicadores do painel Mulheres do Paraná, do IPARDES/SESP, para 2024 e 2025. A atualização de origem informada é 04/02/2026; a consolidação do hub é de 23/08/2026. Os números abaixo reproduzem essa base, sem representar uma nova extração do painel nesta revisão.  Os rótulos “Violência Contra a Mulher” e “Violência Doméstica Contra a Mulher” foram preservados. São registros administrativos, não contagens de mulheres únicas nem estimativas da totalidade da violência vivida. Não se somam os indicadores, pois podem existir sobreposições. A comparação entre municípios por valores absolutos não mede risco: seria necessário considerar população, cobertura, definições e condições de registro.   Fonte municipal: IPARDES — Mulheres do Paraná  ·  Base mestra utilizada pelo hub .</a:t>
            </a:r>
          </a:p>
          <a:p xmlns:a="http://schemas.openxmlformats.org/drawingml/2006/main">
            <a:r>
              <a:t/>
            </a:r>
          </a:p>
          <a:p xmlns:a="http://schemas.openxmlformats.org/drawingml/2006/main">
            <a:r>
              <a:t>Leitura para a aula: situações que exigem perguntas diferentes</a:t>
            </a:r>
          </a:p>
          <a:p xmlns:a="http://schemas.openxmlformats.org/drawingml/2006/main">
            <a:r>
              <a:t>Em Curitiba, a base registra 11 feminicídios em 2024 e 12 em 2025, enquanto o indicador de violência contra a mulher passa de 38.538 para 34.282. Em São José dos Pinhais, os feminicídios passam de 1 para 3, e os registros de violência doméstica contra a mulher, de 1.919 para 1.886. A leitura conjunta mostra por que a redução de um indicador não autoriza concluir que todas as dimensões da violência diminuíram.  Em Pinhais, os feminicídios passam de 2 para 0 e os registros de violência doméstica, de 534 para 639. Em Fazenda Rio Grande, não há feminicídios registrados em nenhum dos dois anos, mas o indicador de violência contra a mulher apresenta 3.187 e 2.922 registros. Esses exemplos não demonstram causas ou desempenho institucional. Eles ajudam a questionar a ideia de que zero feminicídios dispensa prevenção.  Em municípios com valores pequenos, a mudança de um único registro pode produzir variações percentuais elevadas. Por isso, a aula deve trabalhar com números absolutos e contexto, evitando rankings e conclusões causais. Perguntar: quais portas de entrada existem, quais territórios têm maior dificuldade de acesso e que informações locais seriam necessárias para compreender os registros?</a:t>
            </a:r>
          </a:p>
          <a:p xmlns:a="http://schemas.openxmlformats.org/drawingml/2006/main">
            <a:r>
              <a:t>DADOS: painéis municipais atualizados em 04/02/2026, consolidação do hub em 23/08/2026. Preservar unidade e categoria de cada indicador. Não inferir causalidade, taxa ou ranking.</a:t>
            </a:r>
          </a:p>
          <a:p xmlns:a="http://schemas.openxmlformats.org/drawingml/2006/main">
            <a:r>
              <a:t/>
            </a:r>
          </a:p>
          <a:p xmlns:a="http://schemas.openxmlformats.org/drawingml/2006/main">
            <a:r>
              <a:t>FONTES E LINKS DE CONSULTA</a:t>
            </a:r>
          </a:p>
          <a:p xmlns:a="http://schemas.openxmlformats.org/drawingml/2006/main">
            <a:r>
              <a:t>Oficina e matriz: https://mulher-segura.camolezimonica.chatgpt.site/#oficina-3</a:t>
            </a:r>
          </a:p>
          <a:p xmlns:a="http://schemas.openxmlformats.org/drawingml/2006/main">
            <a:r>
              <a:t>Referências: https://mulher-segura.camolezimonica.chatgpt.site/#referencias-3</a:t>
            </a:r>
          </a:p>
          <a:p xmlns:a="http://schemas.openxmlformats.org/drawingml/2006/main">
            <a:r>
              <a:t>Ir ao módulo IV →: https://mulher-segura.camolezimonica.chatgpt.site/#modulo-4</a:t>
            </a:r>
          </a:p>
          <a:p xmlns:a="http://schemas.openxmlformats.org/drawingml/2006/main">
            <a:r>
              <a:t>Lei Maria da Penha · art. 8º  ↗: https://www.planalto.gov.br/ccivil_03/_ato2004-2006/2006/lei/l11340.htm</a:t>
            </a:r>
          </a:p>
          <a:p xmlns:a="http://schemas.openxmlformats.org/drawingml/2006/main">
            <a:r>
              <a:t>Fonte histórica: CIDH — Relatório nº 54/01, Caso 12.051 (2001): https://cidh.oas.org/annualrep/2000port/12051.htm</a:t>
            </a:r>
          </a:p>
          <a:p xmlns:a="http://schemas.openxmlformats.org/drawingml/2006/main">
            <a:r>
              <a:t>Lei nº 14.550/2023  ↗: https://www.planalto.gov.br/ccivil_03/_ato2023-2026/2023/lei/l14550.htm</a:t>
            </a:r>
          </a:p>
          <a:p xmlns:a="http://schemas.openxmlformats.org/drawingml/2006/main">
            <a:r>
              <a:t>Lei nº 13.827/2019  ↗: https://www.planalto.gov.br/ccivil_03/_ato2019-2022/2019/lei/l13827.htm</a:t>
            </a:r>
          </a:p>
          <a:p xmlns:a="http://schemas.openxmlformats.org/drawingml/2006/main">
            <a:r>
              <a:t>Lei nº 15.383/2026  ↗: https://www.planalto.gov.br/ccivil_03/_ato2023-2026/2026/lei/l15383.htm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Lei nº 14.994/2024  ↗: https://www.planalto.gov.br/ccivil_03/_ato2023-2026/2024/lei/l14994.htm</a:t>
            </a:r>
          </a:p>
          <a:p xmlns:a="http://schemas.openxmlformats.org/drawingml/2006/main">
            <a:r>
              <a:t>Lei nº 14.149/2021  ↗: https://www.planalto.gov.br/ccivil_03/_ato2019-2022/2021/lei/l14149.htm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Lei nº 12.845/2013  ↗: https://www.planalto.gov.br/ccivil_03/_ato2011-2014/2013/lei/l12845.htm</a:t>
            </a:r>
          </a:p>
          <a:p xmlns:a="http://schemas.openxmlformats.org/drawingml/2006/main">
            <a:r>
              <a:t>Lei nº 13.431/2017  ↗: https://www.planalto.gov.br/ccivil_03/_ato2015-2018/2017/lei/l13431.htm</a:t>
            </a:r>
          </a:p>
          <a:p xmlns:a="http://schemas.openxmlformats.org/drawingml/2006/main">
            <a:r>
              <a:t>Lei nº 13.931/2019  ↗: https://www.planalto.gov.br/ccivil_03/_ato2019-2022/2019/lei/l13931.htm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Maria da Penha  ↗: https://www.planalto.gov.br/ccivil_03/_ato2004-2006/2006/lei/l11340.htm</a:t>
            </a:r>
          </a:p>
          <a:p xmlns:a="http://schemas.openxmlformats.org/drawingml/2006/main">
            <a:r>
              <a:t>Medidas protetivas · Lei 14.550/2023  ↗: https://www.planalto.gov.br/ccivil_03/_ato2023-2026/2023/lei/l14550.htm</a:t>
            </a:r>
          </a:p>
          <a:p xmlns:a="http://schemas.openxmlformats.org/drawingml/2006/main">
            <a:r>
              <a:t>Afastamento · Lei 13.827/2019  ↗: https://www.planalto.gov.br/ccivil_03/_ato2019-2022/2019/lei/l13827.htm</a:t>
            </a:r>
          </a:p>
          <a:p xmlns:a="http://schemas.openxmlformats.org/drawingml/2006/main">
            <a:r>
              <a:t>Feminicídio · Lei 14.994/2024  ↗: https://www.planalto.gov.br/ccivil_03/_ato2023-2026/2024/lei/l14994.htm</a:t>
            </a:r>
          </a:p>
          <a:p xmlns:a="http://schemas.openxmlformats.org/drawingml/2006/main">
            <a:r>
              <a:t>Monitoração · Lei 15.383/2026  ↗: https://www.planalto.gov.br/ccivil_03/_ato2023-2026/2026/lei/l15383.htm</a:t>
            </a:r>
          </a:p>
          <a:p xmlns:a="http://schemas.openxmlformats.org/drawingml/2006/main">
            <a:r>
              <a:t>Avaliação de risco · Lei 14.149/2021  ↗: https://www.planalto.gov.br/ccivil_03/_ato2019-2022/2021/lei/l14149.htm</a:t>
            </a:r>
          </a:p>
          <a:p xmlns:a="http://schemas.openxmlformats.org/drawingml/2006/main">
            <a:r>
              <a:t>Violência sexual · Lei 12.845/2013  ↗: https://www.planalto.gov.br/ccivil_03/_ato2011-2014/2013/lei/l12845.htm</a:t>
            </a:r>
          </a:p>
          <a:p xmlns:a="http://schemas.openxmlformats.org/drawingml/2006/main">
            <a:r>
              <a:t>Escuta protegida · Lei 13.431/2017  ↗: https://www.planalto.gov.br/ccivil_03/_ato2015-2018/2017/lei/l13431.htm</a:t>
            </a:r>
          </a:p>
          <a:p xmlns:a="http://schemas.openxmlformats.org/drawingml/2006/main">
            <a:r>
              <a:t>Comunicação · Lei 13.931/2019  ↗: https://www.planalto.gov.br/ccivil_03/_ato2019-2022/2019/lei/l13931.htm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Fonte histórica: CIDH — Relatório nº 54/01, Caso 12.051 (2001): https://cidh.oas.org/annualrep/2000port/12051.htm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nº 15.384/2026 — violência vicária: https://www.planalto.gov.br/ccivil_03/_ato2023-2026/2026/lei/l15384.htm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MÓDULO III — Uma conquista de direitos</a:t>
            </a:r>
          </a:p>
          <a:p xmlns:a="http://schemas.openxmlformats.org/drawingml/2006/main">
            <a:r>
              <a:t/>
            </a:r>
          </a:p>
          <a:p xmlns:a="http://schemas.openxmlformats.org/drawingml/2006/main">
            <a:r>
              <a:t>Da conquista dos direitos à responsabilidade institucional</a:t>
            </a:r>
          </a:p>
          <a:p xmlns:a="http://schemas.openxmlformats.org/drawingml/2006/main">
            <a:r>
              <a:t>Retomar os marcos apresentados no lançamento, deslocando a discussão para sua concretização nos serviços. A construção dos direitos das mulheres está ligada à atuação dos movimentos feministas e de mulheres e à transformação de demandas em responsabilidades públicas.   Articulação entre prevenção, assistência, proteção e responsabilização.  Lei Maria da Penha como fundamento de atuação integrada entre políticas públicas.  Responsabilidades institucionais diante de barreiras de acesso, discriminação e revitimização.   O art. 8º prevê uma política articulada entre União, estados, Distrito Federal, municípios e ações não governamentais. Perguntar:  qual responsabilidade cabe ao meu serviço para que a proteção se efetive?   Lei Maria da Penha · art. 8º  ↗   Aplicação pedagógica  Uma mulher percorre três serviços e recebe apenas novos encaminhamentos. Identificar quais necessidades permaneceram sem resposta e quais decisões poderiam ter sido tomadas em cada atendimento.</a:t>
            </a:r>
          </a:p>
          <a:p xmlns:a="http://schemas.openxmlformats.org/drawingml/2006/main">
            <a:r>
              <a:t/>
            </a:r>
          </a:p>
          <a:p xmlns:a="http://schemas.openxmlformats.org/drawingml/2006/main">
            <a:r>
              <a:t>1.1 Histórico: da violência considerada privada à responsabilidade pública</a:t>
            </a:r>
          </a:p>
          <a:p xmlns:a="http://schemas.openxmlformats.org/drawingml/2006/main">
            <a:r>
              <a:t>A Lei nº 11.340/2006 resulta de um processo de mobilização de movimentos feministas e de mulheres, de reconhecimento constitucional de direitos e de compromissos internacionais assumidos pelo Brasil. Sua compreensão exige abandonar a ideia de que a violência doméstica é um conflito restrito ao casal. Quando a violência compromete a liberdade, a saúde, a integridade e a vida, estão em questão direitos humanos e deveres de atuação do Estado.  O caso que deu nome à lei tornou visível a distância entre a existência de instituições e a efetividade da justiça. No Relatório nº 54/01, a Comissão Interamericana de Direitos Humanos examinou a violência sofrida por Maria da Penha e a demora da resposta judicial, reconhecendo a responsabilidade estatal e recomendando medidas individuais e estruturais. Trata-se de atuação da Comissão, e não de uma sentença da Corte Interamericana. A lição para os serviços é que a omissão e a demora também precisam ser analisadas como problemas institucionais.   Fonte histórica: CIDH — Relatório nº 54/01, Caso 12.051 (2001) .  A Constituição de 1988, especialmente o art. 226, § 8º, e os compromissos internacionais mencionados no art. 1º da Lei Maria da Penha sustentam a criação de mecanismos para coibir a violência. A lei combina prevenção, assistência, proteção e responsabilização. Conhecê-la apenas pelo aspecto penal deixa invisíveis obrigações de saúde, assistência social, educação, habitação e acesso à justiça.</a:t>
            </a:r>
          </a:p>
          <a:p xmlns:a="http://schemas.openxmlformats.org/drawingml/2006/main">
            <a:r>
              <a:t/>
            </a:r>
          </a:p>
          <a:p xmlns:a="http://schemas.openxmlformats.org/drawingml/2006/main">
            <a:r>
              <a:t>FONTES E LINKS DE CONSULTA</a:t>
            </a:r>
          </a:p>
          <a:p xmlns:a="http://schemas.openxmlformats.org/drawingml/2006/main">
            <a:r>
              <a:t>Oficina e matriz: https://mulher-segura.camolezimonica.chatgpt.site/#oficina-3</a:t>
            </a:r>
          </a:p>
          <a:p xmlns:a="http://schemas.openxmlformats.org/drawingml/2006/main">
            <a:r>
              <a:t>Referências: https://mulher-segura.camolezimonica.chatgpt.site/#referencias-3</a:t>
            </a:r>
          </a:p>
          <a:p xmlns:a="http://schemas.openxmlformats.org/drawingml/2006/main">
            <a:r>
              <a:t>Ir ao módulo IV →: https://mulher-segura.camolezimonica.chatgpt.site/#modulo-4</a:t>
            </a:r>
          </a:p>
          <a:p xmlns:a="http://schemas.openxmlformats.org/drawingml/2006/main">
            <a:r>
              <a:t>Lei Maria da Penha · art. 8º  ↗: https://www.planalto.gov.br/ccivil_03/_ato2004-2006/2006/lei/l11340.htm</a:t>
            </a:r>
          </a:p>
          <a:p xmlns:a="http://schemas.openxmlformats.org/drawingml/2006/main">
            <a:r>
              <a:t>Fonte histórica: CIDH — Relatório nº 54/01, Caso 12.051 (2001): https://cidh.oas.org/annualrep/2000port/12051.htm</a:t>
            </a:r>
          </a:p>
          <a:p xmlns:a="http://schemas.openxmlformats.org/drawingml/2006/main">
            <a:r>
              <a:t>Lei nº 14.550/2023  ↗: https://www.planalto.gov.br/ccivil_03/_ato2023-2026/2023/lei/l14550.htm</a:t>
            </a:r>
          </a:p>
          <a:p xmlns:a="http://schemas.openxmlformats.org/drawingml/2006/main">
            <a:r>
              <a:t>Lei nº 13.827/2019  ↗: https://www.planalto.gov.br/ccivil_03/_ato2019-2022/2019/lei/l13827.htm</a:t>
            </a:r>
          </a:p>
          <a:p xmlns:a="http://schemas.openxmlformats.org/drawingml/2006/main">
            <a:r>
              <a:t>Lei nº 15.383/2026  ↗: https://www.planalto.gov.br/ccivil_03/_ato2023-2026/2026/lei/l15383.htm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Lei nº 14.994/2024  ↗: https://www.planalto.gov.br/ccivil_03/_ato2023-2026/2024/lei/l14994.htm</a:t>
            </a:r>
          </a:p>
          <a:p xmlns:a="http://schemas.openxmlformats.org/drawingml/2006/main">
            <a:r>
              <a:t>Lei nº 14.149/2021  ↗: https://www.planalto.gov.br/ccivil_03/_ato2019-2022/2021/lei/l14149.htm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Lei nº 12.845/2013  ↗: https://www.planalto.gov.br/ccivil_03/_ato2011-2014/2013/lei/l12845.htm</a:t>
            </a:r>
          </a:p>
          <a:p xmlns:a="http://schemas.openxmlformats.org/drawingml/2006/main">
            <a:r>
              <a:t>Lei nº 13.431/2017  ↗: https://www.planalto.gov.br/ccivil_03/_ato2015-2018/2017/lei/l13431.htm</a:t>
            </a:r>
          </a:p>
          <a:p xmlns:a="http://schemas.openxmlformats.org/drawingml/2006/main">
            <a:r>
              <a:t>Lei nº 13.931/2019  ↗: https://www.planalto.gov.br/ccivil_03/_ato2019-2022/2019/lei/l13931.htm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Maria da Penha  ↗: https://www.planalto.gov.br/ccivil_03/_ato2004-2006/2006/lei/l11340.htm</a:t>
            </a:r>
          </a:p>
          <a:p xmlns:a="http://schemas.openxmlformats.org/drawingml/2006/main">
            <a:r>
              <a:t>Medidas protetivas · Lei 14.550/2023  ↗: https://www.planalto.gov.br/ccivil_03/_ato2023-2026/2023/lei/l14550.htm</a:t>
            </a:r>
          </a:p>
          <a:p xmlns:a="http://schemas.openxmlformats.org/drawingml/2006/main">
            <a:r>
              <a:t>Afastamento · Lei 13.827/2019  ↗: https://www.planalto.gov.br/ccivil_03/_ato2019-2022/2019/lei/l13827.htm</a:t>
            </a:r>
          </a:p>
          <a:p xmlns:a="http://schemas.openxmlformats.org/drawingml/2006/main">
            <a:r>
              <a:t>Feminicídio · Lei 14.994/2024  ↗: https://www.planalto.gov.br/ccivil_03/_ato2023-2026/2024/lei/l14994.htm</a:t>
            </a:r>
          </a:p>
          <a:p xmlns:a="http://schemas.openxmlformats.org/drawingml/2006/main">
            <a:r>
              <a:t>Monitoração · Lei 15.383/2026  ↗: https://www.planalto.gov.br/ccivil_03/_ato2023-2026/2026/lei/l15383.htm</a:t>
            </a:r>
          </a:p>
          <a:p xmlns:a="http://schemas.openxmlformats.org/drawingml/2006/main">
            <a:r>
              <a:t>Avaliação de risco · Lei 14.149/2021  ↗: https://www.planalto.gov.br/ccivil_03/_ato2019-2022/2021/lei/l14149.htm</a:t>
            </a:r>
          </a:p>
          <a:p xmlns:a="http://schemas.openxmlformats.org/drawingml/2006/main">
            <a:r>
              <a:t>Violência sexual · Lei 12.845/2013  ↗: https://www.planalto.gov.br/ccivil_03/_ato2011-2014/2013/lei/l12845.htm</a:t>
            </a:r>
          </a:p>
          <a:p xmlns:a="http://schemas.openxmlformats.org/drawingml/2006/main">
            <a:r>
              <a:t>Escuta protegida · Lei 13.431/2017  ↗: https://www.planalto.gov.br/ccivil_03/_ato2015-2018/2017/lei/l13431.htm</a:t>
            </a:r>
          </a:p>
          <a:p xmlns:a="http://schemas.openxmlformats.org/drawingml/2006/main">
            <a:r>
              <a:t>Comunicação · Lei 13.931/2019  ↗: https://www.planalto.gov.br/ccivil_03/_ato2019-2022/2019/lei/l13931.htm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Fonte histórica: CIDH — Relatório nº 54/01, Caso 12.051 (2001): https://cidh.oas.org/annualrep/2000port/12051.htm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nº 15.384/2026 — violência vicária: https://www.planalto.gov.br/ccivil_03/_ato2023-2026/2026/lei/l15384.htm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MÓDULO III — Como a Lei Maria da Penha se organiza</a:t>
            </a:r>
          </a:p>
          <a:p xmlns:a="http://schemas.openxmlformats.org/drawingml/2006/main">
            <a:r>
              <a:t/>
            </a:r>
          </a:p>
          <a:p xmlns:a="http://schemas.openxmlformats.org/drawingml/2006/main">
            <a:r>
              <a:t>1.2 Como a Lei Maria da Penha está organizada</a:t>
            </a:r>
          </a:p>
          <a:p xmlns:a="http://schemas.openxmlformats.org/drawingml/2006/main">
            <a:r>
              <a:t>Dispositivos  Questão central para a aula    Arts. 1º a 4º  Finalidade da lei, direitos fundamentais e interpretação orientada pelas condições das mulheres.    Arts. 5º a 7º  Contextos de violência doméstica e familiar e formas de violência.    Arts. 8º e 9º  Prevenção integrada e assistência articulada entre políticas públicas.    Arts. 10 a 12-D  Atendimento policial, procedimentos e hipóteses legais de proteção imediata.    Arts. 18 a 24-A  Concessão e conteúdo de medidas protetivas; crime de descumprimento.    Arts. 25 a 32  Ministério Público, assistência jurídica e atendimento por equipe multidisciplinar.    Arts. 35 e 38  Estruturas de atendimento e produção de informações sobre violência.    Esse mapa orienta a consulta ao texto consolidado. As alterações posteriores devem ser lidas no dispositivo vigente, observando as indicações de redação e evitando tratar trechos revogados como regras atuais.</a:t>
            </a:r>
          </a:p>
          <a:p xmlns:a="http://schemas.openxmlformats.org/drawingml/2006/main">
            <a:r>
              <a:t/>
            </a:r>
          </a:p>
          <a:p xmlns:a="http://schemas.openxmlformats.org/drawingml/2006/main">
            <a:r>
              <a:t>FONTES E LINKS DE CONSULTA</a:t>
            </a:r>
          </a:p>
          <a:p xmlns:a="http://schemas.openxmlformats.org/drawingml/2006/main">
            <a:r>
              <a:t>Oficina e matriz: https://mulher-segura.camolezimonica.chatgpt.site/#oficina-3</a:t>
            </a:r>
          </a:p>
          <a:p xmlns:a="http://schemas.openxmlformats.org/drawingml/2006/main">
            <a:r>
              <a:t>Referências: https://mulher-segura.camolezimonica.chatgpt.site/#referencias-3</a:t>
            </a:r>
          </a:p>
          <a:p xmlns:a="http://schemas.openxmlformats.org/drawingml/2006/main">
            <a:r>
              <a:t>Ir ao módulo IV →: https://mulher-segura.camolezimonica.chatgpt.site/#modulo-4</a:t>
            </a:r>
          </a:p>
          <a:p xmlns:a="http://schemas.openxmlformats.org/drawingml/2006/main">
            <a:r>
              <a:t>Lei Maria da Penha · art. 8º  ↗: https://www.planalto.gov.br/ccivil_03/_ato2004-2006/2006/lei/l11340.htm</a:t>
            </a:r>
          </a:p>
          <a:p xmlns:a="http://schemas.openxmlformats.org/drawingml/2006/main">
            <a:r>
              <a:t>Fonte histórica: CIDH — Relatório nº 54/01, Caso 12.051 (2001): https://cidh.oas.org/annualrep/2000port/12051.htm</a:t>
            </a:r>
          </a:p>
          <a:p xmlns:a="http://schemas.openxmlformats.org/drawingml/2006/main">
            <a:r>
              <a:t>Lei nº 14.550/2023  ↗: https://www.planalto.gov.br/ccivil_03/_ato2023-2026/2023/lei/l14550.htm</a:t>
            </a:r>
          </a:p>
          <a:p xmlns:a="http://schemas.openxmlformats.org/drawingml/2006/main">
            <a:r>
              <a:t>Lei nº 13.827/2019  ↗: https://www.planalto.gov.br/ccivil_03/_ato2019-2022/2019/lei/l13827.htm</a:t>
            </a:r>
          </a:p>
          <a:p xmlns:a="http://schemas.openxmlformats.org/drawingml/2006/main">
            <a:r>
              <a:t>Lei nº 15.383/2026  ↗: https://www.planalto.gov.br/ccivil_03/_ato2023-2026/2026/lei/l15383.htm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Lei nº 14.994/2024  ↗: https://www.planalto.gov.br/ccivil_03/_ato2023-2026/2024/lei/l14994.htm</a:t>
            </a:r>
          </a:p>
          <a:p xmlns:a="http://schemas.openxmlformats.org/drawingml/2006/main">
            <a:r>
              <a:t>Lei nº 14.149/2021  ↗: https://www.planalto.gov.br/ccivil_03/_ato2019-2022/2021/lei/l14149.htm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Lei nº 12.845/2013  ↗: https://www.planalto.gov.br/ccivil_03/_ato2011-2014/2013/lei/l12845.htm</a:t>
            </a:r>
          </a:p>
          <a:p xmlns:a="http://schemas.openxmlformats.org/drawingml/2006/main">
            <a:r>
              <a:t>Lei nº 13.431/2017  ↗: https://www.planalto.gov.br/ccivil_03/_ato2015-2018/2017/lei/l13431.htm</a:t>
            </a:r>
          </a:p>
          <a:p xmlns:a="http://schemas.openxmlformats.org/drawingml/2006/main">
            <a:r>
              <a:t>Lei nº 13.931/2019  ↗: https://www.planalto.gov.br/ccivil_03/_ato2019-2022/2019/lei/l13931.htm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Maria da Penha  ↗: https://www.planalto.gov.br/ccivil_03/_ato2004-2006/2006/lei/l11340.htm</a:t>
            </a:r>
          </a:p>
          <a:p xmlns:a="http://schemas.openxmlformats.org/drawingml/2006/main">
            <a:r>
              <a:t>Medidas protetivas · Lei 14.550/2023  ↗: https://www.planalto.gov.br/ccivil_03/_ato2023-2026/2023/lei/l14550.htm</a:t>
            </a:r>
          </a:p>
          <a:p xmlns:a="http://schemas.openxmlformats.org/drawingml/2006/main">
            <a:r>
              <a:t>Afastamento · Lei 13.827/2019  ↗: https://www.planalto.gov.br/ccivil_03/_ato2019-2022/2019/lei/l13827.htm</a:t>
            </a:r>
          </a:p>
          <a:p xmlns:a="http://schemas.openxmlformats.org/drawingml/2006/main">
            <a:r>
              <a:t>Feminicídio · Lei 14.994/2024  ↗: https://www.planalto.gov.br/ccivil_03/_ato2023-2026/2024/lei/l14994.htm</a:t>
            </a:r>
          </a:p>
          <a:p xmlns:a="http://schemas.openxmlformats.org/drawingml/2006/main">
            <a:r>
              <a:t>Monitoração · Lei 15.383/2026  ↗: https://www.planalto.gov.br/ccivil_03/_ato2023-2026/2026/lei/l15383.htm</a:t>
            </a:r>
          </a:p>
          <a:p xmlns:a="http://schemas.openxmlformats.org/drawingml/2006/main">
            <a:r>
              <a:t>Avaliação de risco · Lei 14.149/2021  ↗: https://www.planalto.gov.br/ccivil_03/_ato2019-2022/2021/lei/l14149.htm</a:t>
            </a:r>
          </a:p>
          <a:p xmlns:a="http://schemas.openxmlformats.org/drawingml/2006/main">
            <a:r>
              <a:t>Violência sexual · Lei 12.845/2013  ↗: https://www.planalto.gov.br/ccivil_03/_ato2011-2014/2013/lei/l12845.htm</a:t>
            </a:r>
          </a:p>
          <a:p xmlns:a="http://schemas.openxmlformats.org/drawingml/2006/main">
            <a:r>
              <a:t>Escuta protegida · Lei 13.431/2017  ↗: https://www.planalto.gov.br/ccivil_03/_ato2015-2018/2017/lei/l13431.htm</a:t>
            </a:r>
          </a:p>
          <a:p xmlns:a="http://schemas.openxmlformats.org/drawingml/2006/main">
            <a:r>
              <a:t>Comunicação · Lei 13.931/2019  ↗: https://www.planalto.gov.br/ccivil_03/_ato2019-2022/2019/lei/l13931.htm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Fonte histórica: CIDH — Relatório nº 54/01, Caso 12.051 (2001): https://cidh.oas.org/annualrep/2000port/12051.htm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nº 15.384/2026 — violência vicária: https://www.planalto.gov.br/ccivil_03/_ato2023-2026/2026/lei/l15384.htm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MÓDULO III — Leitura orientada dos arts. 5º, 7º e 8º</a:t>
            </a:r>
          </a:p>
          <a:p xmlns:a="http://schemas.openxmlformats.org/drawingml/2006/main">
            <a:r>
              <a:t/>
            </a:r>
          </a:p>
          <a:p xmlns:a="http://schemas.openxmlformats.org/drawingml/2006/main">
            <a:r>
              <a:t>1.3 Leitura orientada: arts. 5º, 7º e 8º</a:t>
            </a:r>
          </a:p>
          <a:p xmlns:a="http://schemas.openxmlformats.org/drawingml/2006/main">
            <a:r>
              <a:t>Art. 5º — reconhecer o contexto.  A lei contempla unidade doméstica, família e relação íntima de afeto, inclusive sem coabitação. Assim, o término da relação ou a existência de endereços distintos não afastam, por si, o enquadramento da violência praticada por ex-companheiro. A análise não deve depender de estereótipos sobre qual seria uma família legítima ou sobre como uma mulher deveria agir para merecer proteção.   Art. 7º — reconhecer as formas.  A violência pode ser física, psicológica, sexual, patrimonial ou moral. A redação atual inclui também a violência vicária, acrescentada pela Lei nº 15.384/2026: violência contra pessoas vinculadas à mulher com a finalidade de atingi-la. Retenção de documentos, controle de deslocamentos e intimidação não se tornam irrelevantes porque não deixam marcas físicas. As formas podem coexistir; sua identificação orienta necessidades de proteção e não exige que cada profissional formule uma acusação penal.   Art. 8º — transformar reconhecimento em ação.  A articulação prevista pela lei envolve justiça, segurança pública e políticas sociais. Um encaminhamento só produz continuidade quando o destino, a finalidade, a forma segura de acesso e o retorno estão definidos. A aula deve perguntar quem permanece responsável enquanto a resposta do outro serviço não chega.   Exercício de leitura:  solicitar que cada grupo localize um desses artigos, explique seu sentido em linguagem acessível e apresente uma conduta que o realize no cotidiano. Na devolutiva, distinguir o que está escrito na lei da proposta de organização do serviço construída pelo grupo.      Bloco  2</a:t>
            </a:r>
          </a:p>
          <a:p xmlns:a="http://schemas.openxmlformats.org/drawingml/2006/main">
            <a:r>
              <a:t/>
            </a:r>
          </a:p>
          <a:p xmlns:a="http://schemas.openxmlformats.org/drawingml/2006/main">
            <a:r>
              <a:t>FONTES E LINKS DE CONSULTA</a:t>
            </a:r>
          </a:p>
          <a:p xmlns:a="http://schemas.openxmlformats.org/drawingml/2006/main">
            <a:r>
              <a:t>Oficina e matriz: https://mulher-segura.camolezimonica.chatgpt.site/#oficina-3</a:t>
            </a:r>
          </a:p>
          <a:p xmlns:a="http://schemas.openxmlformats.org/drawingml/2006/main">
            <a:r>
              <a:t>Referências: https://mulher-segura.camolezimonica.chatgpt.site/#referencias-3</a:t>
            </a:r>
          </a:p>
          <a:p xmlns:a="http://schemas.openxmlformats.org/drawingml/2006/main">
            <a:r>
              <a:t>Ir ao módulo IV →: https://mulher-segura.camolezimonica.chatgpt.site/#modulo-4</a:t>
            </a:r>
          </a:p>
          <a:p xmlns:a="http://schemas.openxmlformats.org/drawingml/2006/main">
            <a:r>
              <a:t>Lei Maria da Penha · art. 8º  ↗: https://www.planalto.gov.br/ccivil_03/_ato2004-2006/2006/lei/l11340.htm</a:t>
            </a:r>
          </a:p>
          <a:p xmlns:a="http://schemas.openxmlformats.org/drawingml/2006/main">
            <a:r>
              <a:t>Fonte histórica: CIDH — Relatório nº 54/01, Caso 12.051 (2001): https://cidh.oas.org/annualrep/2000port/12051.htm</a:t>
            </a:r>
          </a:p>
          <a:p xmlns:a="http://schemas.openxmlformats.org/drawingml/2006/main">
            <a:r>
              <a:t>Lei nº 14.550/2023  ↗: https://www.planalto.gov.br/ccivil_03/_ato2023-2026/2023/lei/l14550.htm</a:t>
            </a:r>
          </a:p>
          <a:p xmlns:a="http://schemas.openxmlformats.org/drawingml/2006/main">
            <a:r>
              <a:t>Lei nº 13.827/2019  ↗: https://www.planalto.gov.br/ccivil_03/_ato2019-2022/2019/lei/l13827.htm</a:t>
            </a:r>
          </a:p>
          <a:p xmlns:a="http://schemas.openxmlformats.org/drawingml/2006/main">
            <a:r>
              <a:t>Lei nº 15.383/2026  ↗: https://www.planalto.gov.br/ccivil_03/_ato2023-2026/2026/lei/l15383.htm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Lei nº 14.994/2024  ↗: https://www.planalto.gov.br/ccivil_03/_ato2023-2026/2024/lei/l14994.htm</a:t>
            </a:r>
          </a:p>
          <a:p xmlns:a="http://schemas.openxmlformats.org/drawingml/2006/main">
            <a:r>
              <a:t>Lei nº 14.149/2021  ↗: https://www.planalto.gov.br/ccivil_03/_ato2019-2022/2021/lei/l14149.htm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Lei nº 12.845/2013  ↗: https://www.planalto.gov.br/ccivil_03/_ato2011-2014/2013/lei/l12845.htm</a:t>
            </a:r>
          </a:p>
          <a:p xmlns:a="http://schemas.openxmlformats.org/drawingml/2006/main">
            <a:r>
              <a:t>Lei nº 13.431/2017  ↗: https://www.planalto.gov.br/ccivil_03/_ato2015-2018/2017/lei/l13431.htm</a:t>
            </a:r>
          </a:p>
          <a:p xmlns:a="http://schemas.openxmlformats.org/drawingml/2006/main">
            <a:r>
              <a:t>Lei nº 13.931/2019  ↗: https://www.planalto.gov.br/ccivil_03/_ato2019-2022/2019/lei/l13931.htm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Maria da Penha  ↗: https://www.planalto.gov.br/ccivil_03/_ato2004-2006/2006/lei/l11340.htm</a:t>
            </a:r>
          </a:p>
          <a:p xmlns:a="http://schemas.openxmlformats.org/drawingml/2006/main">
            <a:r>
              <a:t>Medidas protetivas · Lei 14.550/2023  ↗: https://www.planalto.gov.br/ccivil_03/_ato2023-2026/2023/lei/l14550.htm</a:t>
            </a:r>
          </a:p>
          <a:p xmlns:a="http://schemas.openxmlformats.org/drawingml/2006/main">
            <a:r>
              <a:t>Afastamento · Lei 13.827/2019  ↗: https://www.planalto.gov.br/ccivil_03/_ato2019-2022/2019/lei/l13827.htm</a:t>
            </a:r>
          </a:p>
          <a:p xmlns:a="http://schemas.openxmlformats.org/drawingml/2006/main">
            <a:r>
              <a:t>Feminicídio · Lei 14.994/2024  ↗: https://www.planalto.gov.br/ccivil_03/_ato2023-2026/2024/lei/l14994.htm</a:t>
            </a:r>
          </a:p>
          <a:p xmlns:a="http://schemas.openxmlformats.org/drawingml/2006/main">
            <a:r>
              <a:t>Monitoração · Lei 15.383/2026  ↗: https://www.planalto.gov.br/ccivil_03/_ato2023-2026/2026/lei/l15383.htm</a:t>
            </a:r>
          </a:p>
          <a:p xmlns:a="http://schemas.openxmlformats.org/drawingml/2006/main">
            <a:r>
              <a:t>Avaliação de risco · Lei 14.149/2021  ↗: https://www.planalto.gov.br/ccivil_03/_ato2019-2022/2021/lei/l14149.htm</a:t>
            </a:r>
          </a:p>
          <a:p xmlns:a="http://schemas.openxmlformats.org/drawingml/2006/main">
            <a:r>
              <a:t>Violência sexual · Lei 12.845/2013  ↗: https://www.planalto.gov.br/ccivil_03/_ato2011-2014/2013/lei/l12845.htm</a:t>
            </a:r>
          </a:p>
          <a:p xmlns:a="http://schemas.openxmlformats.org/drawingml/2006/main">
            <a:r>
              <a:t>Escuta protegida · Lei 13.431/2017  ↗: https://www.planalto.gov.br/ccivil_03/_ato2015-2018/2017/lei/l13431.htm</a:t>
            </a:r>
          </a:p>
          <a:p xmlns:a="http://schemas.openxmlformats.org/drawingml/2006/main">
            <a:r>
              <a:t>Comunicação · Lei 13.931/2019  ↗: https://www.planalto.gov.br/ccivil_03/_ato2019-2022/2019/lei/l13931.htm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Fonte histórica: CIDH — Relatório nº 54/01, Caso 12.051 (2001): https://cidh.oas.org/annualrep/2000port/12051.htm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nº 15.384/2026 — violência vicária: https://www.planalto.gov.br/ccivil_03/_ato2023-2026/2026/lei/l15384.htm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MÓDULO III — A violência assume diferentes formas</a:t>
            </a:r>
          </a:p>
          <a:p xmlns:a="http://schemas.openxmlformats.org/drawingml/2006/main">
            <a:r>
              <a:t/>
            </a:r>
          </a:p>
          <a:p xmlns:a="http://schemas.openxmlformats.org/drawingml/2006/main">
            <a:r>
              <a:t>1.3 Leitura orientada: arts. 5º, 7º e 8º</a:t>
            </a:r>
          </a:p>
          <a:p xmlns:a="http://schemas.openxmlformats.org/drawingml/2006/main">
            <a:r>
              <a:t>Art. 5º — reconhecer o contexto.  A lei contempla unidade doméstica, família e relação íntima de afeto, inclusive sem coabitação. Assim, o término da relação ou a existência de endereços distintos não afastam, por si, o enquadramento da violência praticada por ex-companheiro. A análise não deve depender de estereótipos sobre qual seria uma família legítima ou sobre como uma mulher deveria agir para merecer proteção.   Art. 7º — reconhecer as formas.  A violência pode ser física, psicológica, sexual, patrimonial ou moral. A redação atual inclui também a violência vicária, acrescentada pela Lei nº 15.384/2026: violência contra pessoas vinculadas à mulher com a finalidade de atingi-la. Retenção de documentos, controle de deslocamentos e intimidação não se tornam irrelevantes porque não deixam marcas físicas. As formas podem coexistir; sua identificação orienta necessidades de proteção e não exige que cada profissional formule uma acusação penal.   Art. 8º — transformar reconhecimento em ação.  A articulação prevista pela lei envolve justiça, segurança pública e políticas sociais. Um encaminhamento só produz continuidade quando o destino, a finalidade, a forma segura de acesso e o retorno estão definidos. A aula deve perguntar quem permanece responsável enquanto a resposta do outro serviço não chega.   Exercício de leitura:  solicitar que cada grupo localize um desses artigos, explique seu sentido em linguagem acessível e apresente uma conduta que o realize no cotidiano. Na devolutiva, distinguir o que está escrito na lei da proposta de organização do serviço construída pelo grupo.      Bloco  2</a:t>
            </a:r>
          </a:p>
          <a:p xmlns:a="http://schemas.openxmlformats.org/drawingml/2006/main">
            <a:r>
              <a:t/>
            </a:r>
          </a:p>
          <a:p xmlns:a="http://schemas.openxmlformats.org/drawingml/2006/main">
            <a:r>
              <a:t>FONTES E LINKS DE CONSULTA</a:t>
            </a:r>
          </a:p>
          <a:p xmlns:a="http://schemas.openxmlformats.org/drawingml/2006/main">
            <a:r>
              <a:t>Oficina e matriz: https://mulher-segura.camolezimonica.chatgpt.site/#oficina-3</a:t>
            </a:r>
          </a:p>
          <a:p xmlns:a="http://schemas.openxmlformats.org/drawingml/2006/main">
            <a:r>
              <a:t>Referências: https://mulher-segura.camolezimonica.chatgpt.site/#referencias-3</a:t>
            </a:r>
          </a:p>
          <a:p xmlns:a="http://schemas.openxmlformats.org/drawingml/2006/main">
            <a:r>
              <a:t>Ir ao módulo IV →: https://mulher-segura.camolezimonica.chatgpt.site/#modulo-4</a:t>
            </a:r>
          </a:p>
          <a:p xmlns:a="http://schemas.openxmlformats.org/drawingml/2006/main">
            <a:r>
              <a:t>Lei Maria da Penha · art. 8º  ↗: https://www.planalto.gov.br/ccivil_03/_ato2004-2006/2006/lei/l11340.htm</a:t>
            </a:r>
          </a:p>
          <a:p xmlns:a="http://schemas.openxmlformats.org/drawingml/2006/main">
            <a:r>
              <a:t>Fonte histórica: CIDH — Relatório nº 54/01, Caso 12.051 (2001): https://cidh.oas.org/annualrep/2000port/12051.htm</a:t>
            </a:r>
          </a:p>
          <a:p xmlns:a="http://schemas.openxmlformats.org/drawingml/2006/main">
            <a:r>
              <a:t>Lei nº 14.550/2023  ↗: https://www.planalto.gov.br/ccivil_03/_ato2023-2026/2023/lei/l14550.htm</a:t>
            </a:r>
          </a:p>
          <a:p xmlns:a="http://schemas.openxmlformats.org/drawingml/2006/main">
            <a:r>
              <a:t>Lei nº 13.827/2019  ↗: https://www.planalto.gov.br/ccivil_03/_ato2019-2022/2019/lei/l13827.htm</a:t>
            </a:r>
          </a:p>
          <a:p xmlns:a="http://schemas.openxmlformats.org/drawingml/2006/main">
            <a:r>
              <a:t>Lei nº 15.383/2026  ↗: https://www.planalto.gov.br/ccivil_03/_ato2023-2026/2026/lei/l15383.htm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Lei nº 14.994/2024  ↗: https://www.planalto.gov.br/ccivil_03/_ato2023-2026/2024/lei/l14994.htm</a:t>
            </a:r>
          </a:p>
          <a:p xmlns:a="http://schemas.openxmlformats.org/drawingml/2006/main">
            <a:r>
              <a:t>Lei nº 14.149/2021  ↗: https://www.planalto.gov.br/ccivil_03/_ato2019-2022/2021/lei/l14149.htm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Lei nº 12.845/2013  ↗: https://www.planalto.gov.br/ccivil_03/_ato2011-2014/2013/lei/l12845.htm</a:t>
            </a:r>
          </a:p>
          <a:p xmlns:a="http://schemas.openxmlformats.org/drawingml/2006/main">
            <a:r>
              <a:t>Lei nº 13.431/2017  ↗: https://www.planalto.gov.br/ccivil_03/_ato2015-2018/2017/lei/l13431.htm</a:t>
            </a:r>
          </a:p>
          <a:p xmlns:a="http://schemas.openxmlformats.org/drawingml/2006/main">
            <a:r>
              <a:t>Lei nº 13.931/2019  ↗: https://www.planalto.gov.br/ccivil_03/_ato2019-2022/2019/lei/l13931.htm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Maria da Penha  ↗: https://www.planalto.gov.br/ccivil_03/_ato2004-2006/2006/lei/l11340.htm</a:t>
            </a:r>
          </a:p>
          <a:p xmlns:a="http://schemas.openxmlformats.org/drawingml/2006/main">
            <a:r>
              <a:t>Medidas protetivas · Lei 14.550/2023  ↗: https://www.planalto.gov.br/ccivil_03/_ato2023-2026/2023/lei/l14550.htm</a:t>
            </a:r>
          </a:p>
          <a:p xmlns:a="http://schemas.openxmlformats.org/drawingml/2006/main">
            <a:r>
              <a:t>Afastamento · Lei 13.827/2019  ↗: https://www.planalto.gov.br/ccivil_03/_ato2019-2022/2019/lei/l13827.htm</a:t>
            </a:r>
          </a:p>
          <a:p xmlns:a="http://schemas.openxmlformats.org/drawingml/2006/main">
            <a:r>
              <a:t>Feminicídio · Lei 14.994/2024  ↗: https://www.planalto.gov.br/ccivil_03/_ato2023-2026/2024/lei/l14994.htm</a:t>
            </a:r>
          </a:p>
          <a:p xmlns:a="http://schemas.openxmlformats.org/drawingml/2006/main">
            <a:r>
              <a:t>Monitoração · Lei 15.383/2026  ↗: https://www.planalto.gov.br/ccivil_03/_ato2023-2026/2026/lei/l15383.htm</a:t>
            </a:r>
          </a:p>
          <a:p xmlns:a="http://schemas.openxmlformats.org/drawingml/2006/main">
            <a:r>
              <a:t>Avaliação de risco · Lei 14.149/2021  ↗: https://www.planalto.gov.br/ccivil_03/_ato2019-2022/2021/lei/l14149.htm</a:t>
            </a:r>
          </a:p>
          <a:p xmlns:a="http://schemas.openxmlformats.org/drawingml/2006/main">
            <a:r>
              <a:t>Violência sexual · Lei 12.845/2013  ↗: https://www.planalto.gov.br/ccivil_03/_ato2011-2014/2013/lei/l12845.htm</a:t>
            </a:r>
          </a:p>
          <a:p xmlns:a="http://schemas.openxmlformats.org/drawingml/2006/main">
            <a:r>
              <a:t>Escuta protegida · Lei 13.431/2017  ↗: https://www.planalto.gov.br/ccivil_03/_ato2015-2018/2017/lei/l13431.htm</a:t>
            </a:r>
          </a:p>
          <a:p xmlns:a="http://schemas.openxmlformats.org/drawingml/2006/main">
            <a:r>
              <a:t>Comunicação · Lei 13.931/2019  ↗: https://www.planalto.gov.br/ccivil_03/_ato2019-2022/2019/lei/l13931.htm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Fonte histórica: CIDH — Relatório nº 54/01, Caso 12.051 (2001): https://cidh.oas.org/annualrep/2000port/12051.htm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nº 15.384/2026 — violência vicária: https://www.planalto.gov.br/ccivil_03/_ato2023-2026/2026/lei/l15384.htm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MÓDULO III — Proteção orientada pelo risco</a:t>
            </a:r>
          </a:p>
          <a:p xmlns:a="http://schemas.openxmlformats.org/drawingml/2006/main">
            <a:r>
              <a:t/>
            </a:r>
          </a:p>
          <a:p xmlns:a="http://schemas.openxmlformats.org/drawingml/2006/main">
            <a:r>
              <a:t>Medidas protetivas: acesso, finalidade e acompanhamento</a:t>
            </a:r>
          </a:p>
          <a:p xmlns:a="http://schemas.openxmlformats.org/drawingml/2006/main">
            <a:r>
              <a:t>Distinguir reconhecimento da violência, solicitação de proteção, investigação de um crime e acompanhamento das necessidades da mulher.   As medidas protetivas podem ser concedidas independentemente de boletim de ocorrência, inquérito policial, ação judicial ou definição da tipificação penal.  Sua duração está vinculada à persistência do risco.  A análise protetiva não exige que a mulher apresente previamente um conjunto completo de provas.  A orientação profissional deve explicar possibilidades de proteção em linguagem compreensível.   Lei nº 14.550/2023  ↗  Estudar as hipóteses de afastamento imediato do agressor e as competências correspondentes, evitando generalizações sobre quem pode determinar cada medida.  Lei nº 13.827/2019  ↗   Atualizações para a prática   Monitoração eletrônica:  a Lei nº 15.383/2026 a estabeleceu como medida protetiva autônoma e definiu critérios de prioridade.  Lei nº 15.383/2026  ↗   Violência de gênero fora do contexto doméstico:  o STF reconheceu a aplicação das medidas protetivas nessas situações, conforme o Tema 1.412.  STF · Tema 1.412  ↗    Questão para debate  “Uma mulher relata ameaças e controle, mas ainda não registrou ocorrência. O que o serviço pode fazer agora?”   Resposta esperada:  acolhimento, identificação de necessidades urgentes, orientação e acesso à proteção, sem criar a exigência de boletim de ocorrência como condição prévia.</a:t>
            </a:r>
          </a:p>
          <a:p xmlns:a="http://schemas.openxmlformats.org/drawingml/2006/main">
            <a:r>
              <a:t/>
            </a:r>
          </a:p>
          <a:p xmlns:a="http://schemas.openxmlformats.org/drawingml/2006/main">
            <a:r>
              <a:t>2.1 A finalidade protetiva e a leitura do art. 19</a:t>
            </a:r>
          </a:p>
          <a:p xmlns:a="http://schemas.openxmlformats.org/drawingml/2006/main">
            <a:r>
              <a:t>A medida protetiva responde à necessidade de interromper ou impedir a violência. Sua lógica não é idêntica à de um processo destinado a verificar responsabilidade criminal. A Lei nº 14.550/2023 explicitou, no art. 19, a possibilidade de concessão em cognição sumária a partir do depoimento da mulher à autoridade policial ou de suas alegações escritas, bem como a independência em relação à tipificação penal, ao boletim de ocorrência, ao inquérito e à ação judicial.  Isso não significa concessão automática ou ausência de apreciação judicial. Significa que a instituição não pode criar, como condição geral de acesso, exigências que a lei dispensou. Na acolhida, cabe explicar possibilidades, registrar o necessário e facilitar o acesso à via competente, sem transformar o atendimento em investigação ou submeter a mulher à obrigação de comprovar antecipadamente todo o ocorrido.  O § 6º vincula a duração das medidas à persistência do risco. O simples decurso do tempo ou a ausência de um novo boletim não demonstram que o perigo cessou. O acompanhamento precisa considerar mudanças de endereço, perseguição, contatos indiretos, ameaças a familiares e alterações da situação relatadas pela mulher. Sua escuta é parte da avaliação, e não uma formalidade descartável.</a:t>
            </a:r>
          </a:p>
          <a:p xmlns:a="http://schemas.openxmlformats.org/drawingml/2006/main">
            <a:r>
              <a:t/>
            </a:r>
          </a:p>
          <a:p xmlns:a="http://schemas.openxmlformats.org/drawingml/2006/main">
            <a:r>
              <a:t>FONTES E LINKS DE CONSULTA</a:t>
            </a:r>
          </a:p>
          <a:p xmlns:a="http://schemas.openxmlformats.org/drawingml/2006/main">
            <a:r>
              <a:t>Oficina e matriz: https://mulher-segura.camolezimonica.chatgpt.site/#oficina-3</a:t>
            </a:r>
          </a:p>
          <a:p xmlns:a="http://schemas.openxmlformats.org/drawingml/2006/main">
            <a:r>
              <a:t>Referências: https://mulher-segura.camolezimonica.chatgpt.site/#referencias-3</a:t>
            </a:r>
          </a:p>
          <a:p xmlns:a="http://schemas.openxmlformats.org/drawingml/2006/main">
            <a:r>
              <a:t>Ir ao módulo IV →: https://mulher-segura.camolezimonica.chatgpt.site/#modulo-4</a:t>
            </a:r>
          </a:p>
          <a:p xmlns:a="http://schemas.openxmlformats.org/drawingml/2006/main">
            <a:r>
              <a:t>Lei Maria da Penha · art. 8º  ↗: https://www.planalto.gov.br/ccivil_03/_ato2004-2006/2006/lei/l11340.htm</a:t>
            </a:r>
          </a:p>
          <a:p xmlns:a="http://schemas.openxmlformats.org/drawingml/2006/main">
            <a:r>
              <a:t>Fonte histórica: CIDH — Relatório nº 54/01, Caso 12.051 (2001): https://cidh.oas.org/annualrep/2000port/12051.htm</a:t>
            </a:r>
          </a:p>
          <a:p xmlns:a="http://schemas.openxmlformats.org/drawingml/2006/main">
            <a:r>
              <a:t>Lei nº 14.550/2023  ↗: https://www.planalto.gov.br/ccivil_03/_ato2023-2026/2023/lei/l14550.htm</a:t>
            </a:r>
          </a:p>
          <a:p xmlns:a="http://schemas.openxmlformats.org/drawingml/2006/main">
            <a:r>
              <a:t>Lei nº 13.827/2019  ↗: https://www.planalto.gov.br/ccivil_03/_ato2019-2022/2019/lei/l13827.htm</a:t>
            </a:r>
          </a:p>
          <a:p xmlns:a="http://schemas.openxmlformats.org/drawingml/2006/main">
            <a:r>
              <a:t>Lei nº 15.383/2026  ↗: https://www.planalto.gov.br/ccivil_03/_ato2023-2026/2026/lei/l15383.htm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Lei nº 14.994/2024  ↗: https://www.planalto.gov.br/ccivil_03/_ato2023-2026/2024/lei/l14994.htm</a:t>
            </a:r>
          </a:p>
          <a:p xmlns:a="http://schemas.openxmlformats.org/drawingml/2006/main">
            <a:r>
              <a:t>Lei nº 14.149/2021  ↗: https://www.planalto.gov.br/ccivil_03/_ato2019-2022/2021/lei/l14149.htm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Lei nº 12.845/2013  ↗: https://www.planalto.gov.br/ccivil_03/_ato2011-2014/2013/lei/l12845.htm</a:t>
            </a:r>
          </a:p>
          <a:p xmlns:a="http://schemas.openxmlformats.org/drawingml/2006/main">
            <a:r>
              <a:t>Lei nº 13.431/2017  ↗: https://www.planalto.gov.br/ccivil_03/_ato2015-2018/2017/lei/l13431.htm</a:t>
            </a:r>
          </a:p>
          <a:p xmlns:a="http://schemas.openxmlformats.org/drawingml/2006/main">
            <a:r>
              <a:t>Lei nº 13.931/2019  ↗: https://www.planalto.gov.br/ccivil_03/_ato2019-2022/2019/lei/l13931.htm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Maria da Penha  ↗: https://www.planalto.gov.br/ccivil_03/_ato2004-2006/2006/lei/l11340.htm</a:t>
            </a:r>
          </a:p>
          <a:p xmlns:a="http://schemas.openxmlformats.org/drawingml/2006/main">
            <a:r>
              <a:t>Medidas protetivas · Lei 14.550/2023  ↗: https://www.planalto.gov.br/ccivil_03/_ato2023-2026/2023/lei/l14550.htm</a:t>
            </a:r>
          </a:p>
          <a:p xmlns:a="http://schemas.openxmlformats.org/drawingml/2006/main">
            <a:r>
              <a:t>Afastamento · Lei 13.827/2019  ↗: https://www.planalto.gov.br/ccivil_03/_ato2019-2022/2019/lei/l13827.htm</a:t>
            </a:r>
          </a:p>
          <a:p xmlns:a="http://schemas.openxmlformats.org/drawingml/2006/main">
            <a:r>
              <a:t>Feminicídio · Lei 14.994/2024  ↗: https://www.planalto.gov.br/ccivil_03/_ato2023-2026/2024/lei/l14994.htm</a:t>
            </a:r>
          </a:p>
          <a:p xmlns:a="http://schemas.openxmlformats.org/drawingml/2006/main">
            <a:r>
              <a:t>Monitoração · Lei 15.383/2026  ↗: https://www.planalto.gov.br/ccivil_03/_ato2023-2026/2026/lei/l15383.htm</a:t>
            </a:r>
          </a:p>
          <a:p xmlns:a="http://schemas.openxmlformats.org/drawingml/2006/main">
            <a:r>
              <a:t>Avaliação de risco · Lei 14.149/2021  ↗: https://www.planalto.gov.br/ccivil_03/_ato2019-2022/2021/lei/l14149.htm</a:t>
            </a:r>
          </a:p>
          <a:p xmlns:a="http://schemas.openxmlformats.org/drawingml/2006/main">
            <a:r>
              <a:t>Violência sexual · Lei 12.845/2013  ↗: https://www.planalto.gov.br/ccivil_03/_ato2011-2014/2013/lei/l12845.htm</a:t>
            </a:r>
          </a:p>
          <a:p xmlns:a="http://schemas.openxmlformats.org/drawingml/2006/main">
            <a:r>
              <a:t>Escuta protegida · Lei 13.431/2017  ↗: https://www.planalto.gov.br/ccivil_03/_ato2015-2018/2017/lei/l13431.htm</a:t>
            </a:r>
          </a:p>
          <a:p xmlns:a="http://schemas.openxmlformats.org/drawingml/2006/main">
            <a:r>
              <a:t>Comunicação · Lei 13.931/2019  ↗: https://www.planalto.gov.br/ccivil_03/_ato2019-2022/2019/lei/l13931.htm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Fonte histórica: CIDH — Relatório nº 54/01, Caso 12.051 (2001): https://cidh.oas.org/annualrep/2000port/12051.htm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nº 15.384/2026 — violência vicária: https://www.planalto.gov.br/ccivil_03/_ato2023-2026/2026/lei/l15384.htm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MÓDULO III — Artigos que transformam a resposta</a:t>
            </a:r>
          </a:p>
          <a:p xmlns:a="http://schemas.openxmlformats.org/drawingml/2006/main">
            <a:r>
              <a:t/>
            </a:r>
          </a:p>
          <a:p xmlns:a="http://schemas.openxmlformats.org/drawingml/2006/main">
            <a:r>
              <a:t>2.2 Leitura dos arts. 18, 22, 23 e 24</a:t>
            </a:r>
          </a:p>
          <a:p xmlns:a="http://schemas.openxmlformats.org/drawingml/2006/main">
            <a:r>
              <a:t>O art. 18 estabelece prazo de 48 horas para o juiz, após receber o expediente, conhecer do pedido e decidir sobre as medidas, entre outras providências. Esse prazo não é autorização para os serviços adiarem uma resposta emergencial. Situações de perigo exigem acionamento imediato da proteção disponível, conforme competências e protocolos.  O art. 22 reúne medidas dirigidas ao agressor, como afastamento do lar, restrição de armas, proibição de aproximação ou contato e outras providências previstas em lei. Os arts. 23 e 24 incluem proteção da mulher e de dependentes e proteção patrimonial. É preciso ler as medidas em conjunto: impedir o contato pode ser insuficiente quando a mulher permanece sem documentos, meios de subsistência ou local seguro.  A concessão formal inaugura novas tarefas: informar a mulher sobre o conteúdo da decisão, identificar como será cumprida, orientar sobre comunicação de descumprimento e acompanhar as necessidades que persistem. A rede não deve presumir que a emissão de um documento encerrou o risco.</a:t>
            </a:r>
          </a:p>
          <a:p xmlns:a="http://schemas.openxmlformats.org/drawingml/2006/main">
            <a:r>
              <a:t/>
            </a:r>
          </a:p>
          <a:p xmlns:a="http://schemas.openxmlformats.org/drawingml/2006/main">
            <a:r>
              <a:t>FONTES E LINKS DE CONSULTA</a:t>
            </a:r>
          </a:p>
          <a:p xmlns:a="http://schemas.openxmlformats.org/drawingml/2006/main">
            <a:r>
              <a:t>Oficina e matriz: https://mulher-segura.camolezimonica.chatgpt.site/#oficina-3</a:t>
            </a:r>
          </a:p>
          <a:p xmlns:a="http://schemas.openxmlformats.org/drawingml/2006/main">
            <a:r>
              <a:t>Referências: https://mulher-segura.camolezimonica.chatgpt.site/#referencias-3</a:t>
            </a:r>
          </a:p>
          <a:p xmlns:a="http://schemas.openxmlformats.org/drawingml/2006/main">
            <a:r>
              <a:t>Ir ao módulo IV →: https://mulher-segura.camolezimonica.chatgpt.site/#modulo-4</a:t>
            </a:r>
          </a:p>
          <a:p xmlns:a="http://schemas.openxmlformats.org/drawingml/2006/main">
            <a:r>
              <a:t>Lei Maria da Penha · art. 8º  ↗: https://www.planalto.gov.br/ccivil_03/_ato2004-2006/2006/lei/l11340.htm</a:t>
            </a:r>
          </a:p>
          <a:p xmlns:a="http://schemas.openxmlformats.org/drawingml/2006/main">
            <a:r>
              <a:t>Fonte histórica: CIDH — Relatório nº 54/01, Caso 12.051 (2001): https://cidh.oas.org/annualrep/2000port/12051.htm</a:t>
            </a:r>
          </a:p>
          <a:p xmlns:a="http://schemas.openxmlformats.org/drawingml/2006/main">
            <a:r>
              <a:t>Lei nº 14.550/2023  ↗: https://www.planalto.gov.br/ccivil_03/_ato2023-2026/2023/lei/l14550.htm</a:t>
            </a:r>
          </a:p>
          <a:p xmlns:a="http://schemas.openxmlformats.org/drawingml/2006/main">
            <a:r>
              <a:t>Lei nº 13.827/2019  ↗: https://www.planalto.gov.br/ccivil_03/_ato2019-2022/2019/lei/l13827.htm</a:t>
            </a:r>
          </a:p>
          <a:p xmlns:a="http://schemas.openxmlformats.org/drawingml/2006/main">
            <a:r>
              <a:t>Lei nº 15.383/2026  ↗: https://www.planalto.gov.br/ccivil_03/_ato2023-2026/2026/lei/l15383.htm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Lei nº 14.994/2024  ↗: https://www.planalto.gov.br/ccivil_03/_ato2023-2026/2024/lei/l14994.htm</a:t>
            </a:r>
          </a:p>
          <a:p xmlns:a="http://schemas.openxmlformats.org/drawingml/2006/main">
            <a:r>
              <a:t>Lei nº 14.149/2021  ↗: https://www.planalto.gov.br/ccivil_03/_ato2019-2022/2021/lei/l14149.htm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Lei nº 12.845/2013  ↗: https://www.planalto.gov.br/ccivil_03/_ato2011-2014/2013/lei/l12845.htm</a:t>
            </a:r>
          </a:p>
          <a:p xmlns:a="http://schemas.openxmlformats.org/drawingml/2006/main">
            <a:r>
              <a:t>Lei nº 13.431/2017  ↗: https://www.planalto.gov.br/ccivil_03/_ato2015-2018/2017/lei/l13431.htm</a:t>
            </a:r>
          </a:p>
          <a:p xmlns:a="http://schemas.openxmlformats.org/drawingml/2006/main">
            <a:r>
              <a:t>Lei nº 13.931/2019  ↗: https://www.planalto.gov.br/ccivil_03/_ato2019-2022/2019/lei/l13931.htm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Maria da Penha  ↗: https://www.planalto.gov.br/ccivil_03/_ato2004-2006/2006/lei/l11340.htm</a:t>
            </a:r>
          </a:p>
          <a:p xmlns:a="http://schemas.openxmlformats.org/drawingml/2006/main">
            <a:r>
              <a:t>Medidas protetivas · Lei 14.550/2023  ↗: https://www.planalto.gov.br/ccivil_03/_ato2023-2026/2023/lei/l14550.htm</a:t>
            </a:r>
          </a:p>
          <a:p xmlns:a="http://schemas.openxmlformats.org/drawingml/2006/main">
            <a:r>
              <a:t>Afastamento · Lei 13.827/2019  ↗: https://www.planalto.gov.br/ccivil_03/_ato2019-2022/2019/lei/l13827.htm</a:t>
            </a:r>
          </a:p>
          <a:p xmlns:a="http://schemas.openxmlformats.org/drawingml/2006/main">
            <a:r>
              <a:t>Feminicídio · Lei 14.994/2024  ↗: https://www.planalto.gov.br/ccivil_03/_ato2023-2026/2024/lei/l14994.htm</a:t>
            </a:r>
          </a:p>
          <a:p xmlns:a="http://schemas.openxmlformats.org/drawingml/2006/main">
            <a:r>
              <a:t>Monitoração · Lei 15.383/2026  ↗: https://www.planalto.gov.br/ccivil_03/_ato2023-2026/2026/lei/l15383.htm</a:t>
            </a:r>
          </a:p>
          <a:p xmlns:a="http://schemas.openxmlformats.org/drawingml/2006/main">
            <a:r>
              <a:t>Avaliação de risco · Lei 14.149/2021  ↗: https://www.planalto.gov.br/ccivil_03/_ato2019-2022/2021/lei/l14149.htm</a:t>
            </a:r>
          </a:p>
          <a:p xmlns:a="http://schemas.openxmlformats.org/drawingml/2006/main">
            <a:r>
              <a:t>Violência sexual · Lei 12.845/2013  ↗: https://www.planalto.gov.br/ccivil_03/_ato2011-2014/2013/lei/l12845.htm</a:t>
            </a:r>
          </a:p>
          <a:p xmlns:a="http://schemas.openxmlformats.org/drawingml/2006/main">
            <a:r>
              <a:t>Escuta protegida · Lei 13.431/2017  ↗: https://www.planalto.gov.br/ccivil_03/_ato2015-2018/2017/lei/l13431.htm</a:t>
            </a:r>
          </a:p>
          <a:p xmlns:a="http://schemas.openxmlformats.org/drawingml/2006/main">
            <a:r>
              <a:t>Comunicação · Lei 13.931/2019  ↗: https://www.planalto.gov.br/ccivil_03/_ato2019-2022/2019/lei/l13931.htm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Fonte histórica: CIDH — Relatório nº 54/01, Caso 12.051 (2001): https://cidh.oas.org/annualrep/2000port/12051.htm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nº 15.384/2026 — violência vicária: https://www.planalto.gov.br/ccivil_03/_ato2023-2026/2026/lei/l15384.htm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MÓDULO III — Quem decide, executa e acompanha?</a:t>
            </a:r>
          </a:p>
          <a:p xmlns:a="http://schemas.openxmlformats.org/drawingml/2006/main">
            <a:r>
              <a:t/>
            </a:r>
          </a:p>
          <a:p xmlns:a="http://schemas.openxmlformats.org/drawingml/2006/main">
            <a:r>
              <a:t>2.3 Quem pode determinar e quem deve executar</a:t>
            </a:r>
          </a:p>
          <a:p xmlns:a="http://schemas.openxmlformats.org/drawingml/2006/main">
            <a:r>
              <a:t>A regra é a apreciação judicial das medidas. O art. 12-C prevê hipóteses específicas de afastamento imediato, com competências excepcionais para delegado e policial nas condições estabelecidas no próprio dispositivo. Essas exceções não autorizam qualquer serviço ou agente a aplicar indistintamente todas as medidas. A análise deve identificar a hipótese legal, a autoridade competente e os prazos de comunicação e controle judicial.  A Lei nº 15.383/2026 atualizou a monitoração eletrônica e sua articulação com mecanismos de alerta. A prioridade legal em situações de descumprimento anterior ou risco iminente exige leitura do art. 22 atualizado. A tecnologia precisa estar ligada a uma resposta operacional: quem recebe o alerta, quem intervém e como a mulher acessa ajuda com segurança. Não se pode prometer disponibilidade local sem conferir o funcionamento da rede.    Instituição ou política  Responsabilidade a trabalhar na formação    Saúde  Atender necessidades clínicas e psicossociais, registrar e realizar notificações e comunicações cabíveis; articular proteção sem condicionar o cuidado ao BO.    Assistência social e serviços especializados  Acolher, acompanhar necessidades e acesso a direitos e articular proteção social conforme atribuições; não substituir investigação ou decisão judicial.    Segurança pública  Atender emergências, adotar providências policiais e encaminhar pedidos de proteção; cumprir e fiscalizar decisões conforme competências.    Judiciário  Apreciar medidas e outras providências judiciais, fundamentar decisões e reavaliar proteção à luz do risco.    Ministério Público e Defensoria/assistência jurídica  Atuar nas respectivas competências de defesa da ordem jurídica, promoção de responsabilização e garantia de orientação e defesa de direitos.    Gestão municipal e regional  Organizar fluxos, transporte e referências; definir responsáveis, pactuar comunicação segura e monitorar lacunas de atendimento.     Pergunta de aplicação:  se a mulher recebeu uma medida, mas não consegue chegar ao serviço de referência, qual barreira permanece e quem pode agir sobre ela? A resposta deve nomear uma providência concreta, um responsável e uma forma de verificar sua realização.      Bloco  3</a:t>
            </a:r>
          </a:p>
          <a:p xmlns:a="http://schemas.openxmlformats.org/drawingml/2006/main">
            <a:r>
              <a:t/>
            </a:r>
          </a:p>
          <a:p xmlns:a="http://schemas.openxmlformats.org/drawingml/2006/main">
            <a:r>
              <a:t>FONTES E LINKS DE CONSULTA</a:t>
            </a:r>
          </a:p>
          <a:p xmlns:a="http://schemas.openxmlformats.org/drawingml/2006/main">
            <a:r>
              <a:t>Oficina e matriz: https://mulher-segura.camolezimonica.chatgpt.site/#oficina-3</a:t>
            </a:r>
          </a:p>
          <a:p xmlns:a="http://schemas.openxmlformats.org/drawingml/2006/main">
            <a:r>
              <a:t>Referências: https://mulher-segura.camolezimonica.chatgpt.site/#referencias-3</a:t>
            </a:r>
          </a:p>
          <a:p xmlns:a="http://schemas.openxmlformats.org/drawingml/2006/main">
            <a:r>
              <a:t>Ir ao módulo IV →: https://mulher-segura.camolezimonica.chatgpt.site/#modulo-4</a:t>
            </a:r>
          </a:p>
          <a:p xmlns:a="http://schemas.openxmlformats.org/drawingml/2006/main">
            <a:r>
              <a:t>Lei Maria da Penha · art. 8º  ↗: https://www.planalto.gov.br/ccivil_03/_ato2004-2006/2006/lei/l11340.htm</a:t>
            </a:r>
          </a:p>
          <a:p xmlns:a="http://schemas.openxmlformats.org/drawingml/2006/main">
            <a:r>
              <a:t>Fonte histórica: CIDH — Relatório nº 54/01, Caso 12.051 (2001): https://cidh.oas.org/annualrep/2000port/12051.htm</a:t>
            </a:r>
          </a:p>
          <a:p xmlns:a="http://schemas.openxmlformats.org/drawingml/2006/main">
            <a:r>
              <a:t>Lei nº 14.550/2023  ↗: https://www.planalto.gov.br/ccivil_03/_ato2023-2026/2023/lei/l14550.htm</a:t>
            </a:r>
          </a:p>
          <a:p xmlns:a="http://schemas.openxmlformats.org/drawingml/2006/main">
            <a:r>
              <a:t>Lei nº 13.827/2019  ↗: https://www.planalto.gov.br/ccivil_03/_ato2019-2022/2019/lei/l13827.htm</a:t>
            </a:r>
          </a:p>
          <a:p xmlns:a="http://schemas.openxmlformats.org/drawingml/2006/main">
            <a:r>
              <a:t>Lei nº 15.383/2026  ↗: https://www.planalto.gov.br/ccivil_03/_ato2023-2026/2026/lei/l15383.htm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Lei nº 14.994/2024  ↗: https://www.planalto.gov.br/ccivil_03/_ato2023-2026/2024/lei/l14994.htm</a:t>
            </a:r>
          </a:p>
          <a:p xmlns:a="http://schemas.openxmlformats.org/drawingml/2006/main">
            <a:r>
              <a:t>Lei nº 14.149/2021  ↗: https://www.planalto.gov.br/ccivil_03/_ato2019-2022/2021/lei/l14149.htm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Lei nº 12.845/2013  ↗: https://www.planalto.gov.br/ccivil_03/_ato2011-2014/2013/lei/l12845.htm</a:t>
            </a:r>
          </a:p>
          <a:p xmlns:a="http://schemas.openxmlformats.org/drawingml/2006/main">
            <a:r>
              <a:t>Lei nº 13.431/2017  ↗: https://www.planalto.gov.br/ccivil_03/_ato2015-2018/2017/lei/l13431.htm</a:t>
            </a:r>
          </a:p>
          <a:p xmlns:a="http://schemas.openxmlformats.org/drawingml/2006/main">
            <a:r>
              <a:t>Lei nº 13.931/2019  ↗: https://www.planalto.gov.br/ccivil_03/_ato2019-2022/2019/lei/l13931.htm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Maria da Penha  ↗: https://www.planalto.gov.br/ccivil_03/_ato2004-2006/2006/lei/l11340.htm</a:t>
            </a:r>
          </a:p>
          <a:p xmlns:a="http://schemas.openxmlformats.org/drawingml/2006/main">
            <a:r>
              <a:t>Medidas protetivas · Lei 14.550/2023  ↗: https://www.planalto.gov.br/ccivil_03/_ato2023-2026/2023/lei/l14550.htm</a:t>
            </a:r>
          </a:p>
          <a:p xmlns:a="http://schemas.openxmlformats.org/drawingml/2006/main">
            <a:r>
              <a:t>Afastamento · Lei 13.827/2019  ↗: https://www.planalto.gov.br/ccivil_03/_ato2019-2022/2019/lei/l13827.htm</a:t>
            </a:r>
          </a:p>
          <a:p xmlns:a="http://schemas.openxmlformats.org/drawingml/2006/main">
            <a:r>
              <a:t>Feminicídio · Lei 14.994/2024  ↗: https://www.planalto.gov.br/ccivil_03/_ato2023-2026/2024/lei/l14994.htm</a:t>
            </a:r>
          </a:p>
          <a:p xmlns:a="http://schemas.openxmlformats.org/drawingml/2006/main">
            <a:r>
              <a:t>Monitoração · Lei 15.383/2026  ↗: https://www.planalto.gov.br/ccivil_03/_ato2023-2026/2026/lei/l15383.htm</a:t>
            </a:r>
          </a:p>
          <a:p xmlns:a="http://schemas.openxmlformats.org/drawingml/2006/main">
            <a:r>
              <a:t>Avaliação de risco · Lei 14.149/2021  ↗: https://www.planalto.gov.br/ccivil_03/_ato2019-2022/2021/lei/l14149.htm</a:t>
            </a:r>
          </a:p>
          <a:p xmlns:a="http://schemas.openxmlformats.org/drawingml/2006/main">
            <a:r>
              <a:t>Violência sexual · Lei 12.845/2013  ↗: https://www.planalto.gov.br/ccivil_03/_ato2011-2014/2013/lei/l12845.htm</a:t>
            </a:r>
          </a:p>
          <a:p xmlns:a="http://schemas.openxmlformats.org/drawingml/2006/main">
            <a:r>
              <a:t>Escuta protegida · Lei 13.431/2017  ↗: https://www.planalto.gov.br/ccivil_03/_ato2015-2018/2017/lei/l13431.htm</a:t>
            </a:r>
          </a:p>
          <a:p xmlns:a="http://schemas.openxmlformats.org/drawingml/2006/main">
            <a:r>
              <a:t>Comunicação · Lei 13.931/2019  ↗: https://www.planalto.gov.br/ccivil_03/_ato2019-2022/2019/lei/l13931.htm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Fonte histórica: CIDH — Relatório nº 54/01, Caso 12.051 (2001): https://cidh.oas.org/annualrep/2000port/12051.htm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nº 15.384/2026 — violência vicária: https://www.planalto.gov.br/ccivil_03/_ato2023-2026/2026/lei/l15384.htm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MÓDULO III — Medida concedida: a proteção chegou?</a:t>
            </a:r>
          </a:p>
          <a:p xmlns:a="http://schemas.openxmlformats.org/drawingml/2006/main">
            <a:r>
              <a:t/>
            </a:r>
          </a:p>
          <a:p xmlns:a="http://schemas.openxmlformats.org/drawingml/2006/main">
            <a:r>
              <a:t>2.2 Leitura dos arts. 18, 22, 23 e 24</a:t>
            </a:r>
          </a:p>
          <a:p xmlns:a="http://schemas.openxmlformats.org/drawingml/2006/main">
            <a:r>
              <a:t>O art. 18 estabelece prazo de 48 horas para o juiz, após receber o expediente, conhecer do pedido e decidir sobre as medidas, entre outras providências. Esse prazo não é autorização para os serviços adiarem uma resposta emergencial. Situações de perigo exigem acionamento imediato da proteção disponível, conforme competências e protocolos.  O art. 22 reúne medidas dirigidas ao agressor, como afastamento do lar, restrição de armas, proibição de aproximação ou contato e outras providências previstas em lei. Os arts. 23 e 24 incluem proteção da mulher e de dependentes e proteção patrimonial. É preciso ler as medidas em conjunto: impedir o contato pode ser insuficiente quando a mulher permanece sem documentos, meios de subsistência ou local seguro.  A concessão formal inaugura novas tarefas: informar a mulher sobre o conteúdo da decisão, identificar como será cumprida, orientar sobre comunicação de descumprimento e acompanhar as necessidades que persistem. A rede não deve presumir que a emissão de um documento encerrou o risco.</a:t>
            </a:r>
          </a:p>
          <a:p xmlns:a="http://schemas.openxmlformats.org/drawingml/2006/main">
            <a:r>
              <a:t/>
            </a:r>
          </a:p>
          <a:p xmlns:a="http://schemas.openxmlformats.org/drawingml/2006/main">
            <a:r>
              <a:t>2.3 Quem pode determinar e quem deve executar</a:t>
            </a:r>
          </a:p>
          <a:p xmlns:a="http://schemas.openxmlformats.org/drawingml/2006/main">
            <a:r>
              <a:t>A regra é a apreciação judicial das medidas. O art. 12-C prevê hipóteses específicas de afastamento imediato, com competências excepcionais para delegado e policial nas condições estabelecidas no próprio dispositivo. Essas exceções não autorizam qualquer serviço ou agente a aplicar indistintamente todas as medidas. A análise deve identificar a hipótese legal, a autoridade competente e os prazos de comunicação e controle judicial.  A Lei nº 15.383/2026 atualizou a monitoração eletrônica e sua articulação com mecanismos de alerta. A prioridade legal em situações de descumprimento anterior ou risco iminente exige leitura do art. 22 atualizado. A tecnologia precisa estar ligada a uma resposta operacional: quem recebe o alerta, quem intervém e como a mulher acessa ajuda com segurança. Não se pode prometer disponibilidade local sem conferir o funcionamento da rede.    Instituição ou política  Responsabilidade a trabalhar na formação    Saúde  Atender necessidades clínicas e psicossociais, registrar e realizar notificações e comunicações cabíveis; articular proteção sem condicionar o cuidado ao BO.    Assistência social e serviços especializados  Acolher, acompanhar necessidades e acesso a direitos e articular proteção social conforme atribuições; não substituir investigação ou decisão judicial.    Segurança pública  Atender emergências, adotar providências policiais e encaminhar pedidos de proteção; cumprir e fiscalizar decisões conforme competências.    Judiciário  Apreciar medidas e outras providências judiciais, fundamentar decisões e reavaliar proteção à luz do risco.    Ministério Público e Defensoria/assistência jurídica  Atuar nas respectivas competências de defesa da ordem jurídica, promoção de responsabilização e garantia de orientação e defesa de direitos.    Gestão municipal e regional  Organizar fluxos, transporte e referências; definir responsáveis, pactuar comunicação segura e monitorar lacunas de atendimento.     Pergunta de aplicação:  se a mulher recebeu uma medida, mas não consegue chegar ao serviço de referência, qual barreira permanece e quem pode agir sobre ela? A resposta deve nomear uma providência concreta, um responsável e uma forma de verificar sua realização.      Bloco  3</a:t>
            </a:r>
          </a:p>
          <a:p xmlns:a="http://schemas.openxmlformats.org/drawingml/2006/main">
            <a:r>
              <a:t/>
            </a:r>
          </a:p>
          <a:p xmlns:a="http://schemas.openxmlformats.org/drawingml/2006/main">
            <a:r>
              <a:t>FONTES E LINKS DE CONSULTA</a:t>
            </a:r>
          </a:p>
          <a:p xmlns:a="http://schemas.openxmlformats.org/drawingml/2006/main">
            <a:r>
              <a:t>Oficina e matriz: https://mulher-segura.camolezimonica.chatgpt.site/#oficina-3</a:t>
            </a:r>
          </a:p>
          <a:p xmlns:a="http://schemas.openxmlformats.org/drawingml/2006/main">
            <a:r>
              <a:t>Referências: https://mulher-segura.camolezimonica.chatgpt.site/#referencias-3</a:t>
            </a:r>
          </a:p>
          <a:p xmlns:a="http://schemas.openxmlformats.org/drawingml/2006/main">
            <a:r>
              <a:t>Ir ao módulo IV →: https://mulher-segura.camolezimonica.chatgpt.site/#modulo-4</a:t>
            </a:r>
          </a:p>
          <a:p xmlns:a="http://schemas.openxmlformats.org/drawingml/2006/main">
            <a:r>
              <a:t>Lei Maria da Penha · art. 8º  ↗: https://www.planalto.gov.br/ccivil_03/_ato2004-2006/2006/lei/l11340.htm</a:t>
            </a:r>
          </a:p>
          <a:p xmlns:a="http://schemas.openxmlformats.org/drawingml/2006/main">
            <a:r>
              <a:t>Fonte histórica: CIDH — Relatório nº 54/01, Caso 12.051 (2001): https://cidh.oas.org/annualrep/2000port/12051.htm</a:t>
            </a:r>
          </a:p>
          <a:p xmlns:a="http://schemas.openxmlformats.org/drawingml/2006/main">
            <a:r>
              <a:t>Lei nº 14.550/2023  ↗: https://www.planalto.gov.br/ccivil_03/_ato2023-2026/2023/lei/l14550.htm</a:t>
            </a:r>
          </a:p>
          <a:p xmlns:a="http://schemas.openxmlformats.org/drawingml/2006/main">
            <a:r>
              <a:t>Lei nº 13.827/2019  ↗: https://www.planalto.gov.br/ccivil_03/_ato2019-2022/2019/lei/l13827.htm</a:t>
            </a:r>
          </a:p>
          <a:p xmlns:a="http://schemas.openxmlformats.org/drawingml/2006/main">
            <a:r>
              <a:t>Lei nº 15.383/2026  ↗: https://www.planalto.gov.br/ccivil_03/_ato2023-2026/2026/lei/l15383.htm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Lei nº 14.994/2024  ↗: https://www.planalto.gov.br/ccivil_03/_ato2023-2026/2024/lei/l14994.htm</a:t>
            </a:r>
          </a:p>
          <a:p xmlns:a="http://schemas.openxmlformats.org/drawingml/2006/main">
            <a:r>
              <a:t>Lei nº 14.149/2021  ↗: https://www.planalto.gov.br/ccivil_03/_ato2019-2022/2021/lei/l14149.htm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Lei nº 12.845/2013  ↗: https://www.planalto.gov.br/ccivil_03/_ato2011-2014/2013/lei/l12845.htm</a:t>
            </a:r>
          </a:p>
          <a:p xmlns:a="http://schemas.openxmlformats.org/drawingml/2006/main">
            <a:r>
              <a:t>Lei nº 13.431/2017  ↗: https://www.planalto.gov.br/ccivil_03/_ato2015-2018/2017/lei/l13431.htm</a:t>
            </a:r>
          </a:p>
          <a:p xmlns:a="http://schemas.openxmlformats.org/drawingml/2006/main">
            <a:r>
              <a:t>Lei nº 13.931/2019  ↗: https://www.planalto.gov.br/ccivil_03/_ato2019-2022/2019/lei/l13931.htm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Maria da Penha  ↗: https://www.planalto.gov.br/ccivil_03/_ato2004-2006/2006/lei/l11340.htm</a:t>
            </a:r>
          </a:p>
          <a:p xmlns:a="http://schemas.openxmlformats.org/drawingml/2006/main">
            <a:r>
              <a:t>Medidas protetivas · Lei 14.550/2023  ↗: https://www.planalto.gov.br/ccivil_03/_ato2023-2026/2023/lei/l14550.htm</a:t>
            </a:r>
          </a:p>
          <a:p xmlns:a="http://schemas.openxmlformats.org/drawingml/2006/main">
            <a:r>
              <a:t>Afastamento · Lei 13.827/2019  ↗: https://www.planalto.gov.br/ccivil_03/_ato2019-2022/2019/lei/l13827.htm</a:t>
            </a:r>
          </a:p>
          <a:p xmlns:a="http://schemas.openxmlformats.org/drawingml/2006/main">
            <a:r>
              <a:t>Feminicídio · Lei 14.994/2024  ↗: https://www.planalto.gov.br/ccivil_03/_ato2023-2026/2024/lei/l14994.htm</a:t>
            </a:r>
          </a:p>
          <a:p xmlns:a="http://schemas.openxmlformats.org/drawingml/2006/main">
            <a:r>
              <a:t>Monitoração · Lei 15.383/2026  ↗: https://www.planalto.gov.br/ccivil_03/_ato2023-2026/2026/lei/l15383.htm</a:t>
            </a:r>
          </a:p>
          <a:p xmlns:a="http://schemas.openxmlformats.org/drawingml/2006/main">
            <a:r>
              <a:t>Avaliação de risco · Lei 14.149/2021  ↗: https://www.planalto.gov.br/ccivil_03/_ato2019-2022/2021/lei/l14149.htm</a:t>
            </a:r>
          </a:p>
          <a:p xmlns:a="http://schemas.openxmlformats.org/drawingml/2006/main">
            <a:r>
              <a:t>Violência sexual · Lei 12.845/2013  ↗: https://www.planalto.gov.br/ccivil_03/_ato2011-2014/2013/lei/l12845.htm</a:t>
            </a:r>
          </a:p>
          <a:p xmlns:a="http://schemas.openxmlformats.org/drawingml/2006/main">
            <a:r>
              <a:t>Escuta protegida · Lei 13.431/2017  ↗: https://www.planalto.gov.br/ccivil_03/_ato2015-2018/2017/lei/l13431.htm</a:t>
            </a:r>
          </a:p>
          <a:p xmlns:a="http://schemas.openxmlformats.org/drawingml/2006/main">
            <a:r>
              <a:t>Comunicação · Lei 13.931/2019  ↗: https://www.planalto.gov.br/ccivil_03/_ato2019-2022/2019/lei/l13931.htm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Fonte histórica: CIDH — Relatório nº 54/01, Caso 12.051 (2001): https://cidh.oas.org/annualrep/2000port/12051.htm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nº 15.384/2026 — violência vicária: https://www.planalto.gov.br/ccivil_03/_ato2023-2026/2026/lei/l15384.htm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MÓDULO III — Feminicídio: reconhecer antes de perder</a:t>
            </a:r>
          </a:p>
          <a:p xmlns:a="http://schemas.openxmlformats.org/drawingml/2006/main">
            <a:r>
              <a:t/>
            </a:r>
          </a:p>
          <a:p xmlns:a="http://schemas.openxmlformats.org/drawingml/2006/main">
            <a:r>
              <a:t>Feminicídio, avaliação de risco e prevenção</a:t>
            </a:r>
          </a:p>
          <a:p xmlns:a="http://schemas.openxmlformats.org/drawingml/2006/main">
            <a:r>
              <a:t>Atualização da proposta pedagógica  Desde a Lei nº 14.994/2024, o feminicídio é  crime autônomo . A antiga qualificadora deve ser abordada na contextualização histórica.   Diferenciar homicídio de mulher e feminicídio: neste último, a definição legal envolve razões da condição do sexo feminino, caracterizadas por violência doméstica e familiar ou menosprezo ou discriminação à condição de mulher.  Lei nº 14.994/2024  ↗   Como mudanças na situação relatada exigem reavaliação da resposta?  Como registrar informações relevantes sem transformar a acolhida em interrogatório?  Quem precisa ser acionado e como verificar se houve resposta?  Como evitar que uma medida formal seja confundida com proteção já efetivada?   Apresentar a finalidade do  Formulário Nacional de Avaliação de Risco  e sua utilização conforme atribuições e protocolos. A atividade não cria pontuação própria nem substitui instrumentos oficiais.  Lei nº 14.149/2021  ↗</a:t>
            </a:r>
          </a:p>
          <a:p xmlns:a="http://schemas.openxmlformats.org/drawingml/2006/main">
            <a:r>
              <a:t/>
            </a:r>
          </a:p>
          <a:p xmlns:a="http://schemas.openxmlformats.org/drawingml/2006/main">
            <a:r>
              <a:t>3.3 Prevenção: o que a rede precisa enxergar antes da morte</a:t>
            </a:r>
          </a:p>
          <a:p xmlns:a="http://schemas.openxmlformats.org/drawingml/2006/main">
            <a:r>
              <a:t>A prevenção demanda atenção às informações que a própria mulher apresenta: escalada da violência, ameaças de morte, perseguição, controle de circulação, acesso do agressor a armas e descumprimento de medidas, entre outras situações previstas nos instrumentos oficiais de avaliação. Nenhum sinal isolado permite prever com certeza o desfecho, e a ausência de sinais conhecidos não assegura inexistência de risco.  O Formulário Nacional de Avaliação de Risco, instituído pela Lei nº 14.149/2021, apoia a identificação e a gestão do risco. Seu uso deve observar atribuições, capacitação, sigilo e protocolos. A atividade formativa não autoriza criar uma escala própria nem reduzir a escuta a uma pontuação. O resultado precisa orientar decisões e articulações; preenchimento sem resposta institucional não realiza proteção.  Na prática, perguntar sobre uma forma segura de contato, verificar necessidades imediatas e combinar os próximos passos pode revelar obstáculos que não aparecem na classificação jurídica. Uma mulher pode necessitar de transporte protegido, abrigo, cuidado de dependentes ou orientação jurídica. Esses elementos integram a prevenção ao permitir que a proteção seja efetivamente acessada.</a:t>
            </a:r>
          </a:p>
          <a:p xmlns:a="http://schemas.openxmlformats.org/drawingml/2006/main">
            <a:r>
              <a:t/>
            </a:r>
          </a:p>
          <a:p xmlns:a="http://schemas.openxmlformats.org/drawingml/2006/main">
            <a:r>
              <a:t>FONTES E LINKS DE CONSULTA</a:t>
            </a:r>
          </a:p>
          <a:p xmlns:a="http://schemas.openxmlformats.org/drawingml/2006/main">
            <a:r>
              <a:t>Oficina e matriz: https://mulher-segura.camolezimonica.chatgpt.site/#oficina-3</a:t>
            </a:r>
          </a:p>
          <a:p xmlns:a="http://schemas.openxmlformats.org/drawingml/2006/main">
            <a:r>
              <a:t>Referências: https://mulher-segura.camolezimonica.chatgpt.site/#referencias-3</a:t>
            </a:r>
          </a:p>
          <a:p xmlns:a="http://schemas.openxmlformats.org/drawingml/2006/main">
            <a:r>
              <a:t>Ir ao módulo IV →: https://mulher-segura.camolezimonica.chatgpt.site/#modulo-4</a:t>
            </a:r>
          </a:p>
          <a:p xmlns:a="http://schemas.openxmlformats.org/drawingml/2006/main">
            <a:r>
              <a:t>Lei Maria da Penha · art. 8º  ↗: https://www.planalto.gov.br/ccivil_03/_ato2004-2006/2006/lei/l11340.htm</a:t>
            </a:r>
          </a:p>
          <a:p xmlns:a="http://schemas.openxmlformats.org/drawingml/2006/main">
            <a:r>
              <a:t>Fonte histórica: CIDH — Relatório nº 54/01, Caso 12.051 (2001): https://cidh.oas.org/annualrep/2000port/12051.htm</a:t>
            </a:r>
          </a:p>
          <a:p xmlns:a="http://schemas.openxmlformats.org/drawingml/2006/main">
            <a:r>
              <a:t>Lei nº 14.550/2023  ↗: https://www.planalto.gov.br/ccivil_03/_ato2023-2026/2023/lei/l14550.htm</a:t>
            </a:r>
          </a:p>
          <a:p xmlns:a="http://schemas.openxmlformats.org/drawingml/2006/main">
            <a:r>
              <a:t>Lei nº 13.827/2019  ↗: https://www.planalto.gov.br/ccivil_03/_ato2019-2022/2019/lei/l13827.htm</a:t>
            </a:r>
          </a:p>
          <a:p xmlns:a="http://schemas.openxmlformats.org/drawingml/2006/main">
            <a:r>
              <a:t>Lei nº 15.383/2026  ↗: https://www.planalto.gov.br/ccivil_03/_ato2023-2026/2026/lei/l15383.htm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Lei nº 14.994/2024  ↗: https://www.planalto.gov.br/ccivil_03/_ato2023-2026/2024/lei/l14994.htm</a:t>
            </a:r>
          </a:p>
          <a:p xmlns:a="http://schemas.openxmlformats.org/drawingml/2006/main">
            <a:r>
              <a:t>Lei nº 14.149/2021  ↗: https://www.planalto.gov.br/ccivil_03/_ato2019-2022/2021/lei/l14149.htm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Lei nº 12.845/2013  ↗: https://www.planalto.gov.br/ccivil_03/_ato2011-2014/2013/lei/l12845.htm</a:t>
            </a:r>
          </a:p>
          <a:p xmlns:a="http://schemas.openxmlformats.org/drawingml/2006/main">
            <a:r>
              <a:t>Lei nº 13.431/2017  ↗: https://www.planalto.gov.br/ccivil_03/_ato2015-2018/2017/lei/l13431.htm</a:t>
            </a:r>
          </a:p>
          <a:p xmlns:a="http://schemas.openxmlformats.org/drawingml/2006/main">
            <a:r>
              <a:t>Lei nº 13.931/2019  ↗: https://www.planalto.gov.br/ccivil_03/_ato2019-2022/2019/lei/l13931.htm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Maria da Penha  ↗: https://www.planalto.gov.br/ccivil_03/_ato2004-2006/2006/lei/l11340.htm</a:t>
            </a:r>
          </a:p>
          <a:p xmlns:a="http://schemas.openxmlformats.org/drawingml/2006/main">
            <a:r>
              <a:t>Medidas protetivas · Lei 14.550/2023  ↗: https://www.planalto.gov.br/ccivil_03/_ato2023-2026/2023/lei/l14550.htm</a:t>
            </a:r>
          </a:p>
          <a:p xmlns:a="http://schemas.openxmlformats.org/drawingml/2006/main">
            <a:r>
              <a:t>Afastamento · Lei 13.827/2019  ↗: https://www.planalto.gov.br/ccivil_03/_ato2019-2022/2019/lei/l13827.htm</a:t>
            </a:r>
          </a:p>
          <a:p xmlns:a="http://schemas.openxmlformats.org/drawingml/2006/main">
            <a:r>
              <a:t>Feminicídio · Lei 14.994/2024  ↗: https://www.planalto.gov.br/ccivil_03/_ato2023-2026/2024/lei/l14994.htm</a:t>
            </a:r>
          </a:p>
          <a:p xmlns:a="http://schemas.openxmlformats.org/drawingml/2006/main">
            <a:r>
              <a:t>Monitoração · Lei 15.383/2026  ↗: https://www.planalto.gov.br/ccivil_03/_ato2023-2026/2026/lei/l15383.htm</a:t>
            </a:r>
          </a:p>
          <a:p xmlns:a="http://schemas.openxmlformats.org/drawingml/2006/main">
            <a:r>
              <a:t>Avaliação de risco · Lei 14.149/2021  ↗: https://www.planalto.gov.br/ccivil_03/_ato2019-2022/2021/lei/l14149.htm</a:t>
            </a:r>
          </a:p>
          <a:p xmlns:a="http://schemas.openxmlformats.org/drawingml/2006/main">
            <a:r>
              <a:t>Violência sexual · Lei 12.845/2013  ↗: https://www.planalto.gov.br/ccivil_03/_ato2011-2014/2013/lei/l12845.htm</a:t>
            </a:r>
          </a:p>
          <a:p xmlns:a="http://schemas.openxmlformats.org/drawingml/2006/main">
            <a:r>
              <a:t>Escuta protegida · Lei 13.431/2017  ↗: https://www.planalto.gov.br/ccivil_03/_ato2015-2018/2017/lei/l13431.htm</a:t>
            </a:r>
          </a:p>
          <a:p xmlns:a="http://schemas.openxmlformats.org/drawingml/2006/main">
            <a:r>
              <a:t>Comunicação · Lei 13.931/2019  ↗: https://www.planalto.gov.br/ccivil_03/_ato2019-2022/2019/lei/l13931.htm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Fonte histórica: CIDH — Relatório nº 54/01, Caso 12.051 (2001): https://cidh.oas.org/annualrep/2000port/12051.htm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nº 15.384/2026 — violência vicária: https://www.planalto.gov.br/ccivil_03/_ato2023-2026/2026/lei/l15384.htm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MÓDULO III — Da qualificadora ao crime autônomo</a:t>
            </a:r>
          </a:p>
          <a:p xmlns:a="http://schemas.openxmlformats.org/drawingml/2006/main">
            <a:r>
              <a:t/>
            </a:r>
          </a:p>
          <a:p xmlns:a="http://schemas.openxmlformats.org/drawingml/2006/main">
            <a:r>
              <a:t>3.1 Feminicídio: reconhecer a dimensão de gênero</a:t>
            </a:r>
          </a:p>
          <a:p xmlns:a="http://schemas.openxmlformats.org/drawingml/2006/main">
            <a:r>
              <a:t>O feminicídio nomeia uma forma de violência letal relacionada à condição de mulher. Sua compreensão exige examinar relações de poder, controle, discriminação e desvalorização da autonomia feminina. No trabalho da rede, essa perspectiva impede que ameaças e perseguições sejam naturalizadas como ciúme ou conflitos amorosos. Ela também evita que a discussão se encerre na conduta individual, sem examinar oportunidades institucionais de prevenção e proteção.  No plano jurídico, nem todo homicídio cuja vítima é mulher recebe automaticamente a classificação de feminicídio. É necessário apurar os elementos previstos em lei. Em sentido inverso, a falta de classificação definitiva no início da investigação não autoriza desconsiderar a dimensão de gênero nem adiar ações protetivas. A equipe que acolhe registra informações relevantes e aciona as atribuições competentes; não precisa aguardar o encerramento de uma investigação para cuidar.</a:t>
            </a:r>
          </a:p>
          <a:p xmlns:a="http://schemas.openxmlformats.org/drawingml/2006/main">
            <a:r>
              <a:t/>
            </a:r>
          </a:p>
          <a:p xmlns:a="http://schemas.openxmlformats.org/drawingml/2006/main">
            <a:r>
              <a:t>3.2 Da qualificadora ao crime autônomo</a:t>
            </a:r>
          </a:p>
          <a:p xmlns:a="http://schemas.openxmlformats.org/drawingml/2006/main">
            <a:r>
              <a:t>Marco  Conteúdo e implicação    Lei nº 13.104/2015  Introduziu o feminicídio como qualificadora do homicídio. O estudo desse regime é necessário para compreender a formulação do plano pedagógico e decisões sobre fatos anteriores à mudança.    Lei nº 14.994/2024  Instituiu o feminicídio como crime autônomo no art. 121-A do Código Penal, com pena de reclusão de 20 a 40 anos, e manteve sua inclusão no rol de crimes hediondos.    Aplicação no tempo  A lei penal mais gravosa não retroage. A data do fato e o regime aplicável precisam ser considerados na análise de casos; não se transporta automaticamente a pena atual para fatos anteriores.     Leitura histórica: Lei nº 13.104/2015  ·  Leitura atual: Código Penal, arts. 2º, 14 e 121-A .  O conteúdo obrigatório do plano, “feminicídio como qualificador e suas implicações”, será contemplado como percurso histórico e jurídico. Na apresentação do direito vigente, deve-se utilizar a expressão  crime autônomo . A atualização preserva o objetivo formativo do plano e evita ensinar uma classificação superada como regra atual.   Leitura do art. 121-A:  o tipo penal trata de matar mulher por razões da condição do sexo feminino. O § 1º caracteriza essas razões quando o crime envolve violência doméstica e familiar ou menosprezo ou discriminação à condição de mulher. São hipóteses alternativas previstas na lei. A aula deve localizar esses elementos no texto e discutir por que a identificação depende de análise do contexto, e não apenas do sexo registrado da vítima.  A lei prevê causas de aumento em situações especificadas no dispositivo. A leitura deve separar o tipo básico, a pena e as hipóteses de aumento, evitando somas intuitivas ou conclusões sobre uma pena concreta sem processo e fundamentação. O reconhecimento do crime como hediondo produz consequências no regime jurídico, mas não substitui a prevenção nem demonstra, isoladamente, capacidade protetiva no território.  A tentativa exige os requisitos do art. 14, II, do Código Penal: início de execução e não consumação por circunstâncias alheias à vontade do agente. Não cabe converter toda ameaça ou lesão em tentativa de feminicídio por suposição. Tampouco se deve minimizar uma possível tentativa apenas porque a mulher sobreviveu. A qualificação exige apuração competente, enquanto o cuidado e a avaliação de risco precisam ocorrer desde o atendimento.</a:t>
            </a:r>
          </a:p>
          <a:p xmlns:a="http://schemas.openxmlformats.org/drawingml/2006/main">
            <a:r>
              <a:t/>
            </a:r>
          </a:p>
          <a:p xmlns:a="http://schemas.openxmlformats.org/drawingml/2006/main">
            <a:r>
              <a:t>FONTES E LINKS DE CONSULTA</a:t>
            </a:r>
          </a:p>
          <a:p xmlns:a="http://schemas.openxmlformats.org/drawingml/2006/main">
            <a:r>
              <a:t>Oficina e matriz: https://mulher-segura.camolezimonica.chatgpt.site/#oficina-3</a:t>
            </a:r>
          </a:p>
          <a:p xmlns:a="http://schemas.openxmlformats.org/drawingml/2006/main">
            <a:r>
              <a:t>Referências: https://mulher-segura.camolezimonica.chatgpt.site/#referencias-3</a:t>
            </a:r>
          </a:p>
          <a:p xmlns:a="http://schemas.openxmlformats.org/drawingml/2006/main">
            <a:r>
              <a:t>Ir ao módulo IV →: https://mulher-segura.camolezimonica.chatgpt.site/#modulo-4</a:t>
            </a:r>
          </a:p>
          <a:p xmlns:a="http://schemas.openxmlformats.org/drawingml/2006/main">
            <a:r>
              <a:t>Lei Maria da Penha · art. 8º  ↗: https://www.planalto.gov.br/ccivil_03/_ato2004-2006/2006/lei/l11340.htm</a:t>
            </a:r>
          </a:p>
          <a:p xmlns:a="http://schemas.openxmlformats.org/drawingml/2006/main">
            <a:r>
              <a:t>Fonte histórica: CIDH — Relatório nº 54/01, Caso 12.051 (2001): https://cidh.oas.org/annualrep/2000port/12051.htm</a:t>
            </a:r>
          </a:p>
          <a:p xmlns:a="http://schemas.openxmlformats.org/drawingml/2006/main">
            <a:r>
              <a:t>Lei nº 14.550/2023  ↗: https://www.planalto.gov.br/ccivil_03/_ato2023-2026/2023/lei/l14550.htm</a:t>
            </a:r>
          </a:p>
          <a:p xmlns:a="http://schemas.openxmlformats.org/drawingml/2006/main">
            <a:r>
              <a:t>Lei nº 13.827/2019  ↗: https://www.planalto.gov.br/ccivil_03/_ato2019-2022/2019/lei/l13827.htm</a:t>
            </a:r>
          </a:p>
          <a:p xmlns:a="http://schemas.openxmlformats.org/drawingml/2006/main">
            <a:r>
              <a:t>Lei nº 15.383/2026  ↗: https://www.planalto.gov.br/ccivil_03/_ato2023-2026/2026/lei/l15383.htm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Lei nº 14.994/2024  ↗: https://www.planalto.gov.br/ccivil_03/_ato2023-2026/2024/lei/l14994.htm</a:t>
            </a:r>
          </a:p>
          <a:p xmlns:a="http://schemas.openxmlformats.org/drawingml/2006/main">
            <a:r>
              <a:t>Lei nº 14.149/2021  ↗: https://www.planalto.gov.br/ccivil_03/_ato2019-2022/2021/lei/l14149.htm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Lei nº 12.845/2013  ↗: https://www.planalto.gov.br/ccivil_03/_ato2011-2014/2013/lei/l12845.htm</a:t>
            </a:r>
          </a:p>
          <a:p xmlns:a="http://schemas.openxmlformats.org/drawingml/2006/main">
            <a:r>
              <a:t>Lei nº 13.431/2017  ↗: https://www.planalto.gov.br/ccivil_03/_ato2015-2018/2017/lei/l13431.htm</a:t>
            </a:r>
          </a:p>
          <a:p xmlns:a="http://schemas.openxmlformats.org/drawingml/2006/main">
            <a:r>
              <a:t>Lei nº 13.931/2019  ↗: https://www.planalto.gov.br/ccivil_03/_ato2019-2022/2019/lei/l13931.htm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Maria da Penha  ↗: https://www.planalto.gov.br/ccivil_03/_ato2004-2006/2006/lei/l11340.htm</a:t>
            </a:r>
          </a:p>
          <a:p xmlns:a="http://schemas.openxmlformats.org/drawingml/2006/main">
            <a:r>
              <a:t>Medidas protetivas · Lei 14.550/2023  ↗: https://www.planalto.gov.br/ccivil_03/_ato2023-2026/2023/lei/l14550.htm</a:t>
            </a:r>
          </a:p>
          <a:p xmlns:a="http://schemas.openxmlformats.org/drawingml/2006/main">
            <a:r>
              <a:t>Afastamento · Lei 13.827/2019  ↗: https://www.planalto.gov.br/ccivil_03/_ato2019-2022/2019/lei/l13827.htm</a:t>
            </a:r>
          </a:p>
          <a:p xmlns:a="http://schemas.openxmlformats.org/drawingml/2006/main">
            <a:r>
              <a:t>Feminicídio · Lei 14.994/2024  ↗: https://www.planalto.gov.br/ccivil_03/_ato2023-2026/2024/lei/l14994.htm</a:t>
            </a:r>
          </a:p>
          <a:p xmlns:a="http://schemas.openxmlformats.org/drawingml/2006/main">
            <a:r>
              <a:t>Monitoração · Lei 15.383/2026  ↗: https://www.planalto.gov.br/ccivil_03/_ato2023-2026/2026/lei/l15383.htm</a:t>
            </a:r>
          </a:p>
          <a:p xmlns:a="http://schemas.openxmlformats.org/drawingml/2006/main">
            <a:r>
              <a:t>Avaliação de risco · Lei 14.149/2021  ↗: https://www.planalto.gov.br/ccivil_03/_ato2019-2022/2021/lei/l14149.htm</a:t>
            </a:r>
          </a:p>
          <a:p xmlns:a="http://schemas.openxmlformats.org/drawingml/2006/main">
            <a:r>
              <a:t>Violência sexual · Lei 12.845/2013  ↗: https://www.planalto.gov.br/ccivil_03/_ato2011-2014/2013/lei/l12845.htm</a:t>
            </a:r>
          </a:p>
          <a:p xmlns:a="http://schemas.openxmlformats.org/drawingml/2006/main">
            <a:r>
              <a:t>Escuta protegida · Lei 13.431/2017  ↗: https://www.planalto.gov.br/ccivil_03/_ato2015-2018/2017/lei/l13431.htm</a:t>
            </a:r>
          </a:p>
          <a:p xmlns:a="http://schemas.openxmlformats.org/drawingml/2006/main">
            <a:r>
              <a:t>Comunicação · Lei 13.931/2019  ↗: https://www.planalto.gov.br/ccivil_03/_ato2019-2022/2019/lei/l13931.htm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Fonte histórica: CIDH — Relatório nº 54/01, Caso 12.051 (2001): https://cidh.oas.org/annualrep/2000port/12051.htm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nº 15.384/2026 — violência vicária: https://www.planalto.gov.br/ccivil_03/_ato2023-2026/2026/lei/l15384.htm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MÓDULO III — O que caracteriza o feminicídio?</a:t>
            </a:r>
          </a:p>
          <a:p xmlns:a="http://schemas.openxmlformats.org/drawingml/2006/main">
            <a:r>
              <a:t/>
            </a:r>
          </a:p>
          <a:p xmlns:a="http://schemas.openxmlformats.org/drawingml/2006/main">
            <a:r>
              <a:t>3.1 Feminicídio: reconhecer a dimensão de gênero</a:t>
            </a:r>
          </a:p>
          <a:p xmlns:a="http://schemas.openxmlformats.org/drawingml/2006/main">
            <a:r>
              <a:t>O feminicídio nomeia uma forma de violência letal relacionada à condição de mulher. Sua compreensão exige examinar relações de poder, controle, discriminação e desvalorização da autonomia feminina. No trabalho da rede, essa perspectiva impede que ameaças e perseguições sejam naturalizadas como ciúme ou conflitos amorosos. Ela também evita que a discussão se encerre na conduta individual, sem examinar oportunidades institucionais de prevenção e proteção.  No plano jurídico, nem todo homicídio cuja vítima é mulher recebe automaticamente a classificação de feminicídio. É necessário apurar os elementos previstos em lei. Em sentido inverso, a falta de classificação definitiva no início da investigação não autoriza desconsiderar a dimensão de gênero nem adiar ações protetivas. A equipe que acolhe registra informações relevantes e aciona as atribuições competentes; não precisa aguardar o encerramento de uma investigação para cuidar.</a:t>
            </a:r>
          </a:p>
          <a:p xmlns:a="http://schemas.openxmlformats.org/drawingml/2006/main">
            <a:r>
              <a:t/>
            </a:r>
          </a:p>
          <a:p xmlns:a="http://schemas.openxmlformats.org/drawingml/2006/main">
            <a:r>
              <a:t>3.2 Da qualificadora ao crime autônomo</a:t>
            </a:r>
          </a:p>
          <a:p xmlns:a="http://schemas.openxmlformats.org/drawingml/2006/main">
            <a:r>
              <a:t>Marco  Conteúdo e implicação    Lei nº 13.104/2015  Introduziu o feminicídio como qualificadora do homicídio. O estudo desse regime é necessário para compreender a formulação do plano pedagógico e decisões sobre fatos anteriores à mudança.    Lei nº 14.994/2024  Instituiu o feminicídio como crime autônomo no art. 121-A do Código Penal, com pena de reclusão de 20 a 40 anos, e manteve sua inclusão no rol de crimes hediondos.    Aplicação no tempo  A lei penal mais gravosa não retroage. A data do fato e o regime aplicável precisam ser considerados na análise de casos; não se transporta automaticamente a pena atual para fatos anteriores.     Leitura histórica: Lei nº 13.104/2015  ·  Leitura atual: Código Penal, arts. 2º, 14 e 121-A .  O conteúdo obrigatório do plano, “feminicídio como qualificador e suas implicações”, será contemplado como percurso histórico e jurídico. Na apresentação do direito vigente, deve-se utilizar a expressão  crime autônomo . A atualização preserva o objetivo formativo do plano e evita ensinar uma classificação superada como regra atual.   Leitura do art. 121-A:  o tipo penal trata de matar mulher por razões da condição do sexo feminino. O § 1º caracteriza essas razões quando o crime envolve violência doméstica e familiar ou menosprezo ou discriminação à condição de mulher. São hipóteses alternativas previstas na lei. A aula deve localizar esses elementos no texto e discutir por que a identificação depende de análise do contexto, e não apenas do sexo registrado da vítima.  A lei prevê causas de aumento em situações especificadas no dispositivo. A leitura deve separar o tipo básico, a pena e as hipóteses de aumento, evitando somas intuitivas ou conclusões sobre uma pena concreta sem processo e fundamentação. O reconhecimento do crime como hediondo produz consequências no regime jurídico, mas não substitui a prevenção nem demonstra, isoladamente, capacidade protetiva no território.  A tentativa exige os requisitos do art. 14, II, do Código Penal: início de execução e não consumação por circunstâncias alheias à vontade do agente. Não cabe converter toda ameaça ou lesão em tentativa de feminicídio por suposição. Tampouco se deve minimizar uma possível tentativa apenas porque a mulher sobreviveu. A qualificação exige apuração competente, enquanto o cuidado e a avaliação de risco precisam ocorrer desde o atendimento.</a:t>
            </a:r>
          </a:p>
          <a:p xmlns:a="http://schemas.openxmlformats.org/drawingml/2006/main">
            <a:r>
              <a:t/>
            </a:r>
          </a:p>
          <a:p xmlns:a="http://schemas.openxmlformats.org/drawingml/2006/main">
            <a:r>
              <a:t>FONTES E LINKS DE CONSULTA</a:t>
            </a:r>
          </a:p>
          <a:p xmlns:a="http://schemas.openxmlformats.org/drawingml/2006/main">
            <a:r>
              <a:t>Oficina e matriz: https://mulher-segura.camolezimonica.chatgpt.site/#oficina-3</a:t>
            </a:r>
          </a:p>
          <a:p xmlns:a="http://schemas.openxmlformats.org/drawingml/2006/main">
            <a:r>
              <a:t>Referências: https://mulher-segura.camolezimonica.chatgpt.site/#referencias-3</a:t>
            </a:r>
          </a:p>
          <a:p xmlns:a="http://schemas.openxmlformats.org/drawingml/2006/main">
            <a:r>
              <a:t>Ir ao módulo IV →: https://mulher-segura.camolezimonica.chatgpt.site/#modulo-4</a:t>
            </a:r>
          </a:p>
          <a:p xmlns:a="http://schemas.openxmlformats.org/drawingml/2006/main">
            <a:r>
              <a:t>Lei Maria da Penha · art. 8º  ↗: https://www.planalto.gov.br/ccivil_03/_ato2004-2006/2006/lei/l11340.htm</a:t>
            </a:r>
          </a:p>
          <a:p xmlns:a="http://schemas.openxmlformats.org/drawingml/2006/main">
            <a:r>
              <a:t>Fonte histórica: CIDH — Relatório nº 54/01, Caso 12.051 (2001): https://cidh.oas.org/annualrep/2000port/12051.htm</a:t>
            </a:r>
          </a:p>
          <a:p xmlns:a="http://schemas.openxmlformats.org/drawingml/2006/main">
            <a:r>
              <a:t>Lei nº 14.550/2023  ↗: https://www.planalto.gov.br/ccivil_03/_ato2023-2026/2023/lei/l14550.htm</a:t>
            </a:r>
          </a:p>
          <a:p xmlns:a="http://schemas.openxmlformats.org/drawingml/2006/main">
            <a:r>
              <a:t>Lei nº 13.827/2019  ↗: https://www.planalto.gov.br/ccivil_03/_ato2019-2022/2019/lei/l13827.htm</a:t>
            </a:r>
          </a:p>
          <a:p xmlns:a="http://schemas.openxmlformats.org/drawingml/2006/main">
            <a:r>
              <a:t>Lei nº 15.383/2026  ↗: https://www.planalto.gov.br/ccivil_03/_ato2023-2026/2026/lei/l15383.htm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Lei nº 14.994/2024  ↗: https://www.planalto.gov.br/ccivil_03/_ato2023-2026/2024/lei/l14994.htm</a:t>
            </a:r>
          </a:p>
          <a:p xmlns:a="http://schemas.openxmlformats.org/drawingml/2006/main">
            <a:r>
              <a:t>Lei nº 14.149/2021  ↗: https://www.planalto.gov.br/ccivil_03/_ato2019-2022/2021/lei/l14149.htm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Lei nº 12.845/2013  ↗: https://www.planalto.gov.br/ccivil_03/_ato2011-2014/2013/lei/l12845.htm</a:t>
            </a:r>
          </a:p>
          <a:p xmlns:a="http://schemas.openxmlformats.org/drawingml/2006/main">
            <a:r>
              <a:t>Lei nº 13.431/2017  ↗: https://www.planalto.gov.br/ccivil_03/_ato2015-2018/2017/lei/l13431.htm</a:t>
            </a:r>
          </a:p>
          <a:p xmlns:a="http://schemas.openxmlformats.org/drawingml/2006/main">
            <a:r>
              <a:t>Lei nº 13.931/2019  ↗: https://www.planalto.gov.br/ccivil_03/_ato2019-2022/2019/lei/l13931.htm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Maria da Penha  ↗: https://www.planalto.gov.br/ccivil_03/_ato2004-2006/2006/lei/l11340.htm</a:t>
            </a:r>
          </a:p>
          <a:p xmlns:a="http://schemas.openxmlformats.org/drawingml/2006/main">
            <a:r>
              <a:t>Medidas protetivas · Lei 14.550/2023  ↗: https://www.planalto.gov.br/ccivil_03/_ato2023-2026/2023/lei/l14550.htm</a:t>
            </a:r>
          </a:p>
          <a:p xmlns:a="http://schemas.openxmlformats.org/drawingml/2006/main">
            <a:r>
              <a:t>Afastamento · Lei 13.827/2019  ↗: https://www.planalto.gov.br/ccivil_03/_ato2019-2022/2019/lei/l13827.htm</a:t>
            </a:r>
          </a:p>
          <a:p xmlns:a="http://schemas.openxmlformats.org/drawingml/2006/main">
            <a:r>
              <a:t>Feminicídio · Lei 14.994/2024  ↗: https://www.planalto.gov.br/ccivil_03/_ato2023-2026/2024/lei/l14994.htm</a:t>
            </a:r>
          </a:p>
          <a:p xmlns:a="http://schemas.openxmlformats.org/drawingml/2006/main">
            <a:r>
              <a:t>Monitoração · Lei 15.383/2026  ↗: https://www.planalto.gov.br/ccivil_03/_ato2023-2026/2026/lei/l15383.htm</a:t>
            </a:r>
          </a:p>
          <a:p xmlns:a="http://schemas.openxmlformats.org/drawingml/2006/main">
            <a:r>
              <a:t>Avaliação de risco · Lei 14.149/2021  ↗: https://www.planalto.gov.br/ccivil_03/_ato2019-2022/2021/lei/l14149.htm</a:t>
            </a:r>
          </a:p>
          <a:p xmlns:a="http://schemas.openxmlformats.org/drawingml/2006/main">
            <a:r>
              <a:t>Violência sexual · Lei 12.845/2013  ↗: https://www.planalto.gov.br/ccivil_03/_ato2011-2014/2013/lei/l12845.htm</a:t>
            </a:r>
          </a:p>
          <a:p xmlns:a="http://schemas.openxmlformats.org/drawingml/2006/main">
            <a:r>
              <a:t>Escuta protegida · Lei 13.431/2017  ↗: https://www.planalto.gov.br/ccivil_03/_ato2015-2018/2017/lei/l13431.htm</a:t>
            </a:r>
          </a:p>
          <a:p xmlns:a="http://schemas.openxmlformats.org/drawingml/2006/main">
            <a:r>
              <a:t>Comunicação · Lei 13.931/2019  ↗: https://www.planalto.gov.br/ccivil_03/_ato2019-2022/2019/lei/l13931.htm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Fonte histórica: CIDH — Relatório nº 54/01, Caso 12.051 (2001): https://cidh.oas.org/annualrep/2000port/12051.htm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nº 15.384/2026 — violência vicária: https://www.planalto.gov.br/ccivil_03/_ato2023-2026/2026/lei/l15384.htm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MÓDULO III — Avaliar risco é orientar proteção</a:t>
            </a:r>
          </a:p>
          <a:p xmlns:a="http://schemas.openxmlformats.org/drawingml/2006/main">
            <a:r>
              <a:t/>
            </a:r>
          </a:p>
          <a:p xmlns:a="http://schemas.openxmlformats.org/drawingml/2006/main">
            <a:r>
              <a:t>3.3 Prevenção: o que a rede precisa enxergar antes da morte</a:t>
            </a:r>
          </a:p>
          <a:p xmlns:a="http://schemas.openxmlformats.org/drawingml/2006/main">
            <a:r>
              <a:t>A prevenção demanda atenção às informações que a própria mulher apresenta: escalada da violência, ameaças de morte, perseguição, controle de circulação, acesso do agressor a armas e descumprimento de medidas, entre outras situações previstas nos instrumentos oficiais de avaliação. Nenhum sinal isolado permite prever com certeza o desfecho, e a ausência de sinais conhecidos não assegura inexistência de risco.  O Formulário Nacional de Avaliação de Risco, instituído pela Lei nº 14.149/2021, apoia a identificação e a gestão do risco. Seu uso deve observar atribuições, capacitação, sigilo e protocolos. A atividade formativa não autoriza criar uma escala própria nem reduzir a escuta a uma pontuação. O resultado precisa orientar decisões e articulações; preenchimento sem resposta institucional não realiza proteção.  Na prática, perguntar sobre uma forma segura de contato, verificar necessidades imediatas e combinar os próximos passos pode revelar obstáculos que não aparecem na classificação jurídica. Uma mulher pode necessitar de transporte protegido, abrigo, cuidado de dependentes ou orientação jurídica. Esses elementos integram a prevenção ao permitir que a proteção seja efetivamente acessada.</a:t>
            </a:r>
          </a:p>
          <a:p xmlns:a="http://schemas.openxmlformats.org/drawingml/2006/main">
            <a:r>
              <a:t/>
            </a:r>
          </a:p>
          <a:p xmlns:a="http://schemas.openxmlformats.org/drawingml/2006/main">
            <a:r>
              <a:t>FONTES E LINKS DE CONSULTA</a:t>
            </a:r>
          </a:p>
          <a:p xmlns:a="http://schemas.openxmlformats.org/drawingml/2006/main">
            <a:r>
              <a:t>Oficina e matriz: https://mulher-segura.camolezimonica.chatgpt.site/#oficina-3</a:t>
            </a:r>
          </a:p>
          <a:p xmlns:a="http://schemas.openxmlformats.org/drawingml/2006/main">
            <a:r>
              <a:t>Referências: https://mulher-segura.camolezimonica.chatgpt.site/#referencias-3</a:t>
            </a:r>
          </a:p>
          <a:p xmlns:a="http://schemas.openxmlformats.org/drawingml/2006/main">
            <a:r>
              <a:t>Ir ao módulo IV →: https://mulher-segura.camolezimonica.chatgpt.site/#modulo-4</a:t>
            </a:r>
          </a:p>
          <a:p xmlns:a="http://schemas.openxmlformats.org/drawingml/2006/main">
            <a:r>
              <a:t>Lei Maria da Penha · art. 8º  ↗: https://www.planalto.gov.br/ccivil_03/_ato2004-2006/2006/lei/l11340.htm</a:t>
            </a:r>
          </a:p>
          <a:p xmlns:a="http://schemas.openxmlformats.org/drawingml/2006/main">
            <a:r>
              <a:t>Fonte histórica: CIDH — Relatório nº 54/01, Caso 12.051 (2001): https://cidh.oas.org/annualrep/2000port/12051.htm</a:t>
            </a:r>
          </a:p>
          <a:p xmlns:a="http://schemas.openxmlformats.org/drawingml/2006/main">
            <a:r>
              <a:t>Lei nº 14.550/2023  ↗: https://www.planalto.gov.br/ccivil_03/_ato2023-2026/2023/lei/l14550.htm</a:t>
            </a:r>
          </a:p>
          <a:p xmlns:a="http://schemas.openxmlformats.org/drawingml/2006/main">
            <a:r>
              <a:t>Lei nº 13.827/2019  ↗: https://www.planalto.gov.br/ccivil_03/_ato2019-2022/2019/lei/l13827.htm</a:t>
            </a:r>
          </a:p>
          <a:p xmlns:a="http://schemas.openxmlformats.org/drawingml/2006/main">
            <a:r>
              <a:t>Lei nº 15.383/2026  ↗: https://www.planalto.gov.br/ccivil_03/_ato2023-2026/2026/lei/l15383.htm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Lei nº 14.994/2024  ↗: https://www.planalto.gov.br/ccivil_03/_ato2023-2026/2024/lei/l14994.htm</a:t>
            </a:r>
          </a:p>
          <a:p xmlns:a="http://schemas.openxmlformats.org/drawingml/2006/main">
            <a:r>
              <a:t>Lei nº 14.149/2021  ↗: https://www.planalto.gov.br/ccivil_03/_ato2019-2022/2021/lei/l14149.htm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Lei nº 12.845/2013  ↗: https://www.planalto.gov.br/ccivil_03/_ato2011-2014/2013/lei/l12845.htm</a:t>
            </a:r>
          </a:p>
          <a:p xmlns:a="http://schemas.openxmlformats.org/drawingml/2006/main">
            <a:r>
              <a:t>Lei nº 13.431/2017  ↗: https://www.planalto.gov.br/ccivil_03/_ato2015-2018/2017/lei/l13431.htm</a:t>
            </a:r>
          </a:p>
          <a:p xmlns:a="http://schemas.openxmlformats.org/drawingml/2006/main">
            <a:r>
              <a:t>Lei nº 13.931/2019  ↗: https://www.planalto.gov.br/ccivil_03/_ato2019-2022/2019/lei/l13931.htm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Maria da Penha  ↗: https://www.planalto.gov.br/ccivil_03/_ato2004-2006/2006/lei/l11340.htm</a:t>
            </a:r>
          </a:p>
          <a:p xmlns:a="http://schemas.openxmlformats.org/drawingml/2006/main">
            <a:r>
              <a:t>Medidas protetivas · Lei 14.550/2023  ↗: https://www.planalto.gov.br/ccivil_03/_ato2023-2026/2023/lei/l14550.htm</a:t>
            </a:r>
          </a:p>
          <a:p xmlns:a="http://schemas.openxmlformats.org/drawingml/2006/main">
            <a:r>
              <a:t>Afastamento · Lei 13.827/2019  ↗: https://www.planalto.gov.br/ccivil_03/_ato2019-2022/2019/lei/l13827.htm</a:t>
            </a:r>
          </a:p>
          <a:p xmlns:a="http://schemas.openxmlformats.org/drawingml/2006/main">
            <a:r>
              <a:t>Feminicídio · Lei 14.994/2024  ↗: https://www.planalto.gov.br/ccivil_03/_ato2023-2026/2024/lei/l14994.htm</a:t>
            </a:r>
          </a:p>
          <a:p xmlns:a="http://schemas.openxmlformats.org/drawingml/2006/main">
            <a:r>
              <a:t>Monitoração · Lei 15.383/2026  ↗: https://www.planalto.gov.br/ccivil_03/_ato2023-2026/2026/lei/l15383.htm</a:t>
            </a:r>
          </a:p>
          <a:p xmlns:a="http://schemas.openxmlformats.org/drawingml/2006/main">
            <a:r>
              <a:t>Avaliação de risco · Lei 14.149/2021  ↗: https://www.planalto.gov.br/ccivil_03/_ato2019-2022/2021/lei/l14149.htm</a:t>
            </a:r>
          </a:p>
          <a:p xmlns:a="http://schemas.openxmlformats.org/drawingml/2006/main">
            <a:r>
              <a:t>Violência sexual · Lei 12.845/2013  ↗: https://www.planalto.gov.br/ccivil_03/_ato2011-2014/2013/lei/l12845.htm</a:t>
            </a:r>
          </a:p>
          <a:p xmlns:a="http://schemas.openxmlformats.org/drawingml/2006/main">
            <a:r>
              <a:t>Escuta protegida · Lei 13.431/2017  ↗: https://www.planalto.gov.br/ccivil_03/_ato2015-2018/2017/lei/l13431.htm</a:t>
            </a:r>
          </a:p>
          <a:p xmlns:a="http://schemas.openxmlformats.org/drawingml/2006/main">
            <a:r>
              <a:t>Comunicação · Lei 13.931/2019  ↗: https://www.planalto.gov.br/ccivil_03/_ato2019-2022/2019/lei/l13931.htm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Fonte histórica: CIDH — Relatório nº 54/01, Caso 12.051 (2001): https://cidh.oas.org/annualrep/2000port/12051.htm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nº 15.384/2026 — violência vicária: https://www.planalto.gov.br/ccivil_03/_ato2023-2026/2026/lei/l15384.htm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MÓDULO III — Pactos e legislação: distinguir instrumentos</a:t>
            </a:r>
          </a:p>
          <a:p xmlns:a="http://schemas.openxmlformats.org/drawingml/2006/main">
            <a:r>
              <a:t/>
            </a:r>
          </a:p>
          <a:p xmlns:a="http://schemas.openxmlformats.org/drawingml/2006/main">
            <a:r>
              <a:t>3.4 Os pactos contra o feminicídio e sua relação com a legislação</a:t>
            </a:r>
          </a:p>
          <a:p xmlns:a="http://schemas.openxmlformats.org/drawingml/2006/main">
            <a:r>
              <a:t>O  Pacto Nacional de Prevenção aos Feminicídios , instituído pelo Decreto nº 11.640/2023, organiza uma perspectiva intersetorial e interseccional. Articula prevenção primária, secundária e terciária: enfrentar condições sociais que sustentam a violência; intervir precocemente para impedir repetição e agravamento; e reduzir efeitos, assegurar direitos e produzir respostas para vítimas diretas e indiretas.  O  Pacto Brasil entre os Três Poderes para Enfrentamento do Feminicídio , lançado em fevereiro de 2026, acrescenta uma agenda de articulação entre Executivo, Legislativo e Judiciário. O Decreto nº 12.839/2026 instituiu seu Comitê Interinstitucional de Gestão, responsável por diretrizes, articulação, monitoramento e relatórios anuais. Esses instrumentos devem integrar a atualização normativa do módulo, com sua natureza corretamente identificada: um pacto de articulação e atos de governança não equivalem à criação de um tipo penal.   Decreto nº 11.640/2023  ·  Decreto nº 12.839/2026  ·  Senado: articulação dos Poderes e ações do pacto de 2026 .  A Lei nº 14.899/2024 conecta a discussão ao planejamento dos entes federativos. Prevê prioridade à elaboração e implementação de planos de metas, com duração decenal e atualização bienal, e definição de órgão responsável pelo monitoramento e pela coordenação das redes. O texto contempla formação integrada, qualificação continuada, campanhas e articulação, observadas as competências de cada ente; a redação atual também incorpora alterações de 2026 sobre monitoração.   Lei nº 14.899/2024 — planos de metas e redes de enfrentamento .    Dimensão  Aplicação pedagógica no município    Prevenção primária  Identificar ações educativas contínuas, formação e enfrentamento de estereótipos. Perguntar quem participa e como o alcance será acompanhado.    Prevenção secundária  Revisar portas de entrada, avaliação de risco, acesso às medidas e resposta a descumprimentos. Examinar tempos e obstáculos de atendimento.    Prevenção terciária  Articular acompanhamento de sobreviventes e familiares, proteção social e acesso à justiça, evitando abandono após o episódio agudo.    Governança e monitoramento  Definir responsáveis, pactuar fluxos e verificar resultados. Conferir documentos locais antes de afirmar adesão, financiamento ou execução de ações.     Discussão:  qual compromisso pode ser traduzido em uma ação local com responsável, prazo e evidência de execução? As propostas dos grupos são exercícios de planejamento; não comprovam adesão dos municípios ao pacto nem disponibilidade de recursos.      Bloco  4</a:t>
            </a:r>
          </a:p>
          <a:p xmlns:a="http://schemas.openxmlformats.org/drawingml/2006/main">
            <a:r>
              <a:t/>
            </a:r>
          </a:p>
          <a:p xmlns:a="http://schemas.openxmlformats.org/drawingml/2006/main">
            <a:r>
              <a:t>FONTES E LINKS DE CONSULTA</a:t>
            </a:r>
          </a:p>
          <a:p xmlns:a="http://schemas.openxmlformats.org/drawingml/2006/main">
            <a:r>
              <a:t>Oficina e matriz: https://mulher-segura.camolezimonica.chatgpt.site/#oficina-3</a:t>
            </a:r>
          </a:p>
          <a:p xmlns:a="http://schemas.openxmlformats.org/drawingml/2006/main">
            <a:r>
              <a:t>Referências: https://mulher-segura.camolezimonica.chatgpt.site/#referencias-3</a:t>
            </a:r>
          </a:p>
          <a:p xmlns:a="http://schemas.openxmlformats.org/drawingml/2006/main">
            <a:r>
              <a:t>Ir ao módulo IV →: https://mulher-segura.camolezimonica.chatgpt.site/#modulo-4</a:t>
            </a:r>
          </a:p>
          <a:p xmlns:a="http://schemas.openxmlformats.org/drawingml/2006/main">
            <a:r>
              <a:t>Lei Maria da Penha · art. 8º  ↗: https://www.planalto.gov.br/ccivil_03/_ato2004-2006/2006/lei/l11340.htm</a:t>
            </a:r>
          </a:p>
          <a:p xmlns:a="http://schemas.openxmlformats.org/drawingml/2006/main">
            <a:r>
              <a:t>Fonte histórica: CIDH — Relatório nº 54/01, Caso 12.051 (2001): https://cidh.oas.org/annualrep/2000port/12051.htm</a:t>
            </a:r>
          </a:p>
          <a:p xmlns:a="http://schemas.openxmlformats.org/drawingml/2006/main">
            <a:r>
              <a:t>Lei nº 14.550/2023  ↗: https://www.planalto.gov.br/ccivil_03/_ato2023-2026/2023/lei/l14550.htm</a:t>
            </a:r>
          </a:p>
          <a:p xmlns:a="http://schemas.openxmlformats.org/drawingml/2006/main">
            <a:r>
              <a:t>Lei nº 13.827/2019  ↗: https://www.planalto.gov.br/ccivil_03/_ato2019-2022/2019/lei/l13827.htm</a:t>
            </a:r>
          </a:p>
          <a:p xmlns:a="http://schemas.openxmlformats.org/drawingml/2006/main">
            <a:r>
              <a:t>Lei nº 15.383/2026  ↗: https://www.planalto.gov.br/ccivil_03/_ato2023-2026/2026/lei/l15383.htm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Lei nº 14.994/2024  ↗: https://www.planalto.gov.br/ccivil_03/_ato2023-2026/2024/lei/l14994.htm</a:t>
            </a:r>
          </a:p>
          <a:p xmlns:a="http://schemas.openxmlformats.org/drawingml/2006/main">
            <a:r>
              <a:t>Lei nº 14.149/2021  ↗: https://www.planalto.gov.br/ccivil_03/_ato2019-2022/2021/lei/l14149.htm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Lei nº 12.845/2013  ↗: https://www.planalto.gov.br/ccivil_03/_ato2011-2014/2013/lei/l12845.htm</a:t>
            </a:r>
          </a:p>
          <a:p xmlns:a="http://schemas.openxmlformats.org/drawingml/2006/main">
            <a:r>
              <a:t>Lei nº 13.431/2017  ↗: https://www.planalto.gov.br/ccivil_03/_ato2015-2018/2017/lei/l13431.htm</a:t>
            </a:r>
          </a:p>
          <a:p xmlns:a="http://schemas.openxmlformats.org/drawingml/2006/main">
            <a:r>
              <a:t>Lei nº 13.931/2019  ↗: https://www.planalto.gov.br/ccivil_03/_ato2019-2022/2019/lei/l13931.htm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Maria da Penha  ↗: https://www.planalto.gov.br/ccivil_03/_ato2004-2006/2006/lei/l11340.htm</a:t>
            </a:r>
          </a:p>
          <a:p xmlns:a="http://schemas.openxmlformats.org/drawingml/2006/main">
            <a:r>
              <a:t>Medidas protetivas · Lei 14.550/2023  ↗: https://www.planalto.gov.br/ccivil_03/_ato2023-2026/2023/lei/l14550.htm</a:t>
            </a:r>
          </a:p>
          <a:p xmlns:a="http://schemas.openxmlformats.org/drawingml/2006/main">
            <a:r>
              <a:t>Afastamento · Lei 13.827/2019  ↗: https://www.planalto.gov.br/ccivil_03/_ato2019-2022/2019/lei/l13827.htm</a:t>
            </a:r>
          </a:p>
          <a:p xmlns:a="http://schemas.openxmlformats.org/drawingml/2006/main">
            <a:r>
              <a:t>Feminicídio · Lei 14.994/2024  ↗: https://www.planalto.gov.br/ccivil_03/_ato2023-2026/2024/lei/l14994.htm</a:t>
            </a:r>
          </a:p>
          <a:p xmlns:a="http://schemas.openxmlformats.org/drawingml/2006/main">
            <a:r>
              <a:t>Monitoração · Lei 15.383/2026  ↗: https://www.planalto.gov.br/ccivil_03/_ato2023-2026/2026/lei/l15383.htm</a:t>
            </a:r>
          </a:p>
          <a:p xmlns:a="http://schemas.openxmlformats.org/drawingml/2006/main">
            <a:r>
              <a:t>Avaliação de risco · Lei 14.149/2021  ↗: https://www.planalto.gov.br/ccivil_03/_ato2019-2022/2021/lei/l14149.htm</a:t>
            </a:r>
          </a:p>
          <a:p xmlns:a="http://schemas.openxmlformats.org/drawingml/2006/main">
            <a:r>
              <a:t>Violência sexual · Lei 12.845/2013  ↗: https://www.planalto.gov.br/ccivil_03/_ato2011-2014/2013/lei/l12845.htm</a:t>
            </a:r>
          </a:p>
          <a:p xmlns:a="http://schemas.openxmlformats.org/drawingml/2006/main">
            <a:r>
              <a:t>Escuta protegida · Lei 13.431/2017  ↗: https://www.planalto.gov.br/ccivil_03/_ato2015-2018/2017/lei/l13431.htm</a:t>
            </a:r>
          </a:p>
          <a:p xmlns:a="http://schemas.openxmlformats.org/drawingml/2006/main">
            <a:r>
              <a:t>Comunicação · Lei 13.931/2019  ↗: https://www.planalto.gov.br/ccivil_03/_ato2019-2022/2019/lei/l13931.htm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Fonte histórica: CIDH — Relatório nº 54/01, Caso 12.051 (2001): https://cidh.oas.org/annualrep/2000port/12051.htm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nº 15.384/2026 — violência vicária: https://www.planalto.gov.br/ccivil_03/_ato2023-2026/2026/lei/l15384.htm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MÓDULO III — O pacto precisa chegar ao município</a:t>
            </a:r>
          </a:p>
          <a:p xmlns:a="http://schemas.openxmlformats.org/drawingml/2006/main">
            <a:r>
              <a:t/>
            </a:r>
          </a:p>
          <a:p xmlns:a="http://schemas.openxmlformats.org/drawingml/2006/main">
            <a:r>
              <a:t>3.4 Os pactos contra o feminicídio e sua relação com a legislação</a:t>
            </a:r>
          </a:p>
          <a:p xmlns:a="http://schemas.openxmlformats.org/drawingml/2006/main">
            <a:r>
              <a:t>O  Pacto Nacional de Prevenção aos Feminicídios , instituído pelo Decreto nº 11.640/2023, organiza uma perspectiva intersetorial e interseccional. Articula prevenção primária, secundária e terciária: enfrentar condições sociais que sustentam a violência; intervir precocemente para impedir repetição e agravamento; e reduzir efeitos, assegurar direitos e produzir respostas para vítimas diretas e indiretas.  O  Pacto Brasil entre os Três Poderes para Enfrentamento do Feminicídio , lançado em fevereiro de 2026, acrescenta uma agenda de articulação entre Executivo, Legislativo e Judiciário. O Decreto nº 12.839/2026 instituiu seu Comitê Interinstitucional de Gestão, responsável por diretrizes, articulação, monitoramento e relatórios anuais. Esses instrumentos devem integrar a atualização normativa do módulo, com sua natureza corretamente identificada: um pacto de articulação e atos de governança não equivalem à criação de um tipo penal.   Decreto nº 11.640/2023  ·  Decreto nº 12.839/2026  ·  Senado: articulação dos Poderes e ações do pacto de 2026 .  A Lei nº 14.899/2024 conecta a discussão ao planejamento dos entes federativos. Prevê prioridade à elaboração e implementação de planos de metas, com duração decenal e atualização bienal, e definição de órgão responsável pelo monitoramento e pela coordenação das redes. O texto contempla formação integrada, qualificação continuada, campanhas e articulação, observadas as competências de cada ente; a redação atual também incorpora alterações de 2026 sobre monitoração.   Lei nº 14.899/2024 — planos de metas e redes de enfrentamento .    Dimensão  Aplicação pedagógica no município    Prevenção primária  Identificar ações educativas contínuas, formação e enfrentamento de estereótipos. Perguntar quem participa e como o alcance será acompanhado.    Prevenção secundária  Revisar portas de entrada, avaliação de risco, acesso às medidas e resposta a descumprimentos. Examinar tempos e obstáculos de atendimento.    Prevenção terciária  Articular acompanhamento de sobreviventes e familiares, proteção social e acesso à justiça, evitando abandono após o episódio agudo.    Governança e monitoramento  Definir responsáveis, pactuar fluxos e verificar resultados. Conferir documentos locais antes de afirmar adesão, financiamento ou execução de ações.     Discussão:  qual compromisso pode ser traduzido em uma ação local com responsável, prazo e evidência de execução? As propostas dos grupos são exercícios de planejamento; não comprovam adesão dos municípios ao pacto nem disponibilidade de recursos.      Bloco  4</a:t>
            </a:r>
          </a:p>
          <a:p xmlns:a="http://schemas.openxmlformats.org/drawingml/2006/main">
            <a:r>
              <a:t/>
            </a:r>
          </a:p>
          <a:p xmlns:a="http://schemas.openxmlformats.org/drawingml/2006/main">
            <a:r>
              <a:t>FONTES E LINKS DE CONSULTA</a:t>
            </a:r>
          </a:p>
          <a:p xmlns:a="http://schemas.openxmlformats.org/drawingml/2006/main">
            <a:r>
              <a:t>Oficina e matriz: https://mulher-segura.camolezimonica.chatgpt.site/#oficina-3</a:t>
            </a:r>
          </a:p>
          <a:p xmlns:a="http://schemas.openxmlformats.org/drawingml/2006/main">
            <a:r>
              <a:t>Referências: https://mulher-segura.camolezimonica.chatgpt.site/#referencias-3</a:t>
            </a:r>
          </a:p>
          <a:p xmlns:a="http://schemas.openxmlformats.org/drawingml/2006/main">
            <a:r>
              <a:t>Ir ao módulo IV →: https://mulher-segura.camolezimonica.chatgpt.site/#modulo-4</a:t>
            </a:r>
          </a:p>
          <a:p xmlns:a="http://schemas.openxmlformats.org/drawingml/2006/main">
            <a:r>
              <a:t>Lei Maria da Penha · art. 8º  ↗: https://www.planalto.gov.br/ccivil_03/_ato2004-2006/2006/lei/l11340.htm</a:t>
            </a:r>
          </a:p>
          <a:p xmlns:a="http://schemas.openxmlformats.org/drawingml/2006/main">
            <a:r>
              <a:t>Fonte histórica: CIDH — Relatório nº 54/01, Caso 12.051 (2001): https://cidh.oas.org/annualrep/2000port/12051.htm</a:t>
            </a:r>
          </a:p>
          <a:p xmlns:a="http://schemas.openxmlformats.org/drawingml/2006/main">
            <a:r>
              <a:t>Lei nº 14.550/2023  ↗: https://www.planalto.gov.br/ccivil_03/_ato2023-2026/2023/lei/l14550.htm</a:t>
            </a:r>
          </a:p>
          <a:p xmlns:a="http://schemas.openxmlformats.org/drawingml/2006/main">
            <a:r>
              <a:t>Lei nº 13.827/2019  ↗: https://www.planalto.gov.br/ccivil_03/_ato2019-2022/2019/lei/l13827.htm</a:t>
            </a:r>
          </a:p>
          <a:p xmlns:a="http://schemas.openxmlformats.org/drawingml/2006/main">
            <a:r>
              <a:t>Lei nº 15.383/2026  ↗: https://www.planalto.gov.br/ccivil_03/_ato2023-2026/2026/lei/l15383.htm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Lei nº 14.994/2024  ↗: https://www.planalto.gov.br/ccivil_03/_ato2023-2026/2024/lei/l14994.htm</a:t>
            </a:r>
          </a:p>
          <a:p xmlns:a="http://schemas.openxmlformats.org/drawingml/2006/main">
            <a:r>
              <a:t>Lei nº 14.149/2021  ↗: https://www.planalto.gov.br/ccivil_03/_ato2019-2022/2021/lei/l14149.htm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Lei nº 12.845/2013  ↗: https://www.planalto.gov.br/ccivil_03/_ato2011-2014/2013/lei/l12845.htm</a:t>
            </a:r>
          </a:p>
          <a:p xmlns:a="http://schemas.openxmlformats.org/drawingml/2006/main">
            <a:r>
              <a:t>Lei nº 13.431/2017  ↗: https://www.planalto.gov.br/ccivil_03/_ato2015-2018/2017/lei/l13431.htm</a:t>
            </a:r>
          </a:p>
          <a:p xmlns:a="http://schemas.openxmlformats.org/drawingml/2006/main">
            <a:r>
              <a:t>Lei nº 13.931/2019  ↗: https://www.planalto.gov.br/ccivil_03/_ato2019-2022/2019/lei/l13931.htm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Maria da Penha  ↗: https://www.planalto.gov.br/ccivil_03/_ato2004-2006/2006/lei/l11340.htm</a:t>
            </a:r>
          </a:p>
          <a:p xmlns:a="http://schemas.openxmlformats.org/drawingml/2006/main">
            <a:r>
              <a:t>Medidas protetivas · Lei 14.550/2023  ↗: https://www.planalto.gov.br/ccivil_03/_ato2023-2026/2023/lei/l14550.htm</a:t>
            </a:r>
          </a:p>
          <a:p xmlns:a="http://schemas.openxmlformats.org/drawingml/2006/main">
            <a:r>
              <a:t>Afastamento · Lei 13.827/2019  ↗: https://www.planalto.gov.br/ccivil_03/_ato2019-2022/2019/lei/l13827.htm</a:t>
            </a:r>
          </a:p>
          <a:p xmlns:a="http://schemas.openxmlformats.org/drawingml/2006/main">
            <a:r>
              <a:t>Feminicídio · Lei 14.994/2024  ↗: https://www.planalto.gov.br/ccivil_03/_ato2023-2026/2024/lei/l14994.htm</a:t>
            </a:r>
          </a:p>
          <a:p xmlns:a="http://schemas.openxmlformats.org/drawingml/2006/main">
            <a:r>
              <a:t>Monitoração · Lei 15.383/2026  ↗: https://www.planalto.gov.br/ccivil_03/_ato2023-2026/2026/lei/l15383.htm</a:t>
            </a:r>
          </a:p>
          <a:p xmlns:a="http://schemas.openxmlformats.org/drawingml/2006/main">
            <a:r>
              <a:t>Avaliação de risco · Lei 14.149/2021  ↗: https://www.planalto.gov.br/ccivil_03/_ato2019-2022/2021/lei/l14149.htm</a:t>
            </a:r>
          </a:p>
          <a:p xmlns:a="http://schemas.openxmlformats.org/drawingml/2006/main">
            <a:r>
              <a:t>Violência sexual · Lei 12.845/2013  ↗: https://www.planalto.gov.br/ccivil_03/_ato2011-2014/2013/lei/l12845.htm</a:t>
            </a:r>
          </a:p>
          <a:p xmlns:a="http://schemas.openxmlformats.org/drawingml/2006/main">
            <a:r>
              <a:t>Escuta protegida · Lei 13.431/2017  ↗: https://www.planalto.gov.br/ccivil_03/_ato2015-2018/2017/lei/l13431.htm</a:t>
            </a:r>
          </a:p>
          <a:p xmlns:a="http://schemas.openxmlformats.org/drawingml/2006/main">
            <a:r>
              <a:t>Comunicação · Lei 13.931/2019  ↗: https://www.planalto.gov.br/ccivil_03/_ato2019-2022/2019/lei/l13931.htm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Fonte histórica: CIDH — Relatório nº 54/01, Caso 12.051 (2001): https://cidh.oas.org/annualrep/2000port/12051.htm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nº 15.384/2026 — violência vicária: https://www.planalto.gov.br/ccivil_03/_ato2023-2026/2026/lei/l15384.htm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MÓDULO III — Procedimentos que não são equivalentes</a:t>
            </a:r>
          </a:p>
          <a:p xmlns:a="http://schemas.openxmlformats.org/drawingml/2006/main">
            <a:r>
              <a:t/>
            </a:r>
          </a:p>
          <a:p xmlns:a="http://schemas.openxmlformats.org/drawingml/2006/main">
            <a:r>
              <a:t>Direitos específicos e procedimentos que não podem ser confundidos</a:t>
            </a:r>
          </a:p>
          <a:p xmlns:a="http://schemas.openxmlformats.org/drawingml/2006/main">
            <a:r>
              <a:t>Tema  Conteúdo  Implicação prática      Violência sexual  Atendimento emergencial, integral e multidisciplinar previsto na Lei nº 12.845/2013.  Organizar o acesso ao cuidado sem fazer a mulher percorrer previamente outros serviços.    Meninas e adolescentes  Proteção integral; distinção entre escuta especializada e depoimento especial.  Evitar perguntas repetitivas, investigativas ou desnecessárias ao atendimento.    Registros e comunicações  Prontuário, notificação sanitária, comunicação à autoridade policial e boletim de ocorrência.  Identificar finalidade, responsável, destinatário e regras de cada procedimento.    Informação à mulher  Explicação dos próximos passos e dos limites do sigilo.  Evitar promessas de confidencialidade absoluta ou compartilhamentos indiscriminados.      A Lei nº 13.931/2019 prevê comunicação à autoridade policial, em 24 horas, dos casos com indícios ou confirmação de violência contra a mulher atendida em serviços de saúde. Isso não torna notificação sanitária e boletim de ocorrência procedimentos equivalentes.   Lei nº 12.845/2013  ↗  Lei nº 13.431/2017  ↗  Lei nº 13.931/2019  ↗</a:t>
            </a:r>
          </a:p>
          <a:p xmlns:a="http://schemas.openxmlformats.org/drawingml/2006/main">
            <a:r>
              <a:t/>
            </a:r>
          </a:p>
          <a:p xmlns:a="http://schemas.openxmlformats.org/drawingml/2006/main">
            <a:r>
              <a:t>4.1 A proteção também se realiza no modo de atender</a:t>
            </a:r>
          </a:p>
          <a:p xmlns:a="http://schemas.openxmlformats.org/drawingml/2006/main">
            <a:r>
              <a:t>O atendimento à violência sexual previsto na Lei nº 12.845/2013 é emergencial, integral e multidisciplinar. A procura por uma unidade de saúde não deve converter-se em uma peregrinação para conseguir documentos antes do cuidado. A equipe precisa oferecer informação compreensível, avaliar necessidades e organizar a continuidade conforme protocolos clínicos e competências da rede.  Quando há meninas e adolescentes, a Lei nº 13.431/2017 exige atenção à proteção e à não repetição desnecessária do relato. Escuta especializada é realizada no âmbito da rede de proteção e limitada ao necessário para sua finalidade; depoimento especial é procedimento perante autoridade policial ou judiciária. A acolhida não deve reproduzir um interrogatório nem buscar detalhes cuja finalidade seja exclusivamente probatória.  Prontuário, notificação sanitária, comunicação policial e boletim de ocorrência têm finalidades distintas. O prontuário documenta o atendimento; a notificação atende à vigilância em saúde; a comunicação à autoridade policial segue hipóteses e deveres legais; o BO formaliza o registro policial. A obrigação de um procedimento não autoriza compartilhamento indiscriminado de todo o conteúdo dos demais.  Explicar à mulher os próximos passos e os limites do sigilo é parte da responsabilidade profissional. O registro deve separar informação relatada, observação da equipe e providência adotada. Na articulação entre serviços, compartilhar o necessário à finalidade legítima, pelos canais institucionais adequados, protege direitos e evita exposição desnecessária.</a:t>
            </a:r>
          </a:p>
          <a:p xmlns:a="http://schemas.openxmlformats.org/drawingml/2006/main">
            <a:r>
              <a:t/>
            </a:r>
          </a:p>
          <a:p xmlns:a="http://schemas.openxmlformats.org/drawingml/2006/main">
            <a:r>
              <a:t>FONTES E LINKS DE CONSULTA</a:t>
            </a:r>
          </a:p>
          <a:p xmlns:a="http://schemas.openxmlformats.org/drawingml/2006/main">
            <a:r>
              <a:t>Oficina e matriz: https://mulher-segura.camolezimonica.chatgpt.site/#oficina-3</a:t>
            </a:r>
          </a:p>
          <a:p xmlns:a="http://schemas.openxmlformats.org/drawingml/2006/main">
            <a:r>
              <a:t>Referências: https://mulher-segura.camolezimonica.chatgpt.site/#referencias-3</a:t>
            </a:r>
          </a:p>
          <a:p xmlns:a="http://schemas.openxmlformats.org/drawingml/2006/main">
            <a:r>
              <a:t>Ir ao módulo IV →: https://mulher-segura.camolezimonica.chatgpt.site/#modulo-4</a:t>
            </a:r>
          </a:p>
          <a:p xmlns:a="http://schemas.openxmlformats.org/drawingml/2006/main">
            <a:r>
              <a:t>Lei Maria da Penha · art. 8º  ↗: https://www.planalto.gov.br/ccivil_03/_ato2004-2006/2006/lei/l11340.htm</a:t>
            </a:r>
          </a:p>
          <a:p xmlns:a="http://schemas.openxmlformats.org/drawingml/2006/main">
            <a:r>
              <a:t>Fonte histórica: CIDH — Relatório nº 54/01, Caso 12.051 (2001): https://cidh.oas.org/annualrep/2000port/12051.htm</a:t>
            </a:r>
          </a:p>
          <a:p xmlns:a="http://schemas.openxmlformats.org/drawingml/2006/main">
            <a:r>
              <a:t>Lei nº 14.550/2023  ↗: https://www.planalto.gov.br/ccivil_03/_ato2023-2026/2023/lei/l14550.htm</a:t>
            </a:r>
          </a:p>
          <a:p xmlns:a="http://schemas.openxmlformats.org/drawingml/2006/main">
            <a:r>
              <a:t>Lei nº 13.827/2019  ↗: https://www.planalto.gov.br/ccivil_03/_ato2019-2022/2019/lei/l13827.htm</a:t>
            </a:r>
          </a:p>
          <a:p xmlns:a="http://schemas.openxmlformats.org/drawingml/2006/main">
            <a:r>
              <a:t>Lei nº 15.383/2026  ↗: https://www.planalto.gov.br/ccivil_03/_ato2023-2026/2026/lei/l15383.htm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Lei nº 14.994/2024  ↗: https://www.planalto.gov.br/ccivil_03/_ato2023-2026/2024/lei/l14994.htm</a:t>
            </a:r>
          </a:p>
          <a:p xmlns:a="http://schemas.openxmlformats.org/drawingml/2006/main">
            <a:r>
              <a:t>Lei nº 14.149/2021  ↗: https://www.planalto.gov.br/ccivil_03/_ato2019-2022/2021/lei/l14149.htm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Lei nº 12.845/2013  ↗: https://www.planalto.gov.br/ccivil_03/_ato2011-2014/2013/lei/l12845.htm</a:t>
            </a:r>
          </a:p>
          <a:p xmlns:a="http://schemas.openxmlformats.org/drawingml/2006/main">
            <a:r>
              <a:t>Lei nº 13.431/2017  ↗: https://www.planalto.gov.br/ccivil_03/_ato2015-2018/2017/lei/l13431.htm</a:t>
            </a:r>
          </a:p>
          <a:p xmlns:a="http://schemas.openxmlformats.org/drawingml/2006/main">
            <a:r>
              <a:t>Lei nº 13.931/2019  ↗: https://www.planalto.gov.br/ccivil_03/_ato2019-2022/2019/lei/l13931.htm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Maria da Penha  ↗: https://www.planalto.gov.br/ccivil_03/_ato2004-2006/2006/lei/l11340.htm</a:t>
            </a:r>
          </a:p>
          <a:p xmlns:a="http://schemas.openxmlformats.org/drawingml/2006/main">
            <a:r>
              <a:t>Medidas protetivas · Lei 14.550/2023  ↗: https://www.planalto.gov.br/ccivil_03/_ato2023-2026/2023/lei/l14550.htm</a:t>
            </a:r>
          </a:p>
          <a:p xmlns:a="http://schemas.openxmlformats.org/drawingml/2006/main">
            <a:r>
              <a:t>Afastamento · Lei 13.827/2019  ↗: https://www.planalto.gov.br/ccivil_03/_ato2019-2022/2019/lei/l13827.htm</a:t>
            </a:r>
          </a:p>
          <a:p xmlns:a="http://schemas.openxmlformats.org/drawingml/2006/main">
            <a:r>
              <a:t>Feminicídio · Lei 14.994/2024  ↗: https://www.planalto.gov.br/ccivil_03/_ato2023-2026/2024/lei/l14994.htm</a:t>
            </a:r>
          </a:p>
          <a:p xmlns:a="http://schemas.openxmlformats.org/drawingml/2006/main">
            <a:r>
              <a:t>Monitoração · Lei 15.383/2026  ↗: https://www.planalto.gov.br/ccivil_03/_ato2023-2026/2026/lei/l15383.htm</a:t>
            </a:r>
          </a:p>
          <a:p xmlns:a="http://schemas.openxmlformats.org/drawingml/2006/main">
            <a:r>
              <a:t>Avaliação de risco · Lei 14.149/2021  ↗: https://www.planalto.gov.br/ccivil_03/_ato2019-2022/2021/lei/l14149.htm</a:t>
            </a:r>
          </a:p>
          <a:p xmlns:a="http://schemas.openxmlformats.org/drawingml/2006/main">
            <a:r>
              <a:t>Violência sexual · Lei 12.845/2013  ↗: https://www.planalto.gov.br/ccivil_03/_ato2011-2014/2013/lei/l12845.htm</a:t>
            </a:r>
          </a:p>
          <a:p xmlns:a="http://schemas.openxmlformats.org/drawingml/2006/main">
            <a:r>
              <a:t>Escuta protegida · Lei 13.431/2017  ↗: https://www.planalto.gov.br/ccivil_03/_ato2015-2018/2017/lei/l13431.htm</a:t>
            </a:r>
          </a:p>
          <a:p xmlns:a="http://schemas.openxmlformats.org/drawingml/2006/main">
            <a:r>
              <a:t>Comunicação · Lei 13.931/2019  ↗: https://www.planalto.gov.br/ccivil_03/_ato2019-2022/2019/lei/l13931.htm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Fonte histórica: CIDH — Relatório nº 54/01, Caso 12.051 (2001): https://cidh.oas.org/annualrep/2000port/12051.htm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nº 15.384/2026 — violência vicária: https://www.planalto.gov.br/ccivil_03/_ato2023-2026/2026/lei/l15384.htm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MÓDULO III — Caso real A · leitura do regime anterior</a:t>
            </a:r>
          </a:p>
          <a:p xmlns:a="http://schemas.openxmlformats.org/drawingml/2006/main">
            <a:r>
              <a:t/>
            </a:r>
          </a:p>
          <a:p xmlns:a="http://schemas.openxmlformats.org/drawingml/2006/main">
            <a:r>
              <a:t>Estudos de casos jurídicos reais · nomes preservados</a:t>
            </a:r>
          </a:p>
          <a:p xmlns:a="http://schemas.openxmlformats.org/drawingml/2006/main">
            <a:r>
              <a:t>Os relatos abaixo são sínteses de fontes oficiais, sem identificação nominal das pessoas envolvidas. Não se acrescentam fatos ausentes das fontes. Os links permitem verificar as decisões e podem conter identificações processuais; na apresentação e nos exercícios, utilizar somente “mulher”, “acusado” ou “requerente”.</a:t>
            </a:r>
          </a:p>
          <a:p xmlns:a="http://schemas.openxmlformats.org/drawingml/2006/main">
            <a:r>
              <a:t/>
            </a:r>
          </a:p>
          <a:p xmlns:a="http://schemas.openxmlformats.org/drawingml/2006/main">
            <a:r>
              <a:t>Caso A — qualificadoras no regime anterior à Lei nº 14.994/2024</a:t>
            </a:r>
          </a:p>
          <a:p xmlns:a="http://schemas.openxmlformats.org/drawingml/2006/main">
            <a:r>
              <a:t>No HC 430.222/MG, julgado em 15/03/2018, a defesa de um acusado pronunciado por homicídio questionou a coexistência das qualificadoras do motivo torpe e do feminicídio. Sustentou que o inconformismo com o término da relação já integraria a segunda qualificadora. A Quinta Turma do STJ não conheceu do habeas corpus e, ao examinar eventual ilegalidade, considerou possível a coexistência: o motivo torpe tinha caráter subjetivo e o feminicídio, naquele entendimento, natureza objetiva. Foram preservadas as qualificadoras para apreciação pelo Tribunal do Júri.   Fonte: STJ, inteiro teor do HC 430.222/MG, DJe de 22/03/2018 .   Perguntas:  qual era o regime legal? O que diferencia pronúncia de condenação? Por que o caso não deve ser apresentado como aplicação do atual art. 121-A? Como evitar que o término da relação seja usado para responsabilizar a mulher pela violência?   Chaves para a facilitação:  localizar 2018 na trajetória normativa; reconhecer a pronúncia como decisão de submissão ao júri, sem tratá-la como condenação definitiva; explicar a alteração de 2024; discutir criticamente a naturalização da posse sobre a vida da mulher. A comparação histórica não autoriza transportar automaticamente a construção sobre duas qualificadoras para o crime autônomo atual.</a:t>
            </a:r>
          </a:p>
          <a:p xmlns:a="http://schemas.openxmlformats.org/drawingml/2006/main">
            <a:r>
              <a:t/>
            </a:r>
          </a:p>
          <a:p xmlns:a="http://schemas.openxmlformats.org/drawingml/2006/main">
            <a:r>
              <a:t>FONTES E LINKS DE CONSULTA</a:t>
            </a:r>
          </a:p>
          <a:p xmlns:a="http://schemas.openxmlformats.org/drawingml/2006/main">
            <a:r>
              <a:t>Oficina e matriz: https://mulher-segura.camolezimonica.chatgpt.site/#oficina-3</a:t>
            </a:r>
          </a:p>
          <a:p xmlns:a="http://schemas.openxmlformats.org/drawingml/2006/main">
            <a:r>
              <a:t>Referências: https://mulher-segura.camolezimonica.chatgpt.site/#referencias-3</a:t>
            </a:r>
          </a:p>
          <a:p xmlns:a="http://schemas.openxmlformats.org/drawingml/2006/main">
            <a:r>
              <a:t>Ir ao módulo IV →: https://mulher-segura.camolezimonica.chatgpt.site/#modulo-4</a:t>
            </a:r>
          </a:p>
          <a:p xmlns:a="http://schemas.openxmlformats.org/drawingml/2006/main">
            <a:r>
              <a:t>Lei Maria da Penha · art. 8º  ↗: https://www.planalto.gov.br/ccivil_03/_ato2004-2006/2006/lei/l11340.htm</a:t>
            </a:r>
          </a:p>
          <a:p xmlns:a="http://schemas.openxmlformats.org/drawingml/2006/main">
            <a:r>
              <a:t>Fonte histórica: CIDH — Relatório nº 54/01, Caso 12.051 (2001): https://cidh.oas.org/annualrep/2000port/12051.htm</a:t>
            </a:r>
          </a:p>
          <a:p xmlns:a="http://schemas.openxmlformats.org/drawingml/2006/main">
            <a:r>
              <a:t>Lei nº 14.550/2023  ↗: https://www.planalto.gov.br/ccivil_03/_ato2023-2026/2023/lei/l14550.htm</a:t>
            </a:r>
          </a:p>
          <a:p xmlns:a="http://schemas.openxmlformats.org/drawingml/2006/main">
            <a:r>
              <a:t>Lei nº 13.827/2019  ↗: https://www.planalto.gov.br/ccivil_03/_ato2019-2022/2019/lei/l13827.htm</a:t>
            </a:r>
          </a:p>
          <a:p xmlns:a="http://schemas.openxmlformats.org/drawingml/2006/main">
            <a:r>
              <a:t>Lei nº 15.383/2026  ↗: https://www.planalto.gov.br/ccivil_03/_ato2023-2026/2026/lei/l15383.htm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Lei nº 14.994/2024  ↗: https://www.planalto.gov.br/ccivil_03/_ato2023-2026/2024/lei/l14994.htm</a:t>
            </a:r>
          </a:p>
          <a:p xmlns:a="http://schemas.openxmlformats.org/drawingml/2006/main">
            <a:r>
              <a:t>Lei nº 14.149/2021  ↗: https://www.planalto.gov.br/ccivil_03/_ato2019-2022/2021/lei/l14149.htm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Lei nº 12.845/2013  ↗: https://www.planalto.gov.br/ccivil_03/_ato2011-2014/2013/lei/l12845.htm</a:t>
            </a:r>
          </a:p>
          <a:p xmlns:a="http://schemas.openxmlformats.org/drawingml/2006/main">
            <a:r>
              <a:t>Lei nº 13.431/2017  ↗: https://www.planalto.gov.br/ccivil_03/_ato2015-2018/2017/lei/l13431.htm</a:t>
            </a:r>
          </a:p>
          <a:p xmlns:a="http://schemas.openxmlformats.org/drawingml/2006/main">
            <a:r>
              <a:t>Lei nº 13.931/2019  ↗: https://www.planalto.gov.br/ccivil_03/_ato2019-2022/2019/lei/l13931.htm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Maria da Penha  ↗: https://www.planalto.gov.br/ccivil_03/_ato2004-2006/2006/lei/l11340.htm</a:t>
            </a:r>
          </a:p>
          <a:p xmlns:a="http://schemas.openxmlformats.org/drawingml/2006/main">
            <a:r>
              <a:t>Medidas protetivas · Lei 14.550/2023  ↗: https://www.planalto.gov.br/ccivil_03/_ato2023-2026/2023/lei/l14550.htm</a:t>
            </a:r>
          </a:p>
          <a:p xmlns:a="http://schemas.openxmlformats.org/drawingml/2006/main">
            <a:r>
              <a:t>Afastamento · Lei 13.827/2019  ↗: https://www.planalto.gov.br/ccivil_03/_ato2019-2022/2019/lei/l13827.htm</a:t>
            </a:r>
          </a:p>
          <a:p xmlns:a="http://schemas.openxmlformats.org/drawingml/2006/main">
            <a:r>
              <a:t>Feminicídio · Lei 14.994/2024  ↗: https://www.planalto.gov.br/ccivil_03/_ato2023-2026/2024/lei/l14994.htm</a:t>
            </a:r>
          </a:p>
          <a:p xmlns:a="http://schemas.openxmlformats.org/drawingml/2006/main">
            <a:r>
              <a:t>Monitoração · Lei 15.383/2026  ↗: https://www.planalto.gov.br/ccivil_03/_ato2023-2026/2026/lei/l15383.htm</a:t>
            </a:r>
          </a:p>
          <a:p xmlns:a="http://schemas.openxmlformats.org/drawingml/2006/main">
            <a:r>
              <a:t>Avaliação de risco · Lei 14.149/2021  ↗: https://www.planalto.gov.br/ccivil_03/_ato2019-2022/2021/lei/l14149.htm</a:t>
            </a:r>
          </a:p>
          <a:p xmlns:a="http://schemas.openxmlformats.org/drawingml/2006/main">
            <a:r>
              <a:t>Violência sexual · Lei 12.845/2013  ↗: https://www.planalto.gov.br/ccivil_03/_ato2011-2014/2013/lei/l12845.htm</a:t>
            </a:r>
          </a:p>
          <a:p xmlns:a="http://schemas.openxmlformats.org/drawingml/2006/main">
            <a:r>
              <a:t>Escuta protegida · Lei 13.431/2017  ↗: https://www.planalto.gov.br/ccivil_03/_ato2015-2018/2017/lei/l13431.htm</a:t>
            </a:r>
          </a:p>
          <a:p xmlns:a="http://schemas.openxmlformats.org/drawingml/2006/main">
            <a:r>
              <a:t>Comunicação · Lei 13.931/2019  ↗: https://www.planalto.gov.br/ccivil_03/_ato2019-2022/2019/lei/l13931.htm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Fonte histórica: CIDH — Relatório nº 54/01, Caso 12.051 (2001): https://cidh.oas.org/annualrep/2000port/12051.htm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nº 15.384/2026 — violência vicária: https://www.planalto.gov.br/ccivil_03/_ato2023-2026/2026/lei/l15384.htm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MÓDULO III — Caso A · chaves de análise</a:t>
            </a:r>
          </a:p>
          <a:p xmlns:a="http://schemas.openxmlformats.org/drawingml/2006/main">
            <a:r>
              <a:t/>
            </a:r>
          </a:p>
          <a:p xmlns:a="http://schemas.openxmlformats.org/drawingml/2006/main">
            <a:r>
              <a:t>Caso A — qualificadoras no regime anterior à Lei nº 14.994/2024</a:t>
            </a:r>
          </a:p>
          <a:p xmlns:a="http://schemas.openxmlformats.org/drawingml/2006/main">
            <a:r>
              <a:t>No HC 430.222/MG, julgado em 15/03/2018, a defesa de um acusado pronunciado por homicídio questionou a coexistência das qualificadoras do motivo torpe e do feminicídio. Sustentou que o inconformismo com o término da relação já integraria a segunda qualificadora. A Quinta Turma do STJ não conheceu do habeas corpus e, ao examinar eventual ilegalidade, considerou possível a coexistência: o motivo torpe tinha caráter subjetivo e o feminicídio, naquele entendimento, natureza objetiva. Foram preservadas as qualificadoras para apreciação pelo Tribunal do Júri.   Fonte: STJ, inteiro teor do HC 430.222/MG, DJe de 22/03/2018 .   Perguntas:  qual era o regime legal? O que diferencia pronúncia de condenação? Por que o caso não deve ser apresentado como aplicação do atual art. 121-A? Como evitar que o término da relação seja usado para responsabilizar a mulher pela violência?   Chaves para a facilitação:  localizar 2018 na trajetória normativa; reconhecer a pronúncia como decisão de submissão ao júri, sem tratá-la como condenação definitiva; explicar a alteração de 2024; discutir criticamente a naturalização da posse sobre a vida da mulher. A comparação histórica não autoriza transportar automaticamente a construção sobre duas qualificadoras para o crime autônomo atual.</a:t>
            </a:r>
          </a:p>
          <a:p xmlns:a="http://schemas.openxmlformats.org/drawingml/2006/main">
            <a:r>
              <a:t/>
            </a:r>
          </a:p>
          <a:p xmlns:a="http://schemas.openxmlformats.org/drawingml/2006/main">
            <a:r>
              <a:t>FONTES E LINKS DE CONSULTA</a:t>
            </a:r>
          </a:p>
          <a:p xmlns:a="http://schemas.openxmlformats.org/drawingml/2006/main">
            <a:r>
              <a:t>Oficina e matriz: https://mulher-segura.camolezimonica.chatgpt.site/#oficina-3</a:t>
            </a:r>
          </a:p>
          <a:p xmlns:a="http://schemas.openxmlformats.org/drawingml/2006/main">
            <a:r>
              <a:t>Referências: https://mulher-segura.camolezimonica.chatgpt.site/#referencias-3</a:t>
            </a:r>
          </a:p>
          <a:p xmlns:a="http://schemas.openxmlformats.org/drawingml/2006/main">
            <a:r>
              <a:t>Ir ao módulo IV →: https://mulher-segura.camolezimonica.chatgpt.site/#modulo-4</a:t>
            </a:r>
          </a:p>
          <a:p xmlns:a="http://schemas.openxmlformats.org/drawingml/2006/main">
            <a:r>
              <a:t>Lei Maria da Penha · art. 8º  ↗: https://www.planalto.gov.br/ccivil_03/_ato2004-2006/2006/lei/l11340.htm</a:t>
            </a:r>
          </a:p>
          <a:p xmlns:a="http://schemas.openxmlformats.org/drawingml/2006/main">
            <a:r>
              <a:t>Fonte histórica: CIDH — Relatório nº 54/01, Caso 12.051 (2001): https://cidh.oas.org/annualrep/2000port/12051.htm</a:t>
            </a:r>
          </a:p>
          <a:p xmlns:a="http://schemas.openxmlformats.org/drawingml/2006/main">
            <a:r>
              <a:t>Lei nº 14.550/2023  ↗: https://www.planalto.gov.br/ccivil_03/_ato2023-2026/2023/lei/l14550.htm</a:t>
            </a:r>
          </a:p>
          <a:p xmlns:a="http://schemas.openxmlformats.org/drawingml/2006/main">
            <a:r>
              <a:t>Lei nº 13.827/2019  ↗: https://www.planalto.gov.br/ccivil_03/_ato2019-2022/2019/lei/l13827.htm</a:t>
            </a:r>
          </a:p>
          <a:p xmlns:a="http://schemas.openxmlformats.org/drawingml/2006/main">
            <a:r>
              <a:t>Lei nº 15.383/2026  ↗: https://www.planalto.gov.br/ccivil_03/_ato2023-2026/2026/lei/l15383.htm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Lei nº 14.994/2024  ↗: https://www.planalto.gov.br/ccivil_03/_ato2023-2026/2024/lei/l14994.htm</a:t>
            </a:r>
          </a:p>
          <a:p xmlns:a="http://schemas.openxmlformats.org/drawingml/2006/main">
            <a:r>
              <a:t>Lei nº 14.149/2021  ↗: https://www.planalto.gov.br/ccivil_03/_ato2019-2022/2021/lei/l14149.htm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Lei nº 12.845/2013  ↗: https://www.planalto.gov.br/ccivil_03/_ato2011-2014/2013/lei/l12845.htm</a:t>
            </a:r>
          </a:p>
          <a:p xmlns:a="http://schemas.openxmlformats.org/drawingml/2006/main">
            <a:r>
              <a:t>Lei nº 13.431/2017  ↗: https://www.planalto.gov.br/ccivil_03/_ato2015-2018/2017/lei/l13431.htm</a:t>
            </a:r>
          </a:p>
          <a:p xmlns:a="http://schemas.openxmlformats.org/drawingml/2006/main">
            <a:r>
              <a:t>Lei nº 13.931/2019  ↗: https://www.planalto.gov.br/ccivil_03/_ato2019-2022/2019/lei/l13931.htm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Maria da Penha  ↗: https://www.planalto.gov.br/ccivil_03/_ato2004-2006/2006/lei/l11340.htm</a:t>
            </a:r>
          </a:p>
          <a:p xmlns:a="http://schemas.openxmlformats.org/drawingml/2006/main">
            <a:r>
              <a:t>Medidas protetivas · Lei 14.550/2023  ↗: https://www.planalto.gov.br/ccivil_03/_ato2023-2026/2023/lei/l14550.htm</a:t>
            </a:r>
          </a:p>
          <a:p xmlns:a="http://schemas.openxmlformats.org/drawingml/2006/main">
            <a:r>
              <a:t>Afastamento · Lei 13.827/2019  ↗: https://www.planalto.gov.br/ccivil_03/_ato2019-2022/2019/lei/l13827.htm</a:t>
            </a:r>
          </a:p>
          <a:p xmlns:a="http://schemas.openxmlformats.org/drawingml/2006/main">
            <a:r>
              <a:t>Feminicídio · Lei 14.994/2024  ↗: https://www.planalto.gov.br/ccivil_03/_ato2023-2026/2024/lei/l14994.htm</a:t>
            </a:r>
          </a:p>
          <a:p xmlns:a="http://schemas.openxmlformats.org/drawingml/2006/main">
            <a:r>
              <a:t>Monitoração · Lei 15.383/2026  ↗: https://www.planalto.gov.br/ccivil_03/_ato2023-2026/2026/lei/l15383.htm</a:t>
            </a:r>
          </a:p>
          <a:p xmlns:a="http://schemas.openxmlformats.org/drawingml/2006/main">
            <a:r>
              <a:t>Avaliação de risco · Lei 14.149/2021  ↗: https://www.planalto.gov.br/ccivil_03/_ato2019-2022/2021/lei/l14149.htm</a:t>
            </a:r>
          </a:p>
          <a:p xmlns:a="http://schemas.openxmlformats.org/drawingml/2006/main">
            <a:r>
              <a:t>Violência sexual · Lei 12.845/2013  ↗: https://www.planalto.gov.br/ccivil_03/_ato2011-2014/2013/lei/l12845.htm</a:t>
            </a:r>
          </a:p>
          <a:p xmlns:a="http://schemas.openxmlformats.org/drawingml/2006/main">
            <a:r>
              <a:t>Escuta protegida · Lei 13.431/2017  ↗: https://www.planalto.gov.br/ccivil_03/_ato2015-2018/2017/lei/l13431.htm</a:t>
            </a:r>
          </a:p>
          <a:p xmlns:a="http://schemas.openxmlformats.org/drawingml/2006/main">
            <a:r>
              <a:t>Comunicação · Lei 13.931/2019  ↗: https://www.planalto.gov.br/ccivil_03/_ato2019-2022/2019/lei/l13931.htm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Fonte histórica: CIDH — Relatório nº 54/01, Caso 12.051 (2001): https://cidh.oas.org/annualrep/2000port/12051.htm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nº 15.384/2026 — violência vicária: https://www.planalto.gov.br/ccivil_03/_ato2023-2026/2026/lei/l15384.htm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MÓDULO III — Caso real B · proteção e escuta</a:t>
            </a:r>
          </a:p>
          <a:p xmlns:a="http://schemas.openxmlformats.org/drawingml/2006/main">
            <a:r>
              <a:t/>
            </a:r>
          </a:p>
          <a:p xmlns:a="http://schemas.openxmlformats.org/drawingml/2006/main">
            <a:r>
              <a:t>Caso B — revogação de medidas sem escuta da mulher</a:t>
            </a:r>
          </a:p>
          <a:p xmlns:a="http://schemas.openxmlformats.org/drawingml/2006/main">
            <a:r>
              <a:t>Em notícia de 17/06/2025, o Ministério Público de Goiás relatou decisão do STJ que restabeleceu medidas protetivas anteriormente revogadas em processo de Goiânia. Segundo o relato institucional, a revogação havia ocorrido sem prévia oitiva das partes, após mais de um ano de vigência. A decisão determinou a oitiva da mulher e nova avaliação da necessidade da proteção. A fonte relaciona o caso ao Tema 1.249 do STJ, que vincula a duração das medidas à persistência do risco.   Fonte: MPGO — restabelecimento de medidas protetivas pelo STJ .   Perguntas:  o que a passagem do tempo permite concluir? Quais informações seriam relevantes à reavaliação? Como ouvir a mulher sem exigir repetição de todos os detalhes da violência? Qual resposta o serviço pode oferecer enquanto se organiza o acesso à justiça?   Chaves para a facilitação:  distinguir ausência de registro recente e cessação do risco; relacionar a decisão ao art. 19, § 6º; propor escuta centrada na situação atual e articulação segura. Não inventar circunstâncias da violência que a notícia não informa. A aprendizagem central é fundamentar a continuidade ou reavaliação da proteção, evitando encerramentos automáticos.</a:t>
            </a:r>
          </a:p>
          <a:p xmlns:a="http://schemas.openxmlformats.org/drawingml/2006/main">
            <a:r>
              <a:t/>
            </a:r>
          </a:p>
          <a:p xmlns:a="http://schemas.openxmlformats.org/drawingml/2006/main">
            <a:r>
              <a:t>FONTES E LINKS DE CONSULTA</a:t>
            </a:r>
          </a:p>
          <a:p xmlns:a="http://schemas.openxmlformats.org/drawingml/2006/main">
            <a:r>
              <a:t>Oficina e matriz: https://mulher-segura.camolezimonica.chatgpt.site/#oficina-3</a:t>
            </a:r>
          </a:p>
          <a:p xmlns:a="http://schemas.openxmlformats.org/drawingml/2006/main">
            <a:r>
              <a:t>Referências: https://mulher-segura.camolezimonica.chatgpt.site/#referencias-3</a:t>
            </a:r>
          </a:p>
          <a:p xmlns:a="http://schemas.openxmlformats.org/drawingml/2006/main">
            <a:r>
              <a:t>Ir ao módulo IV →: https://mulher-segura.camolezimonica.chatgpt.site/#modulo-4</a:t>
            </a:r>
          </a:p>
          <a:p xmlns:a="http://schemas.openxmlformats.org/drawingml/2006/main">
            <a:r>
              <a:t>Lei Maria da Penha · art. 8º  ↗: https://www.planalto.gov.br/ccivil_03/_ato2004-2006/2006/lei/l11340.htm</a:t>
            </a:r>
          </a:p>
          <a:p xmlns:a="http://schemas.openxmlformats.org/drawingml/2006/main">
            <a:r>
              <a:t>Fonte histórica: CIDH — Relatório nº 54/01, Caso 12.051 (2001): https://cidh.oas.org/annualrep/2000port/12051.htm</a:t>
            </a:r>
          </a:p>
          <a:p xmlns:a="http://schemas.openxmlformats.org/drawingml/2006/main">
            <a:r>
              <a:t>Lei nº 14.550/2023  ↗: https://www.planalto.gov.br/ccivil_03/_ato2023-2026/2023/lei/l14550.htm</a:t>
            </a:r>
          </a:p>
          <a:p xmlns:a="http://schemas.openxmlformats.org/drawingml/2006/main">
            <a:r>
              <a:t>Lei nº 13.827/2019  ↗: https://www.planalto.gov.br/ccivil_03/_ato2019-2022/2019/lei/l13827.htm</a:t>
            </a:r>
          </a:p>
          <a:p xmlns:a="http://schemas.openxmlformats.org/drawingml/2006/main">
            <a:r>
              <a:t>Lei nº 15.383/2026  ↗: https://www.planalto.gov.br/ccivil_03/_ato2023-2026/2026/lei/l15383.htm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Lei nº 14.994/2024  ↗: https://www.planalto.gov.br/ccivil_03/_ato2023-2026/2024/lei/l14994.htm</a:t>
            </a:r>
          </a:p>
          <a:p xmlns:a="http://schemas.openxmlformats.org/drawingml/2006/main">
            <a:r>
              <a:t>Lei nº 14.149/2021  ↗: https://www.planalto.gov.br/ccivil_03/_ato2019-2022/2021/lei/l14149.htm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Lei nº 12.845/2013  ↗: https://www.planalto.gov.br/ccivil_03/_ato2011-2014/2013/lei/l12845.htm</a:t>
            </a:r>
          </a:p>
          <a:p xmlns:a="http://schemas.openxmlformats.org/drawingml/2006/main">
            <a:r>
              <a:t>Lei nº 13.431/2017  ↗: https://www.planalto.gov.br/ccivil_03/_ato2015-2018/2017/lei/l13431.htm</a:t>
            </a:r>
          </a:p>
          <a:p xmlns:a="http://schemas.openxmlformats.org/drawingml/2006/main">
            <a:r>
              <a:t>Lei nº 13.931/2019  ↗: https://www.planalto.gov.br/ccivil_03/_ato2019-2022/2019/lei/l13931.htm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Maria da Penha  ↗: https://www.planalto.gov.br/ccivil_03/_ato2004-2006/2006/lei/l11340.htm</a:t>
            </a:r>
          </a:p>
          <a:p xmlns:a="http://schemas.openxmlformats.org/drawingml/2006/main">
            <a:r>
              <a:t>Medidas protetivas · Lei 14.550/2023  ↗: https://www.planalto.gov.br/ccivil_03/_ato2023-2026/2023/lei/l14550.htm</a:t>
            </a:r>
          </a:p>
          <a:p xmlns:a="http://schemas.openxmlformats.org/drawingml/2006/main">
            <a:r>
              <a:t>Afastamento · Lei 13.827/2019  ↗: https://www.planalto.gov.br/ccivil_03/_ato2019-2022/2019/lei/l13827.htm</a:t>
            </a:r>
          </a:p>
          <a:p xmlns:a="http://schemas.openxmlformats.org/drawingml/2006/main">
            <a:r>
              <a:t>Feminicídio · Lei 14.994/2024  ↗: https://www.planalto.gov.br/ccivil_03/_ato2023-2026/2024/lei/l14994.htm</a:t>
            </a:r>
          </a:p>
          <a:p xmlns:a="http://schemas.openxmlformats.org/drawingml/2006/main">
            <a:r>
              <a:t>Monitoração · Lei 15.383/2026  ↗: https://www.planalto.gov.br/ccivil_03/_ato2023-2026/2026/lei/l15383.htm</a:t>
            </a:r>
          </a:p>
          <a:p xmlns:a="http://schemas.openxmlformats.org/drawingml/2006/main">
            <a:r>
              <a:t>Avaliação de risco · Lei 14.149/2021  ↗: https://www.planalto.gov.br/ccivil_03/_ato2019-2022/2021/lei/l14149.htm</a:t>
            </a:r>
          </a:p>
          <a:p xmlns:a="http://schemas.openxmlformats.org/drawingml/2006/main">
            <a:r>
              <a:t>Violência sexual · Lei 12.845/2013  ↗: https://www.planalto.gov.br/ccivil_03/_ato2011-2014/2013/lei/l12845.htm</a:t>
            </a:r>
          </a:p>
          <a:p xmlns:a="http://schemas.openxmlformats.org/drawingml/2006/main">
            <a:r>
              <a:t>Escuta protegida · Lei 13.431/2017  ↗: https://www.planalto.gov.br/ccivil_03/_ato2015-2018/2017/lei/l13431.htm</a:t>
            </a:r>
          </a:p>
          <a:p xmlns:a="http://schemas.openxmlformats.org/drawingml/2006/main">
            <a:r>
              <a:t>Comunicação · Lei 13.931/2019  ↗: https://www.planalto.gov.br/ccivil_03/_ato2019-2022/2019/lei/l13931.htm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Fonte histórica: CIDH — Relatório nº 54/01, Caso 12.051 (2001): https://cidh.oas.org/annualrep/2000port/12051.htm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nº 15.384/2026 — violência vicária: https://www.planalto.gov.br/ccivil_03/_ato2023-2026/2026/lei/l15384.htm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MÓDULO III — Caso B · implicações para a rede</a:t>
            </a:r>
          </a:p>
          <a:p xmlns:a="http://schemas.openxmlformats.org/drawingml/2006/main">
            <a:r>
              <a:t/>
            </a:r>
          </a:p>
          <a:p xmlns:a="http://schemas.openxmlformats.org/drawingml/2006/main">
            <a:r>
              <a:t>Caso B — revogação de medidas sem escuta da mulher</a:t>
            </a:r>
          </a:p>
          <a:p xmlns:a="http://schemas.openxmlformats.org/drawingml/2006/main">
            <a:r>
              <a:t>Em notícia de 17/06/2025, o Ministério Público de Goiás relatou decisão do STJ que restabeleceu medidas protetivas anteriormente revogadas em processo de Goiânia. Segundo o relato institucional, a revogação havia ocorrido sem prévia oitiva das partes, após mais de um ano de vigência. A decisão determinou a oitiva da mulher e nova avaliação da necessidade da proteção. A fonte relaciona o caso ao Tema 1.249 do STJ, que vincula a duração das medidas à persistência do risco.   Fonte: MPGO — restabelecimento de medidas protetivas pelo STJ .   Perguntas:  o que a passagem do tempo permite concluir? Quais informações seriam relevantes à reavaliação? Como ouvir a mulher sem exigir repetição de todos os detalhes da violência? Qual resposta o serviço pode oferecer enquanto se organiza o acesso à justiça?   Chaves para a facilitação:  distinguir ausência de registro recente e cessação do risco; relacionar a decisão ao art. 19, § 6º; propor escuta centrada na situação atual e articulação segura. Não inventar circunstâncias da violência que a notícia não informa. A aprendizagem central é fundamentar a continuidade ou reavaliação da proteção, evitando encerramentos automáticos.</a:t>
            </a:r>
          </a:p>
          <a:p xmlns:a="http://schemas.openxmlformats.org/drawingml/2006/main">
            <a:r>
              <a:t/>
            </a:r>
          </a:p>
          <a:p xmlns:a="http://schemas.openxmlformats.org/drawingml/2006/main">
            <a:r>
              <a:t>FONTES E LINKS DE CONSULTA</a:t>
            </a:r>
          </a:p>
          <a:p xmlns:a="http://schemas.openxmlformats.org/drawingml/2006/main">
            <a:r>
              <a:t>Oficina e matriz: https://mulher-segura.camolezimonica.chatgpt.site/#oficina-3</a:t>
            </a:r>
          </a:p>
          <a:p xmlns:a="http://schemas.openxmlformats.org/drawingml/2006/main">
            <a:r>
              <a:t>Referências: https://mulher-segura.camolezimonica.chatgpt.site/#referencias-3</a:t>
            </a:r>
          </a:p>
          <a:p xmlns:a="http://schemas.openxmlformats.org/drawingml/2006/main">
            <a:r>
              <a:t>Ir ao módulo IV →: https://mulher-segura.camolezimonica.chatgpt.site/#modulo-4</a:t>
            </a:r>
          </a:p>
          <a:p xmlns:a="http://schemas.openxmlformats.org/drawingml/2006/main">
            <a:r>
              <a:t>Lei Maria da Penha · art. 8º  ↗: https://www.planalto.gov.br/ccivil_03/_ato2004-2006/2006/lei/l11340.htm</a:t>
            </a:r>
          </a:p>
          <a:p xmlns:a="http://schemas.openxmlformats.org/drawingml/2006/main">
            <a:r>
              <a:t>Fonte histórica: CIDH — Relatório nº 54/01, Caso 12.051 (2001): https://cidh.oas.org/annualrep/2000port/12051.htm</a:t>
            </a:r>
          </a:p>
          <a:p xmlns:a="http://schemas.openxmlformats.org/drawingml/2006/main">
            <a:r>
              <a:t>Lei nº 14.550/2023  ↗: https://www.planalto.gov.br/ccivil_03/_ato2023-2026/2023/lei/l14550.htm</a:t>
            </a:r>
          </a:p>
          <a:p xmlns:a="http://schemas.openxmlformats.org/drawingml/2006/main">
            <a:r>
              <a:t>Lei nº 13.827/2019  ↗: https://www.planalto.gov.br/ccivil_03/_ato2019-2022/2019/lei/l13827.htm</a:t>
            </a:r>
          </a:p>
          <a:p xmlns:a="http://schemas.openxmlformats.org/drawingml/2006/main">
            <a:r>
              <a:t>Lei nº 15.383/2026  ↗: https://www.planalto.gov.br/ccivil_03/_ato2023-2026/2026/lei/l15383.htm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Lei nº 14.994/2024  ↗: https://www.planalto.gov.br/ccivil_03/_ato2023-2026/2024/lei/l14994.htm</a:t>
            </a:r>
          </a:p>
          <a:p xmlns:a="http://schemas.openxmlformats.org/drawingml/2006/main">
            <a:r>
              <a:t>Lei nº 14.149/2021  ↗: https://www.planalto.gov.br/ccivil_03/_ato2019-2022/2021/lei/l14149.htm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Lei nº 12.845/2013  ↗: https://www.planalto.gov.br/ccivil_03/_ato2011-2014/2013/lei/l12845.htm</a:t>
            </a:r>
          </a:p>
          <a:p xmlns:a="http://schemas.openxmlformats.org/drawingml/2006/main">
            <a:r>
              <a:t>Lei nº 13.431/2017  ↗: https://www.planalto.gov.br/ccivil_03/_ato2015-2018/2017/lei/l13431.htm</a:t>
            </a:r>
          </a:p>
          <a:p xmlns:a="http://schemas.openxmlformats.org/drawingml/2006/main">
            <a:r>
              <a:t>Lei nº 13.931/2019  ↗: https://www.planalto.gov.br/ccivil_03/_ato2019-2022/2019/lei/l13931.htm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Maria da Penha  ↗: https://www.planalto.gov.br/ccivil_03/_ato2004-2006/2006/lei/l11340.htm</a:t>
            </a:r>
          </a:p>
          <a:p xmlns:a="http://schemas.openxmlformats.org/drawingml/2006/main">
            <a:r>
              <a:t>Medidas protetivas · Lei 14.550/2023  ↗: https://www.planalto.gov.br/ccivil_03/_ato2023-2026/2023/lei/l14550.htm</a:t>
            </a:r>
          </a:p>
          <a:p xmlns:a="http://schemas.openxmlformats.org/drawingml/2006/main">
            <a:r>
              <a:t>Afastamento · Lei 13.827/2019  ↗: https://www.planalto.gov.br/ccivil_03/_ato2019-2022/2019/lei/l13827.htm</a:t>
            </a:r>
          </a:p>
          <a:p xmlns:a="http://schemas.openxmlformats.org/drawingml/2006/main">
            <a:r>
              <a:t>Feminicídio · Lei 14.994/2024  ↗: https://www.planalto.gov.br/ccivil_03/_ato2023-2026/2024/lei/l14994.htm</a:t>
            </a:r>
          </a:p>
          <a:p xmlns:a="http://schemas.openxmlformats.org/drawingml/2006/main">
            <a:r>
              <a:t>Monitoração · Lei 15.383/2026  ↗: https://www.planalto.gov.br/ccivil_03/_ato2023-2026/2026/lei/l15383.htm</a:t>
            </a:r>
          </a:p>
          <a:p xmlns:a="http://schemas.openxmlformats.org/drawingml/2006/main">
            <a:r>
              <a:t>Avaliação de risco · Lei 14.149/2021  ↗: https://www.planalto.gov.br/ccivil_03/_ato2019-2022/2021/lei/l14149.htm</a:t>
            </a:r>
          </a:p>
          <a:p xmlns:a="http://schemas.openxmlformats.org/drawingml/2006/main">
            <a:r>
              <a:t>Violência sexual · Lei 12.845/2013  ↗: https://www.planalto.gov.br/ccivil_03/_ato2011-2014/2013/lei/l12845.htm</a:t>
            </a:r>
          </a:p>
          <a:p xmlns:a="http://schemas.openxmlformats.org/drawingml/2006/main">
            <a:r>
              <a:t>Escuta protegida · Lei 13.431/2017  ↗: https://www.planalto.gov.br/ccivil_03/_ato2015-2018/2017/lei/l13431.htm</a:t>
            </a:r>
          </a:p>
          <a:p xmlns:a="http://schemas.openxmlformats.org/drawingml/2006/main">
            <a:r>
              <a:t>Comunicação · Lei 13.931/2019  ↗: https://www.planalto.gov.br/ccivil_03/_ato2019-2022/2019/lei/l13931.htm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Fonte histórica: CIDH — Relatório nº 54/01, Caso 12.051 (2001): https://cidh.oas.org/annualrep/2000port/12051.htm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nº 15.384/2026 — violência vicária: https://www.planalto.gov.br/ccivil_03/_ato2023-2026/2026/lei/l15384.htm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MÓDULO III — Oficina · do direito à resposta</a:t>
            </a:r>
          </a:p>
          <a:p xmlns:a="http://schemas.openxmlformats.org/drawingml/2006/main">
            <a:r>
              <a:t/>
            </a:r>
          </a:p>
          <a:p xmlns:a="http://schemas.openxmlformats.org/drawingml/2006/main">
            <a:r>
              <a:t>Do direito à resposta institucional</a:t>
            </a:r>
          </a:p>
          <a:p xmlns:a="http://schemas.openxmlformats.org/drawingml/2006/main">
            <a:r>
              <a:t>Caso fictício.   Uma mulher procura um serviço municipal relatando ameaças, retenção de documentos e vigilância pelo ex-companheiro. Está com a filha adolescente, depende de transporte intermunicipal e teme que ele descubra que buscou ajuda.  Em grupos, preencher uma linha para cada necessidade identificada, incluindo as necessidades próprias da adolescente.      Necessidade identificada  Direito ou proteção pertinente  Ação do serviço que acolheu  Articulação necessária  Como verificar a resposta      A identificar pelo grupo  Fundamentar  Definir a ação  Indicar serviço e finalidade  Prever retorno e acompanhamento       Critérios de avaliação:  reconhecer necessidades da mulher e da adolescente; evitar exigências indevidas; respeitar competências; prever continuidade.   Produto:  matriz de direitos e respostas institucionais utilizável como referência pedagógica.</a:t>
            </a:r>
          </a:p>
          <a:p xmlns:a="http://schemas.openxmlformats.org/drawingml/2006/main">
            <a:r>
              <a:t/>
            </a:r>
          </a:p>
          <a:p xmlns:a="http://schemas.openxmlformats.org/drawingml/2006/main">
            <a:r>
              <a:t>FONTES E LINKS DE CONSULTA</a:t>
            </a:r>
          </a:p>
          <a:p xmlns:a="http://schemas.openxmlformats.org/drawingml/2006/main">
            <a:r>
              <a:t>Oficina e matriz: https://mulher-segura.camolezimonica.chatgpt.site/#oficina-3</a:t>
            </a:r>
          </a:p>
          <a:p xmlns:a="http://schemas.openxmlformats.org/drawingml/2006/main">
            <a:r>
              <a:t>Referências: https://mulher-segura.camolezimonica.chatgpt.site/#referencias-3</a:t>
            </a:r>
          </a:p>
          <a:p xmlns:a="http://schemas.openxmlformats.org/drawingml/2006/main">
            <a:r>
              <a:t>Ir ao módulo IV →: https://mulher-segura.camolezimonica.chatgpt.site/#modulo-4</a:t>
            </a:r>
          </a:p>
          <a:p xmlns:a="http://schemas.openxmlformats.org/drawingml/2006/main">
            <a:r>
              <a:t>Lei Maria da Penha · art. 8º  ↗: https://www.planalto.gov.br/ccivil_03/_ato2004-2006/2006/lei/l11340.htm</a:t>
            </a:r>
          </a:p>
          <a:p xmlns:a="http://schemas.openxmlformats.org/drawingml/2006/main">
            <a:r>
              <a:t>Fonte histórica: CIDH — Relatório nº 54/01, Caso 12.051 (2001): https://cidh.oas.org/annualrep/2000port/12051.htm</a:t>
            </a:r>
          </a:p>
          <a:p xmlns:a="http://schemas.openxmlformats.org/drawingml/2006/main">
            <a:r>
              <a:t>Lei nº 14.550/2023  ↗: https://www.planalto.gov.br/ccivil_03/_ato2023-2026/2023/lei/l14550.htm</a:t>
            </a:r>
          </a:p>
          <a:p xmlns:a="http://schemas.openxmlformats.org/drawingml/2006/main">
            <a:r>
              <a:t>Lei nº 13.827/2019  ↗: https://www.planalto.gov.br/ccivil_03/_ato2019-2022/2019/lei/l13827.htm</a:t>
            </a:r>
          </a:p>
          <a:p xmlns:a="http://schemas.openxmlformats.org/drawingml/2006/main">
            <a:r>
              <a:t>Lei nº 15.383/2026  ↗: https://www.planalto.gov.br/ccivil_03/_ato2023-2026/2026/lei/l15383.htm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Lei nº 14.994/2024  ↗: https://www.planalto.gov.br/ccivil_03/_ato2023-2026/2024/lei/l14994.htm</a:t>
            </a:r>
          </a:p>
          <a:p xmlns:a="http://schemas.openxmlformats.org/drawingml/2006/main">
            <a:r>
              <a:t>Lei nº 14.149/2021  ↗: https://www.planalto.gov.br/ccivil_03/_ato2019-2022/2021/lei/l14149.htm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Lei nº 12.845/2013  ↗: https://www.planalto.gov.br/ccivil_03/_ato2011-2014/2013/lei/l12845.htm</a:t>
            </a:r>
          </a:p>
          <a:p xmlns:a="http://schemas.openxmlformats.org/drawingml/2006/main">
            <a:r>
              <a:t>Lei nº 13.431/2017  ↗: https://www.planalto.gov.br/ccivil_03/_ato2015-2018/2017/lei/l13431.htm</a:t>
            </a:r>
          </a:p>
          <a:p xmlns:a="http://schemas.openxmlformats.org/drawingml/2006/main">
            <a:r>
              <a:t>Lei nº 13.931/2019  ↗: https://www.planalto.gov.br/ccivil_03/_ato2019-2022/2019/lei/l13931.htm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Maria da Penha  ↗: https://www.planalto.gov.br/ccivil_03/_ato2004-2006/2006/lei/l11340.htm</a:t>
            </a:r>
          </a:p>
          <a:p xmlns:a="http://schemas.openxmlformats.org/drawingml/2006/main">
            <a:r>
              <a:t>Medidas protetivas · Lei 14.550/2023  ↗: https://www.planalto.gov.br/ccivil_03/_ato2023-2026/2023/lei/l14550.htm</a:t>
            </a:r>
          </a:p>
          <a:p xmlns:a="http://schemas.openxmlformats.org/drawingml/2006/main">
            <a:r>
              <a:t>Afastamento · Lei 13.827/2019  ↗: https://www.planalto.gov.br/ccivil_03/_ato2019-2022/2019/lei/l13827.htm</a:t>
            </a:r>
          </a:p>
          <a:p xmlns:a="http://schemas.openxmlformats.org/drawingml/2006/main">
            <a:r>
              <a:t>Feminicídio · Lei 14.994/2024  ↗: https://www.planalto.gov.br/ccivil_03/_ato2023-2026/2024/lei/l14994.htm</a:t>
            </a:r>
          </a:p>
          <a:p xmlns:a="http://schemas.openxmlformats.org/drawingml/2006/main">
            <a:r>
              <a:t>Monitoração · Lei 15.383/2026  ↗: https://www.planalto.gov.br/ccivil_03/_ato2023-2026/2026/lei/l15383.htm</a:t>
            </a:r>
          </a:p>
          <a:p xmlns:a="http://schemas.openxmlformats.org/drawingml/2006/main">
            <a:r>
              <a:t>Avaliação de risco · Lei 14.149/2021  ↗: https://www.planalto.gov.br/ccivil_03/_ato2019-2022/2021/lei/l14149.htm</a:t>
            </a:r>
          </a:p>
          <a:p xmlns:a="http://schemas.openxmlformats.org/drawingml/2006/main">
            <a:r>
              <a:t>Violência sexual · Lei 12.845/2013  ↗: https://www.planalto.gov.br/ccivil_03/_ato2011-2014/2013/lei/l12845.htm</a:t>
            </a:r>
          </a:p>
          <a:p xmlns:a="http://schemas.openxmlformats.org/drawingml/2006/main">
            <a:r>
              <a:t>Escuta protegida · Lei 13.431/2017  ↗: https://www.planalto.gov.br/ccivil_03/_ato2015-2018/2017/lei/l13431.htm</a:t>
            </a:r>
          </a:p>
          <a:p xmlns:a="http://schemas.openxmlformats.org/drawingml/2006/main">
            <a:r>
              <a:t>Comunicação · Lei 13.931/2019  ↗: https://www.planalto.gov.br/ccivil_03/_ato2019-2022/2019/lei/l13931.htm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Fonte histórica: CIDH — Relatório nº 54/01, Caso 12.051 (2001): https://cidh.oas.org/annualrep/2000port/12051.htm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nº 15.384/2026 — violência vicária: https://www.planalto.gov.br/ccivil_03/_ato2023-2026/2026/lei/l15384.htm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MÓDULO III — 55 minutos para construir e revisar</a:t>
            </a:r>
          </a:p>
          <a:p xmlns:a="http://schemas.openxmlformats.org/drawingml/2006/main">
            <a:r>
              <a:t/>
            </a:r>
          </a:p>
          <a:p xmlns:a="http://schemas.openxmlformats.org/drawingml/2006/main">
            <a:r>
              <a:t>Do direito à resposta institucional</a:t>
            </a:r>
          </a:p>
          <a:p xmlns:a="http://schemas.openxmlformats.org/drawingml/2006/main">
            <a:r>
              <a:t>Caso fictício.   Uma mulher procura um serviço municipal relatando ameaças, retenção de documentos e vigilância pelo ex-companheiro. Está com a filha adolescente, depende de transporte intermunicipal e teme que ele descubra que buscou ajuda.  Em grupos, preencher uma linha para cada necessidade identificada, incluindo as necessidades próprias da adolescente.      Necessidade identificada  Direito ou proteção pertinente  Ação do serviço que acolheu  Articulação necessária  Como verificar a resposta      A identificar pelo grupo  Fundamentar  Definir a ação  Indicar serviço e finalidade  Prever retorno e acompanhamento       Critérios de avaliação:  reconhecer necessidades da mulher e da adolescente; evitar exigências indevidas; respeitar competências; prever continuidade.   Produto:  matriz de direitos e respostas institucionais utilizável como referência pedagógica.</a:t>
            </a:r>
          </a:p>
          <a:p xmlns:a="http://schemas.openxmlformats.org/drawingml/2006/main">
            <a:r>
              <a:t/>
            </a:r>
          </a:p>
          <a:p xmlns:a="http://schemas.openxmlformats.org/drawingml/2006/main">
            <a:r>
              <a:t>FONTES E LINKS DE CONSULTA</a:t>
            </a:r>
          </a:p>
          <a:p xmlns:a="http://schemas.openxmlformats.org/drawingml/2006/main">
            <a:r>
              <a:t>Oficina e matriz: https://mulher-segura.camolezimonica.chatgpt.site/#oficina-3</a:t>
            </a:r>
          </a:p>
          <a:p xmlns:a="http://schemas.openxmlformats.org/drawingml/2006/main">
            <a:r>
              <a:t>Referências: https://mulher-segura.camolezimonica.chatgpt.site/#referencias-3</a:t>
            </a:r>
          </a:p>
          <a:p xmlns:a="http://schemas.openxmlformats.org/drawingml/2006/main">
            <a:r>
              <a:t>Ir ao módulo IV →: https://mulher-segura.camolezimonica.chatgpt.site/#modulo-4</a:t>
            </a:r>
          </a:p>
          <a:p xmlns:a="http://schemas.openxmlformats.org/drawingml/2006/main">
            <a:r>
              <a:t>Lei Maria da Penha · art. 8º  ↗: https://www.planalto.gov.br/ccivil_03/_ato2004-2006/2006/lei/l11340.htm</a:t>
            </a:r>
          </a:p>
          <a:p xmlns:a="http://schemas.openxmlformats.org/drawingml/2006/main">
            <a:r>
              <a:t>Fonte histórica: CIDH — Relatório nº 54/01, Caso 12.051 (2001): https://cidh.oas.org/annualrep/2000port/12051.htm</a:t>
            </a:r>
          </a:p>
          <a:p xmlns:a="http://schemas.openxmlformats.org/drawingml/2006/main">
            <a:r>
              <a:t>Lei nº 14.550/2023  ↗: https://www.planalto.gov.br/ccivil_03/_ato2023-2026/2023/lei/l14550.htm</a:t>
            </a:r>
          </a:p>
          <a:p xmlns:a="http://schemas.openxmlformats.org/drawingml/2006/main">
            <a:r>
              <a:t>Lei nº 13.827/2019  ↗: https://www.planalto.gov.br/ccivil_03/_ato2019-2022/2019/lei/l13827.htm</a:t>
            </a:r>
          </a:p>
          <a:p xmlns:a="http://schemas.openxmlformats.org/drawingml/2006/main">
            <a:r>
              <a:t>Lei nº 15.383/2026  ↗: https://www.planalto.gov.br/ccivil_03/_ato2023-2026/2026/lei/l15383.htm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Lei nº 14.994/2024  ↗: https://www.planalto.gov.br/ccivil_03/_ato2023-2026/2024/lei/l14994.htm</a:t>
            </a:r>
          </a:p>
          <a:p xmlns:a="http://schemas.openxmlformats.org/drawingml/2006/main">
            <a:r>
              <a:t>Lei nº 14.149/2021  ↗: https://www.planalto.gov.br/ccivil_03/_ato2019-2022/2021/lei/l14149.htm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Lei nº 12.845/2013  ↗: https://www.planalto.gov.br/ccivil_03/_ato2011-2014/2013/lei/l12845.htm</a:t>
            </a:r>
          </a:p>
          <a:p xmlns:a="http://schemas.openxmlformats.org/drawingml/2006/main">
            <a:r>
              <a:t>Lei nº 13.431/2017  ↗: https://www.planalto.gov.br/ccivil_03/_ato2015-2018/2017/lei/l13431.htm</a:t>
            </a:r>
          </a:p>
          <a:p xmlns:a="http://schemas.openxmlformats.org/drawingml/2006/main">
            <a:r>
              <a:t>Lei nº 13.931/2019  ↗: https://www.planalto.gov.br/ccivil_03/_ato2019-2022/2019/lei/l13931.htm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Maria da Penha  ↗: https://www.planalto.gov.br/ccivil_03/_ato2004-2006/2006/lei/l11340.htm</a:t>
            </a:r>
          </a:p>
          <a:p xmlns:a="http://schemas.openxmlformats.org/drawingml/2006/main">
            <a:r>
              <a:t>Medidas protetivas · Lei 14.550/2023  ↗: https://www.planalto.gov.br/ccivil_03/_ato2023-2026/2023/lei/l14550.htm</a:t>
            </a:r>
          </a:p>
          <a:p xmlns:a="http://schemas.openxmlformats.org/drawingml/2006/main">
            <a:r>
              <a:t>Afastamento · Lei 13.827/2019  ↗: https://www.planalto.gov.br/ccivil_03/_ato2019-2022/2019/lei/l13827.htm</a:t>
            </a:r>
          </a:p>
          <a:p xmlns:a="http://schemas.openxmlformats.org/drawingml/2006/main">
            <a:r>
              <a:t>Feminicídio · Lei 14.994/2024  ↗: https://www.planalto.gov.br/ccivil_03/_ato2023-2026/2024/lei/l14994.htm</a:t>
            </a:r>
          </a:p>
          <a:p xmlns:a="http://schemas.openxmlformats.org/drawingml/2006/main">
            <a:r>
              <a:t>Monitoração · Lei 15.383/2026  ↗: https://www.planalto.gov.br/ccivil_03/_ato2023-2026/2026/lei/l15383.htm</a:t>
            </a:r>
          </a:p>
          <a:p xmlns:a="http://schemas.openxmlformats.org/drawingml/2006/main">
            <a:r>
              <a:t>Avaliação de risco · Lei 14.149/2021  ↗: https://www.planalto.gov.br/ccivil_03/_ato2019-2022/2021/lei/l14149.htm</a:t>
            </a:r>
          </a:p>
          <a:p xmlns:a="http://schemas.openxmlformats.org/drawingml/2006/main">
            <a:r>
              <a:t>Violência sexual · Lei 12.845/2013  ↗: https://www.planalto.gov.br/ccivil_03/_ato2011-2014/2013/lei/l12845.htm</a:t>
            </a:r>
          </a:p>
          <a:p xmlns:a="http://schemas.openxmlformats.org/drawingml/2006/main">
            <a:r>
              <a:t>Escuta protegida · Lei 13.431/2017  ↗: https://www.planalto.gov.br/ccivil_03/_ato2015-2018/2017/lei/l13431.htm</a:t>
            </a:r>
          </a:p>
          <a:p xmlns:a="http://schemas.openxmlformats.org/drawingml/2006/main">
            <a:r>
              <a:t>Comunicação · Lei 13.931/2019  ↗: https://www.planalto.gov.br/ccivil_03/_ato2019-2022/2019/lei/l13931.htm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Fonte histórica: CIDH — Relatório nº 54/01, Caso 12.051 (2001): https://cidh.oas.org/annualrep/2000port/12051.htm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nº 15.384/2026 — violência vicária: https://www.planalto.gov.br/ccivil_03/_ato2023-2026/2026/lei/l15384.htm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MÓDULO III — Matriz de trabalho: da necessidade à ação</a:t>
            </a:r>
          </a:p>
          <a:p xmlns:a="http://schemas.openxmlformats.org/drawingml/2006/main">
            <a:r>
              <a:t/>
            </a:r>
          </a:p>
          <a:p xmlns:a="http://schemas.openxmlformats.org/drawingml/2006/main">
            <a:r>
              <a:t>Do direito à resposta institucional</a:t>
            </a:r>
          </a:p>
          <a:p xmlns:a="http://schemas.openxmlformats.org/drawingml/2006/main">
            <a:r>
              <a:t>Caso fictício.   Uma mulher procura um serviço municipal relatando ameaças, retenção de documentos e vigilância pelo ex-companheiro. Está com a filha adolescente, depende de transporte intermunicipal e teme que ele descubra que buscou ajuda.  Em grupos, preencher uma linha para cada necessidade identificada, incluindo as necessidades próprias da adolescente.      Necessidade identificada  Direito ou proteção pertinente  Ação do serviço que acolheu  Articulação necessária  Como verificar a resposta      A identificar pelo grupo  Fundamentar  Definir a ação  Indicar serviço e finalidade  Prever retorno e acompanhamento       Critérios de avaliação:  reconhecer necessidades da mulher e da adolescente; evitar exigências indevidas; respeitar competências; prever continuidade.   Produto:  matriz de direitos e respostas institucionais utilizável como referência pedagógica.</a:t>
            </a:r>
          </a:p>
          <a:p xmlns:a="http://schemas.openxmlformats.org/drawingml/2006/main">
            <a:r>
              <a:t/>
            </a:r>
          </a:p>
          <a:p xmlns:a="http://schemas.openxmlformats.org/drawingml/2006/main">
            <a:r>
              <a:t>FONTES E LINKS DE CONSULTA</a:t>
            </a:r>
          </a:p>
          <a:p xmlns:a="http://schemas.openxmlformats.org/drawingml/2006/main">
            <a:r>
              <a:t>Oficina e matriz: https://mulher-segura.camolezimonica.chatgpt.site/#oficina-3</a:t>
            </a:r>
          </a:p>
          <a:p xmlns:a="http://schemas.openxmlformats.org/drawingml/2006/main">
            <a:r>
              <a:t>Referências: https://mulher-segura.camolezimonica.chatgpt.site/#referencias-3</a:t>
            </a:r>
          </a:p>
          <a:p xmlns:a="http://schemas.openxmlformats.org/drawingml/2006/main">
            <a:r>
              <a:t>Ir ao módulo IV →: https://mulher-segura.camolezimonica.chatgpt.site/#modulo-4</a:t>
            </a:r>
          </a:p>
          <a:p xmlns:a="http://schemas.openxmlformats.org/drawingml/2006/main">
            <a:r>
              <a:t>Lei Maria da Penha · art. 8º  ↗: https://www.planalto.gov.br/ccivil_03/_ato2004-2006/2006/lei/l11340.htm</a:t>
            </a:r>
          </a:p>
          <a:p xmlns:a="http://schemas.openxmlformats.org/drawingml/2006/main">
            <a:r>
              <a:t>Fonte histórica: CIDH — Relatório nº 54/01, Caso 12.051 (2001): https://cidh.oas.org/annualrep/2000port/12051.htm</a:t>
            </a:r>
          </a:p>
          <a:p xmlns:a="http://schemas.openxmlformats.org/drawingml/2006/main">
            <a:r>
              <a:t>Lei nº 14.550/2023  ↗: https://www.planalto.gov.br/ccivil_03/_ato2023-2026/2023/lei/l14550.htm</a:t>
            </a:r>
          </a:p>
          <a:p xmlns:a="http://schemas.openxmlformats.org/drawingml/2006/main">
            <a:r>
              <a:t>Lei nº 13.827/2019  ↗: https://www.planalto.gov.br/ccivil_03/_ato2019-2022/2019/lei/l13827.htm</a:t>
            </a:r>
          </a:p>
          <a:p xmlns:a="http://schemas.openxmlformats.org/drawingml/2006/main">
            <a:r>
              <a:t>Lei nº 15.383/2026  ↗: https://www.planalto.gov.br/ccivil_03/_ato2023-2026/2026/lei/l15383.htm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Lei nº 14.994/2024  ↗: https://www.planalto.gov.br/ccivil_03/_ato2023-2026/2024/lei/l14994.htm</a:t>
            </a:r>
          </a:p>
          <a:p xmlns:a="http://schemas.openxmlformats.org/drawingml/2006/main">
            <a:r>
              <a:t>Lei nº 14.149/2021  ↗: https://www.planalto.gov.br/ccivil_03/_ato2019-2022/2021/lei/l14149.htm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Lei nº 12.845/2013  ↗: https://www.planalto.gov.br/ccivil_03/_ato2011-2014/2013/lei/l12845.htm</a:t>
            </a:r>
          </a:p>
          <a:p xmlns:a="http://schemas.openxmlformats.org/drawingml/2006/main">
            <a:r>
              <a:t>Lei nº 13.431/2017  ↗: https://www.planalto.gov.br/ccivil_03/_ato2015-2018/2017/lei/l13431.htm</a:t>
            </a:r>
          </a:p>
          <a:p xmlns:a="http://schemas.openxmlformats.org/drawingml/2006/main">
            <a:r>
              <a:t>Lei nº 13.931/2019  ↗: https://www.planalto.gov.br/ccivil_03/_ato2019-2022/2019/lei/l13931.htm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Maria da Penha  ↗: https://www.planalto.gov.br/ccivil_03/_ato2004-2006/2006/lei/l11340.htm</a:t>
            </a:r>
          </a:p>
          <a:p xmlns:a="http://schemas.openxmlformats.org/drawingml/2006/main">
            <a:r>
              <a:t>Medidas protetivas · Lei 14.550/2023  ↗: https://www.planalto.gov.br/ccivil_03/_ato2023-2026/2023/lei/l14550.htm</a:t>
            </a:r>
          </a:p>
          <a:p xmlns:a="http://schemas.openxmlformats.org/drawingml/2006/main">
            <a:r>
              <a:t>Afastamento · Lei 13.827/2019  ↗: https://www.planalto.gov.br/ccivil_03/_ato2019-2022/2019/lei/l13827.htm</a:t>
            </a:r>
          </a:p>
          <a:p xmlns:a="http://schemas.openxmlformats.org/drawingml/2006/main">
            <a:r>
              <a:t>Feminicídio · Lei 14.994/2024  ↗: https://www.planalto.gov.br/ccivil_03/_ato2023-2026/2024/lei/l14994.htm</a:t>
            </a:r>
          </a:p>
          <a:p xmlns:a="http://schemas.openxmlformats.org/drawingml/2006/main">
            <a:r>
              <a:t>Monitoração · Lei 15.383/2026  ↗: https://www.planalto.gov.br/ccivil_03/_ato2023-2026/2026/lei/l15383.htm</a:t>
            </a:r>
          </a:p>
          <a:p xmlns:a="http://schemas.openxmlformats.org/drawingml/2006/main">
            <a:r>
              <a:t>Avaliação de risco · Lei 14.149/2021  ↗: https://www.planalto.gov.br/ccivil_03/_ato2019-2022/2021/lei/l14149.htm</a:t>
            </a:r>
          </a:p>
          <a:p xmlns:a="http://schemas.openxmlformats.org/drawingml/2006/main">
            <a:r>
              <a:t>Violência sexual · Lei 12.845/2013  ↗: https://www.planalto.gov.br/ccivil_03/_ato2011-2014/2013/lei/l12845.htm</a:t>
            </a:r>
          </a:p>
          <a:p xmlns:a="http://schemas.openxmlformats.org/drawingml/2006/main">
            <a:r>
              <a:t>Escuta protegida · Lei 13.431/2017  ↗: https://www.planalto.gov.br/ccivil_03/_ato2015-2018/2017/lei/l13431.htm</a:t>
            </a:r>
          </a:p>
          <a:p xmlns:a="http://schemas.openxmlformats.org/drawingml/2006/main">
            <a:r>
              <a:t>Comunicação · Lei 13.931/2019  ↗: https://www.planalto.gov.br/ccivil_03/_ato2019-2022/2019/lei/l13931.htm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Fonte histórica: CIDH — Relatório nº 54/01, Caso 12.051 (2001): https://cidh.oas.org/annualrep/2000port/12051.htm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nº 15.384/2026 — violência vicária: https://www.planalto.gov.br/ccivil_03/_ato2023-2026/2026/lei/l15384.htm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MÓDULO III — Desafios para a aplicação das leis</a:t>
            </a:r>
          </a:p>
          <a:p xmlns:a="http://schemas.openxmlformats.org/drawingml/2006/main">
            <a:r>
              <a:t/>
            </a:r>
          </a:p>
          <a:p xmlns:a="http://schemas.openxmlformats.org/drawingml/2006/main">
            <a:r>
              <a:t>Discussão dos desafios na aplicação das leis</a:t>
            </a:r>
          </a:p>
          <a:p xmlns:a="http://schemas.openxmlformats.org/drawingml/2006/main">
            <a:r>
              <a:t>Organizar a devolutiva em torno de três perguntas: qual direito está em jogo, qual obstáculo impede sua realização e qual instituição pode agir? Examinar barreiras como distância entre serviços, horários incompatíveis, exigência indevida de BO, circulação sem retorno e desconhecimento do conteúdo de uma medida. O grupo deve diferenciar limitações reais de oferta de práticas que podem ser corrigidas pela própria equipe.  Concluir com uma decisão fundamentada por grupo, indicando artigo ou instrumento, ação, responsável e modo de acompanhamento. Não solicitar relatos pessoais de violência nem expor casos identificáveis atendidos pelos serviços. Avaliar a capacidade de aplicar a norma e articular proteção, e não a memorização de números de leis.    Roteiro de facilitação ampliado · 4 horas    Etapa  Tempo  Desenvolvimento    Abertura e território  15 min  Ler dados municipais; levantar uma barreira concreta de acesso.    Bloco 1  35 min  Exposição histórica e leitura dos arts. 5º, 7º e 8º.    Blocos 2 e 4  35 min  Medidas protetivas, atribuições e procedimentos; leitura do art. 19.    Bloco 3  55 min  Feminicídio, art. 121-A, pactos e prevenção, com dados do Paraná.    Casos jurídicos reais  30 min  5 min de leitura, 15 min em grupos e 10 min de devolutiva.    Oficina integradora  55 min  Preservar caso fictício e matriz: 5 min de leitura, 25 min de produção, 20 min de discussão e 5 min de revisão.    Debate e avaliação  15 min  Desafios na aplicação das leis; decisão fundamentada e compromisso de melhoria.    Total: 240 minutos de atividades. Prever intervalos adicionalmente. Os anexos são material de consulta; não precisam ser lidos integralmente durante a aula.    OFICINA INTEGRADORA · 55 MIN</a:t>
            </a:r>
          </a:p>
          <a:p xmlns:a="http://schemas.openxmlformats.org/drawingml/2006/main">
            <a:r>
              <a:t/>
            </a:r>
          </a:p>
          <a:p xmlns:a="http://schemas.openxmlformats.org/drawingml/2006/main">
            <a:r>
              <a:t>Do direito à resposta institucional</a:t>
            </a:r>
          </a:p>
          <a:p xmlns:a="http://schemas.openxmlformats.org/drawingml/2006/main">
            <a:r>
              <a:t>Caso fictício.   Uma mulher procura um serviço municipal relatando ameaças, retenção de documentos e vigilância pelo ex-companheiro. Está com a filha adolescente, depende de transporte intermunicipal e teme que ele descubra que buscou ajuda.  Em grupos, preencher uma linha para cada necessidade identificada, incluindo as necessidades próprias da adolescente.      Necessidade identificada  Direito ou proteção pertinente  Ação do serviço que acolheu  Articulação necessária  Como verificar a resposta      A identificar pelo grupo  Fundamentar  Definir a ação  Indicar serviço e finalidade  Prever retorno e acompanhamento       Critérios de avaliação:  reconhecer necessidades da mulher e da adolescente; evitar exigências indevidas; respeitar competências; prever continuidade.   Produto:  matriz de direitos e respostas institucionais utilizável como referência pedagógica.</a:t>
            </a:r>
          </a:p>
          <a:p xmlns:a="http://schemas.openxmlformats.org/drawingml/2006/main">
            <a:r>
              <a:t/>
            </a:r>
          </a:p>
          <a:p xmlns:a="http://schemas.openxmlformats.org/drawingml/2006/main">
            <a:r>
              <a:t>FONTES E LINKS DE CONSULTA</a:t>
            </a:r>
          </a:p>
          <a:p xmlns:a="http://schemas.openxmlformats.org/drawingml/2006/main">
            <a:r>
              <a:t>Oficina e matriz: https://mulher-segura.camolezimonica.chatgpt.site/#oficina-3</a:t>
            </a:r>
          </a:p>
          <a:p xmlns:a="http://schemas.openxmlformats.org/drawingml/2006/main">
            <a:r>
              <a:t>Referências: https://mulher-segura.camolezimonica.chatgpt.site/#referencias-3</a:t>
            </a:r>
          </a:p>
          <a:p xmlns:a="http://schemas.openxmlformats.org/drawingml/2006/main">
            <a:r>
              <a:t>Ir ao módulo IV →: https://mulher-segura.camolezimonica.chatgpt.site/#modulo-4</a:t>
            </a:r>
          </a:p>
          <a:p xmlns:a="http://schemas.openxmlformats.org/drawingml/2006/main">
            <a:r>
              <a:t>Lei Maria da Penha · art. 8º  ↗: https://www.planalto.gov.br/ccivil_03/_ato2004-2006/2006/lei/l11340.htm</a:t>
            </a:r>
          </a:p>
          <a:p xmlns:a="http://schemas.openxmlformats.org/drawingml/2006/main">
            <a:r>
              <a:t>Fonte histórica: CIDH — Relatório nº 54/01, Caso 12.051 (2001): https://cidh.oas.org/annualrep/2000port/12051.htm</a:t>
            </a:r>
          </a:p>
          <a:p xmlns:a="http://schemas.openxmlformats.org/drawingml/2006/main">
            <a:r>
              <a:t>Lei nº 14.550/2023  ↗: https://www.planalto.gov.br/ccivil_03/_ato2023-2026/2023/lei/l14550.htm</a:t>
            </a:r>
          </a:p>
          <a:p xmlns:a="http://schemas.openxmlformats.org/drawingml/2006/main">
            <a:r>
              <a:t>Lei nº 13.827/2019  ↗: https://www.planalto.gov.br/ccivil_03/_ato2019-2022/2019/lei/l13827.htm</a:t>
            </a:r>
          </a:p>
          <a:p xmlns:a="http://schemas.openxmlformats.org/drawingml/2006/main">
            <a:r>
              <a:t>Lei nº 15.383/2026  ↗: https://www.planalto.gov.br/ccivil_03/_ato2023-2026/2026/lei/l15383.htm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Lei nº 14.994/2024  ↗: https://www.planalto.gov.br/ccivil_03/_ato2023-2026/2024/lei/l14994.htm</a:t>
            </a:r>
          </a:p>
          <a:p xmlns:a="http://schemas.openxmlformats.org/drawingml/2006/main">
            <a:r>
              <a:t>Lei nº 14.149/2021  ↗: https://www.planalto.gov.br/ccivil_03/_ato2019-2022/2021/lei/l14149.htm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Lei nº 12.845/2013  ↗: https://www.planalto.gov.br/ccivil_03/_ato2011-2014/2013/lei/l12845.htm</a:t>
            </a:r>
          </a:p>
          <a:p xmlns:a="http://schemas.openxmlformats.org/drawingml/2006/main">
            <a:r>
              <a:t>Lei nº 13.431/2017  ↗: https://www.planalto.gov.br/ccivil_03/_ato2015-2018/2017/lei/l13431.htm</a:t>
            </a:r>
          </a:p>
          <a:p xmlns:a="http://schemas.openxmlformats.org/drawingml/2006/main">
            <a:r>
              <a:t>Lei nº 13.931/2019  ↗: https://www.planalto.gov.br/ccivil_03/_ato2019-2022/2019/lei/l13931.htm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Maria da Penha  ↗: https://www.planalto.gov.br/ccivil_03/_ato2004-2006/2006/lei/l11340.htm</a:t>
            </a:r>
          </a:p>
          <a:p xmlns:a="http://schemas.openxmlformats.org/drawingml/2006/main">
            <a:r>
              <a:t>Medidas protetivas · Lei 14.550/2023  ↗: https://www.planalto.gov.br/ccivil_03/_ato2023-2026/2023/lei/l14550.htm</a:t>
            </a:r>
          </a:p>
          <a:p xmlns:a="http://schemas.openxmlformats.org/drawingml/2006/main">
            <a:r>
              <a:t>Afastamento · Lei 13.827/2019  ↗: https://www.planalto.gov.br/ccivil_03/_ato2019-2022/2019/lei/l13827.htm</a:t>
            </a:r>
          </a:p>
          <a:p xmlns:a="http://schemas.openxmlformats.org/drawingml/2006/main">
            <a:r>
              <a:t>Feminicídio · Lei 14.994/2024  ↗: https://www.planalto.gov.br/ccivil_03/_ato2023-2026/2024/lei/l14994.htm</a:t>
            </a:r>
          </a:p>
          <a:p xmlns:a="http://schemas.openxmlformats.org/drawingml/2006/main">
            <a:r>
              <a:t>Monitoração · Lei 15.383/2026  ↗: https://www.planalto.gov.br/ccivil_03/_ato2023-2026/2026/lei/l15383.htm</a:t>
            </a:r>
          </a:p>
          <a:p xmlns:a="http://schemas.openxmlformats.org/drawingml/2006/main">
            <a:r>
              <a:t>Avaliação de risco · Lei 14.149/2021  ↗: https://www.planalto.gov.br/ccivil_03/_ato2019-2022/2021/lei/l14149.htm</a:t>
            </a:r>
          </a:p>
          <a:p xmlns:a="http://schemas.openxmlformats.org/drawingml/2006/main">
            <a:r>
              <a:t>Violência sexual · Lei 12.845/2013  ↗: https://www.planalto.gov.br/ccivil_03/_ato2011-2014/2013/lei/l12845.htm</a:t>
            </a:r>
          </a:p>
          <a:p xmlns:a="http://schemas.openxmlformats.org/drawingml/2006/main">
            <a:r>
              <a:t>Escuta protegida · Lei 13.431/2017  ↗: https://www.planalto.gov.br/ccivil_03/_ato2015-2018/2017/lei/l13431.htm</a:t>
            </a:r>
          </a:p>
          <a:p xmlns:a="http://schemas.openxmlformats.org/drawingml/2006/main">
            <a:r>
              <a:t>Comunicação · Lei 13.931/2019  ↗: https://www.planalto.gov.br/ccivil_03/_ato2019-2022/2019/lei/l13931.htm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Fonte histórica: CIDH — Relatório nº 54/01, Caso 12.051 (2001): https://cidh.oas.org/annualrep/2000port/12051.htm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nº 15.384/2026 — violência vicária: https://www.planalto.gov.br/ccivil_03/_ato2023-2026/2026/lei/l15384.htm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MÓDULO III — Consulta · municípios do COMESP</a:t>
            </a:r>
          </a:p>
          <a:p xmlns:a="http://schemas.openxmlformats.org/drawingml/2006/main">
            <a:r>
              <a:t/>
            </a:r>
          </a:p>
          <a:p xmlns:a="http://schemas.openxmlformats.org/drawingml/2006/main">
            <a:r>
              <a:t>Anexo de consulta · 31 municípios do COMESP</a:t>
            </a:r>
          </a:p>
          <a:p xmlns:a="http://schemas.openxmlformats.org/drawingml/2006/main">
            <a:r>
              <a:t>F = Feminicídio; VCM = Violência Contra a Mulher; VDCM = Violência Doméstica Contra a Mulher. Cada célula apresenta  2024 → 2025 . Unidade municipal: registro no painel oficial, conforme a base do hub.    Município  F · 24 → 25  VCM · 24 → 25  VDCM · 24 → 25    Adrianópolis  0 → 0  96 → 97  45 → 26    Agudos do Sul  0 → 0  156 → 128  40 → 23    Almirante Tamandaré  1 → 1  2.428 → 2.005  667 → 565    Araucária  3 → 1  2.998 → 2.602  1.121 → 1.060    Balsa Nova  0 → 0  247 → 182  86 → 60    Bocaiúva do Sul  0 → 0  354 → 309  116 → 122    Campina Grande do Sul  1 → 0  999 → 887  238 → 288    Campo do Tenente  0 → 0  153 → 100  46 → 26    Campo Largo  1 → 1  2.341 → 2.047  653 → 563    Cerro Azul  0 → 0  274 → 227  75 → 67    Campo Magro  0 → 0  515 → 438  161 → 157    Colombo  1 → 1  5.229 → 4.435  1.557 → 1.446    Contenda  1 → 0  345 → 316  102 → 108    Curitiba  11 → 12  38.538 → 34.282  9.684 → 8.855    Doutor Ulysses  0 → 0  35 → 26  13 → 11    Fazenda Rio Grande  0 → 0  3.187 → 2.922  667 → 429    Guaratuba  0 → 0  1.639 → 1.404  457 → 401    Itaperuçu  0 → 0  453 → 355  134 → 99    Lapa  1 → 0  907 → 921  248 → 231    Mandirituba  0 → 1  461 → 415  91 → 64    Piên  0 → 1  121 → 118  54 → 52    Pinhais  2 → 0  2.739 → 2.741  534 → 639    Piraquara  0 → 1  2.398 → 2.263  966 → 712    Pontal do Paraná  1 → 0  1.352 → 1.230  339 → 372    Quatro Barras  0 → 0  606 → 448  190 → 168    Quitandinha  0 → 0  168 → 116  52 → 34    Rio Branco do Sul  1 → 2  661 → 608  156 → 146    Rio Negro  0 → 0  514 → 408  134 → 100    São José dos Pinhais  1 → 3  6.322 → 5.586  1.919 → 1.886    Tijucas do Sul  0 → 0  388 → 406  116 → 119    Tunas do Paraná  0 → 0  121 → 92  39 → 39     Atividade territorial:  escolher um município, ler os três indicadores e formular duas perguntas para a rede. Apontar uma necessidade de informação adicional e uma providência de organização do atendimento. Não inferir identidade de vítimas a partir de números pequenos nem relacionar a tabela a histórias pessoais identificáveis.    Referências oficiais do módulo III   Lei Maria da Penha  ↗  Medidas protetivas · Lei 14.550/2023  ↗  Afastamento · Lei 13.827/2019  ↗  Feminicídio · Lei 14.994/2024  ↗  Monitoração · Lei 15.383/2026  ↗  Avaliação de risco · Lei 14.149/2021  ↗  Violência sexual · Lei 12.845/2013  ↗  Escuta protegida · Lei 13.431/2017  ↗  Comunicação · Lei 13.931/2019  ↗  STF · Tema 1.412  ↗   Referências acrescentadas na ampliação (também vinculadas aos trechos correspondentes):   Fonte histórica: CIDH — Relatório nº 54/01, Caso 12.051 (2001)    Leitura histórica: Lei nº 13.104/2015    Leitura atual: Código Penal, arts. 2º, 14 e 121-A    Decreto nº 11.640/2023    Decreto nº 12.839/2026    Senado: articulação dos Poderes e ações do pacto de 2026    Lei nº 14.899/2024 — planos de metas e redes de enfrentamento    Fonte: STJ, inteiro teor do HC 430.222/MG, DJe de 22/03/2018    Fonte: MPGO — restabelecimento de medidas protetivas pelo STJ    Fonte municipal: IPARDES — Mulheres do Paraná    Base mestra utilizada pelo hub    Fonte estadual indicada no hub: Anuário Brasileiro de Segurança Pública 2026    Lei nº 15.384/2026 — violência vicária</a:t>
            </a:r>
          </a:p>
          <a:p xmlns:a="http://schemas.openxmlformats.org/drawingml/2006/main">
            <a:r>
              <a:t/>
            </a:r>
          </a:p>
          <a:p xmlns:a="http://schemas.openxmlformats.org/drawingml/2006/main">
            <a:r>
              <a:t>FONTES E LINKS DE CONSULTA</a:t>
            </a:r>
          </a:p>
          <a:p xmlns:a="http://schemas.openxmlformats.org/drawingml/2006/main">
            <a:r>
              <a:t>Oficina e matriz: https://mulher-segura.camolezimonica.chatgpt.site/#oficina-3</a:t>
            </a:r>
          </a:p>
          <a:p xmlns:a="http://schemas.openxmlformats.org/drawingml/2006/main">
            <a:r>
              <a:t>Referências: https://mulher-segura.camolezimonica.chatgpt.site/#referencias-3</a:t>
            </a:r>
          </a:p>
          <a:p xmlns:a="http://schemas.openxmlformats.org/drawingml/2006/main">
            <a:r>
              <a:t>Ir ao módulo IV →: https://mulher-segura.camolezimonica.chatgpt.site/#modulo-4</a:t>
            </a:r>
          </a:p>
          <a:p xmlns:a="http://schemas.openxmlformats.org/drawingml/2006/main">
            <a:r>
              <a:t>Lei Maria da Penha · art. 8º  ↗: https://www.planalto.gov.br/ccivil_03/_ato2004-2006/2006/lei/l11340.htm</a:t>
            </a:r>
          </a:p>
          <a:p xmlns:a="http://schemas.openxmlformats.org/drawingml/2006/main">
            <a:r>
              <a:t>Fonte histórica: CIDH — Relatório nº 54/01, Caso 12.051 (2001): https://cidh.oas.org/annualrep/2000port/12051.htm</a:t>
            </a:r>
          </a:p>
          <a:p xmlns:a="http://schemas.openxmlformats.org/drawingml/2006/main">
            <a:r>
              <a:t>Lei nº 14.550/2023  ↗: https://www.planalto.gov.br/ccivil_03/_ato2023-2026/2023/lei/l14550.htm</a:t>
            </a:r>
          </a:p>
          <a:p xmlns:a="http://schemas.openxmlformats.org/drawingml/2006/main">
            <a:r>
              <a:t>Lei nº 13.827/2019  ↗: https://www.planalto.gov.br/ccivil_03/_ato2019-2022/2019/lei/l13827.htm</a:t>
            </a:r>
          </a:p>
          <a:p xmlns:a="http://schemas.openxmlformats.org/drawingml/2006/main">
            <a:r>
              <a:t>Lei nº 15.383/2026  ↗: https://www.planalto.gov.br/ccivil_03/_ato2023-2026/2026/lei/l15383.htm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Lei nº 14.994/2024  ↗: https://www.planalto.gov.br/ccivil_03/_ato2023-2026/2024/lei/l14994.htm</a:t>
            </a:r>
          </a:p>
          <a:p xmlns:a="http://schemas.openxmlformats.org/drawingml/2006/main">
            <a:r>
              <a:t>Lei nº 14.149/2021  ↗: https://www.planalto.gov.br/ccivil_03/_ato2019-2022/2021/lei/l14149.htm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Lei nº 12.845/2013  ↗: https://www.planalto.gov.br/ccivil_03/_ato2011-2014/2013/lei/l12845.htm</a:t>
            </a:r>
          </a:p>
          <a:p xmlns:a="http://schemas.openxmlformats.org/drawingml/2006/main">
            <a:r>
              <a:t>Lei nº 13.431/2017  ↗: https://www.planalto.gov.br/ccivil_03/_ato2015-2018/2017/lei/l13431.htm</a:t>
            </a:r>
          </a:p>
          <a:p xmlns:a="http://schemas.openxmlformats.org/drawingml/2006/main">
            <a:r>
              <a:t>Lei nº 13.931/2019  ↗: https://www.planalto.gov.br/ccivil_03/_ato2019-2022/2019/lei/l13931.htm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Maria da Penha  ↗: https://www.planalto.gov.br/ccivil_03/_ato2004-2006/2006/lei/l11340.htm</a:t>
            </a:r>
          </a:p>
          <a:p xmlns:a="http://schemas.openxmlformats.org/drawingml/2006/main">
            <a:r>
              <a:t>Medidas protetivas · Lei 14.550/2023  ↗: https://www.planalto.gov.br/ccivil_03/_ato2023-2026/2023/lei/l14550.htm</a:t>
            </a:r>
          </a:p>
          <a:p xmlns:a="http://schemas.openxmlformats.org/drawingml/2006/main">
            <a:r>
              <a:t>Afastamento · Lei 13.827/2019  ↗: https://www.planalto.gov.br/ccivil_03/_ato2019-2022/2019/lei/l13827.htm</a:t>
            </a:r>
          </a:p>
          <a:p xmlns:a="http://schemas.openxmlformats.org/drawingml/2006/main">
            <a:r>
              <a:t>Feminicídio · Lei 14.994/2024  ↗: https://www.planalto.gov.br/ccivil_03/_ato2023-2026/2024/lei/l14994.htm</a:t>
            </a:r>
          </a:p>
          <a:p xmlns:a="http://schemas.openxmlformats.org/drawingml/2006/main">
            <a:r>
              <a:t>Monitoração · Lei 15.383/2026  ↗: https://www.planalto.gov.br/ccivil_03/_ato2023-2026/2026/lei/l15383.htm</a:t>
            </a:r>
          </a:p>
          <a:p xmlns:a="http://schemas.openxmlformats.org/drawingml/2006/main">
            <a:r>
              <a:t>Avaliação de risco · Lei 14.149/2021  ↗: https://www.planalto.gov.br/ccivil_03/_ato2019-2022/2021/lei/l14149.htm</a:t>
            </a:r>
          </a:p>
          <a:p xmlns:a="http://schemas.openxmlformats.org/drawingml/2006/main">
            <a:r>
              <a:t>Violência sexual · Lei 12.845/2013  ↗: https://www.planalto.gov.br/ccivil_03/_ato2011-2014/2013/lei/l12845.htm</a:t>
            </a:r>
          </a:p>
          <a:p xmlns:a="http://schemas.openxmlformats.org/drawingml/2006/main">
            <a:r>
              <a:t>Escuta protegida · Lei 13.431/2017  ↗: https://www.planalto.gov.br/ccivil_03/_ato2015-2018/2017/lei/l13431.htm</a:t>
            </a:r>
          </a:p>
          <a:p xmlns:a="http://schemas.openxmlformats.org/drawingml/2006/main">
            <a:r>
              <a:t>Comunicação · Lei 13.931/2019  ↗: https://www.planalto.gov.br/ccivil_03/_ato2019-2022/2019/lei/l13931.htm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Fonte histórica: CIDH — Relatório nº 54/01, Caso 12.051 (2001): https://cidh.oas.org/annualrep/2000port/12051.htm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nº 15.384/2026 — violência vicária: https://www.planalto.gov.br/ccivil_03/_ato2023-2026/2026/lei/l15384.htm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MÓDULO III — Consulta · municípios do COMESP</a:t>
            </a:r>
          </a:p>
          <a:p xmlns:a="http://schemas.openxmlformats.org/drawingml/2006/main">
            <a:r>
              <a:t/>
            </a:r>
          </a:p>
          <a:p xmlns:a="http://schemas.openxmlformats.org/drawingml/2006/main">
            <a:r>
              <a:t>Anexo de consulta · 31 municípios do COMESP</a:t>
            </a:r>
          </a:p>
          <a:p xmlns:a="http://schemas.openxmlformats.org/drawingml/2006/main">
            <a:r>
              <a:t>F = Feminicídio; VCM = Violência Contra a Mulher; VDCM = Violência Doméstica Contra a Mulher. Cada célula apresenta  2024 → 2025 . Unidade municipal: registro no painel oficial, conforme a base do hub.    Município  F · 24 → 25  VCM · 24 → 25  VDCM · 24 → 25    Adrianópolis  0 → 0  96 → 97  45 → 26    Agudos do Sul  0 → 0  156 → 128  40 → 23    Almirante Tamandaré  1 → 1  2.428 → 2.005  667 → 565    Araucária  3 → 1  2.998 → 2.602  1.121 → 1.060    Balsa Nova  0 → 0  247 → 182  86 → 60    Bocaiúva do Sul  0 → 0  354 → 309  116 → 122    Campina Grande do Sul  1 → 0  999 → 887  238 → 288    Campo do Tenente  0 → 0  153 → 100  46 → 26    Campo Largo  1 → 1  2.341 → 2.047  653 → 563    Cerro Azul  0 → 0  274 → 227  75 → 67    Campo Magro  0 → 0  515 → 438  161 → 157    Colombo  1 → 1  5.229 → 4.435  1.557 → 1.446    Contenda  1 → 0  345 → 316  102 → 108    Curitiba  11 → 12  38.538 → 34.282  9.684 → 8.855    Doutor Ulysses  0 → 0  35 → 26  13 → 11    Fazenda Rio Grande  0 → 0  3.187 → 2.922  667 → 429    Guaratuba  0 → 0  1.639 → 1.404  457 → 401    Itaperuçu  0 → 0  453 → 355  134 → 99    Lapa  1 → 0  907 → 921  248 → 231    Mandirituba  0 → 1  461 → 415  91 → 64    Piên  0 → 1  121 → 118  54 → 52    Pinhais  2 → 0  2.739 → 2.741  534 → 639    Piraquara  0 → 1  2.398 → 2.263  966 → 712    Pontal do Paraná  1 → 0  1.352 → 1.230  339 → 372    Quatro Barras  0 → 0  606 → 448  190 → 168    Quitandinha  0 → 0  168 → 116  52 → 34    Rio Branco do Sul  1 → 2  661 → 608  156 → 146    Rio Negro  0 → 0  514 → 408  134 → 100    São José dos Pinhais  1 → 3  6.322 → 5.586  1.919 → 1.886    Tijucas do Sul  0 → 0  388 → 406  116 → 119    Tunas do Paraná  0 → 0  121 → 92  39 → 39     Atividade territorial:  escolher um município, ler os três indicadores e formular duas perguntas para a rede. Apontar uma necessidade de informação adicional e uma providência de organização do atendimento. Não inferir identidade de vítimas a partir de números pequenos nem relacionar a tabela a histórias pessoais identificáveis.    Referências oficiais do módulo III   Lei Maria da Penha  ↗  Medidas protetivas · Lei 14.550/2023  ↗  Afastamento · Lei 13.827/2019  ↗  Feminicídio · Lei 14.994/2024  ↗  Monitoração · Lei 15.383/2026  ↗  Avaliação de risco · Lei 14.149/2021  ↗  Violência sexual · Lei 12.845/2013  ↗  Escuta protegida · Lei 13.431/2017  ↗  Comunicação · Lei 13.931/2019  ↗  STF · Tema 1.412  ↗   Referências acrescentadas na ampliação (também vinculadas aos trechos correspondentes):   Fonte histórica: CIDH — Relatório nº 54/01, Caso 12.051 (2001)    Leitura histórica: Lei nº 13.104/2015    Leitura atual: Código Penal, arts. 2º, 14 e 121-A    Decreto nº 11.640/2023    Decreto nº 12.839/2026    Senado: articulação dos Poderes e ações do pacto de 2026    Lei nº 14.899/2024 — planos de metas e redes de enfrentamento    Fonte: STJ, inteiro teor do HC 430.222/MG, DJe de 22/03/2018    Fonte: MPGO — restabelecimento de medidas protetivas pelo STJ    Fonte municipal: IPARDES — Mulheres do Paraná    Base mestra utilizada pelo hub    Fonte estadual indicada no hub: Anuário Brasileiro de Segurança Pública 2026    Lei nº 15.384/2026 — violência vicária</a:t>
            </a:r>
          </a:p>
          <a:p xmlns:a="http://schemas.openxmlformats.org/drawingml/2006/main">
            <a:r>
              <a:t/>
            </a:r>
          </a:p>
          <a:p xmlns:a="http://schemas.openxmlformats.org/drawingml/2006/main">
            <a:r>
              <a:t>FONTES E LINKS DE CONSULTA</a:t>
            </a:r>
          </a:p>
          <a:p xmlns:a="http://schemas.openxmlformats.org/drawingml/2006/main">
            <a:r>
              <a:t>Oficina e matriz: https://mulher-segura.camolezimonica.chatgpt.site/#oficina-3</a:t>
            </a:r>
          </a:p>
          <a:p xmlns:a="http://schemas.openxmlformats.org/drawingml/2006/main">
            <a:r>
              <a:t>Referências: https://mulher-segura.camolezimonica.chatgpt.site/#referencias-3</a:t>
            </a:r>
          </a:p>
          <a:p xmlns:a="http://schemas.openxmlformats.org/drawingml/2006/main">
            <a:r>
              <a:t>Ir ao módulo IV →: https://mulher-segura.camolezimonica.chatgpt.site/#modulo-4</a:t>
            </a:r>
          </a:p>
          <a:p xmlns:a="http://schemas.openxmlformats.org/drawingml/2006/main">
            <a:r>
              <a:t>Lei Maria da Penha · art. 8º  ↗: https://www.planalto.gov.br/ccivil_03/_ato2004-2006/2006/lei/l11340.htm</a:t>
            </a:r>
          </a:p>
          <a:p xmlns:a="http://schemas.openxmlformats.org/drawingml/2006/main">
            <a:r>
              <a:t>Fonte histórica: CIDH — Relatório nº 54/01, Caso 12.051 (2001): https://cidh.oas.org/annualrep/2000port/12051.htm</a:t>
            </a:r>
          </a:p>
          <a:p xmlns:a="http://schemas.openxmlformats.org/drawingml/2006/main">
            <a:r>
              <a:t>Lei nº 14.550/2023  ↗: https://www.planalto.gov.br/ccivil_03/_ato2023-2026/2023/lei/l14550.htm</a:t>
            </a:r>
          </a:p>
          <a:p xmlns:a="http://schemas.openxmlformats.org/drawingml/2006/main">
            <a:r>
              <a:t>Lei nº 13.827/2019  ↗: https://www.planalto.gov.br/ccivil_03/_ato2019-2022/2019/lei/l13827.htm</a:t>
            </a:r>
          </a:p>
          <a:p xmlns:a="http://schemas.openxmlformats.org/drawingml/2006/main">
            <a:r>
              <a:t>Lei nº 15.383/2026  ↗: https://www.planalto.gov.br/ccivil_03/_ato2023-2026/2026/lei/l15383.htm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Lei nº 14.994/2024  ↗: https://www.planalto.gov.br/ccivil_03/_ato2023-2026/2024/lei/l14994.htm</a:t>
            </a:r>
          </a:p>
          <a:p xmlns:a="http://schemas.openxmlformats.org/drawingml/2006/main">
            <a:r>
              <a:t>Lei nº 14.149/2021  ↗: https://www.planalto.gov.br/ccivil_03/_ato2019-2022/2021/lei/l14149.htm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Lei nº 12.845/2013  ↗: https://www.planalto.gov.br/ccivil_03/_ato2011-2014/2013/lei/l12845.htm</a:t>
            </a:r>
          </a:p>
          <a:p xmlns:a="http://schemas.openxmlformats.org/drawingml/2006/main">
            <a:r>
              <a:t>Lei nº 13.431/2017  ↗: https://www.planalto.gov.br/ccivil_03/_ato2015-2018/2017/lei/l13431.htm</a:t>
            </a:r>
          </a:p>
          <a:p xmlns:a="http://schemas.openxmlformats.org/drawingml/2006/main">
            <a:r>
              <a:t>Lei nº 13.931/2019  ↗: https://www.planalto.gov.br/ccivil_03/_ato2019-2022/2019/lei/l13931.htm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Maria da Penha  ↗: https://www.planalto.gov.br/ccivil_03/_ato2004-2006/2006/lei/l11340.htm</a:t>
            </a:r>
          </a:p>
          <a:p xmlns:a="http://schemas.openxmlformats.org/drawingml/2006/main">
            <a:r>
              <a:t>Medidas protetivas · Lei 14.550/2023  ↗: https://www.planalto.gov.br/ccivil_03/_ato2023-2026/2023/lei/l14550.htm</a:t>
            </a:r>
          </a:p>
          <a:p xmlns:a="http://schemas.openxmlformats.org/drawingml/2006/main">
            <a:r>
              <a:t>Afastamento · Lei 13.827/2019  ↗: https://www.planalto.gov.br/ccivil_03/_ato2019-2022/2019/lei/l13827.htm</a:t>
            </a:r>
          </a:p>
          <a:p xmlns:a="http://schemas.openxmlformats.org/drawingml/2006/main">
            <a:r>
              <a:t>Feminicídio · Lei 14.994/2024  ↗: https://www.planalto.gov.br/ccivil_03/_ato2023-2026/2024/lei/l14994.htm</a:t>
            </a:r>
          </a:p>
          <a:p xmlns:a="http://schemas.openxmlformats.org/drawingml/2006/main">
            <a:r>
              <a:t>Monitoração · Lei 15.383/2026  ↗: https://www.planalto.gov.br/ccivil_03/_ato2023-2026/2026/lei/l15383.htm</a:t>
            </a:r>
          </a:p>
          <a:p xmlns:a="http://schemas.openxmlformats.org/drawingml/2006/main">
            <a:r>
              <a:t>Avaliação de risco · Lei 14.149/2021  ↗: https://www.planalto.gov.br/ccivil_03/_ato2019-2022/2021/lei/l14149.htm</a:t>
            </a:r>
          </a:p>
          <a:p xmlns:a="http://schemas.openxmlformats.org/drawingml/2006/main">
            <a:r>
              <a:t>Violência sexual · Lei 12.845/2013  ↗: https://www.planalto.gov.br/ccivil_03/_ato2011-2014/2013/lei/l12845.htm</a:t>
            </a:r>
          </a:p>
          <a:p xmlns:a="http://schemas.openxmlformats.org/drawingml/2006/main">
            <a:r>
              <a:t>Escuta protegida · Lei 13.431/2017  ↗: https://www.planalto.gov.br/ccivil_03/_ato2015-2018/2017/lei/l13431.htm</a:t>
            </a:r>
          </a:p>
          <a:p xmlns:a="http://schemas.openxmlformats.org/drawingml/2006/main">
            <a:r>
              <a:t>Comunicação · Lei 13.931/2019  ↗: https://www.planalto.gov.br/ccivil_03/_ato2019-2022/2019/lei/l13931.htm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Fonte histórica: CIDH — Relatório nº 54/01, Caso 12.051 (2001): https://cidh.oas.org/annualrep/2000port/12051.htm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nº 15.384/2026 — violência vicária: https://www.planalto.gov.br/ccivil_03/_ato2023-2026/2026/lei/l15384.htm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MÓDULO III — Consulta · municípios do COMESP</a:t>
            </a:r>
          </a:p>
          <a:p xmlns:a="http://schemas.openxmlformats.org/drawingml/2006/main">
            <a:r>
              <a:t/>
            </a:r>
          </a:p>
          <a:p xmlns:a="http://schemas.openxmlformats.org/drawingml/2006/main">
            <a:r>
              <a:t>Anexo de consulta · 31 municípios do COMESP</a:t>
            </a:r>
          </a:p>
          <a:p xmlns:a="http://schemas.openxmlformats.org/drawingml/2006/main">
            <a:r>
              <a:t>F = Feminicídio; VCM = Violência Contra a Mulher; VDCM = Violência Doméstica Contra a Mulher. Cada célula apresenta  2024 → 2025 . Unidade municipal: registro no painel oficial, conforme a base do hub.    Município  F · 24 → 25  VCM · 24 → 25  VDCM · 24 → 25    Adrianópolis  0 → 0  96 → 97  45 → 26    Agudos do Sul  0 → 0  156 → 128  40 → 23    Almirante Tamandaré  1 → 1  2.428 → 2.005  667 → 565    Araucária  3 → 1  2.998 → 2.602  1.121 → 1.060    Balsa Nova  0 → 0  247 → 182  86 → 60    Bocaiúva do Sul  0 → 0  354 → 309  116 → 122    Campina Grande do Sul  1 → 0  999 → 887  238 → 288    Campo do Tenente  0 → 0  153 → 100  46 → 26    Campo Largo  1 → 1  2.341 → 2.047  653 → 563    Cerro Azul  0 → 0  274 → 227  75 → 67    Campo Magro  0 → 0  515 → 438  161 → 157    Colombo  1 → 1  5.229 → 4.435  1.557 → 1.446    Contenda  1 → 0  345 → 316  102 → 108    Curitiba  11 → 12  38.538 → 34.282  9.684 → 8.855    Doutor Ulysses  0 → 0  35 → 26  13 → 11    Fazenda Rio Grande  0 → 0  3.187 → 2.922  667 → 429    Guaratuba  0 → 0  1.639 → 1.404  457 → 401    Itaperuçu  0 → 0  453 → 355  134 → 99    Lapa  1 → 0  907 → 921  248 → 231    Mandirituba  0 → 1  461 → 415  91 → 64    Piên  0 → 1  121 → 118  54 → 52    Pinhais  2 → 0  2.739 → 2.741  534 → 639    Piraquara  0 → 1  2.398 → 2.263  966 → 712    Pontal do Paraná  1 → 0  1.352 → 1.230  339 → 372    Quatro Barras  0 → 0  606 → 448  190 → 168    Quitandinha  0 → 0  168 → 116  52 → 34    Rio Branco do Sul  1 → 2  661 → 608  156 → 146    Rio Negro  0 → 0  514 → 408  134 → 100    São José dos Pinhais  1 → 3  6.322 → 5.586  1.919 → 1.886    Tijucas do Sul  0 → 0  388 → 406  116 → 119    Tunas do Paraná  0 → 0  121 → 92  39 → 39     Atividade territorial:  escolher um município, ler os três indicadores e formular duas perguntas para a rede. Apontar uma necessidade de informação adicional e uma providência de organização do atendimento. Não inferir identidade de vítimas a partir de números pequenos nem relacionar a tabela a histórias pessoais identificáveis.    Referências oficiais do módulo III   Lei Maria da Penha  ↗  Medidas protetivas · Lei 14.550/2023  ↗  Afastamento · Lei 13.827/2019  ↗  Feminicídio · Lei 14.994/2024  ↗  Monitoração · Lei 15.383/2026  ↗  Avaliação de risco · Lei 14.149/2021  ↗  Violência sexual · Lei 12.845/2013  ↗  Escuta protegida · Lei 13.431/2017  ↗  Comunicação · Lei 13.931/2019  ↗  STF · Tema 1.412  ↗   Referências acrescentadas na ampliação (também vinculadas aos trechos correspondentes):   Fonte histórica: CIDH — Relatório nº 54/01, Caso 12.051 (2001)    Leitura histórica: Lei nº 13.104/2015    Leitura atual: Código Penal, arts. 2º, 14 e 121-A    Decreto nº 11.640/2023    Decreto nº 12.839/2026    Senado: articulação dos Poderes e ações do pacto de 2026    Lei nº 14.899/2024 — planos de metas e redes de enfrentamento    Fonte: STJ, inteiro teor do HC 430.222/MG, DJe de 22/03/2018    Fonte: MPGO — restabelecimento de medidas protetivas pelo STJ    Fonte municipal: IPARDES — Mulheres do Paraná    Base mestra utilizada pelo hub    Fonte estadual indicada no hub: Anuário Brasileiro de Segurança Pública 2026    Lei nº 15.384/2026 — violência vicária</a:t>
            </a:r>
          </a:p>
          <a:p xmlns:a="http://schemas.openxmlformats.org/drawingml/2006/main">
            <a:r>
              <a:t/>
            </a:r>
          </a:p>
          <a:p xmlns:a="http://schemas.openxmlformats.org/drawingml/2006/main">
            <a:r>
              <a:t>FONTES E LINKS DE CONSULTA</a:t>
            </a:r>
          </a:p>
          <a:p xmlns:a="http://schemas.openxmlformats.org/drawingml/2006/main">
            <a:r>
              <a:t>Oficina e matriz: https://mulher-segura.camolezimonica.chatgpt.site/#oficina-3</a:t>
            </a:r>
          </a:p>
          <a:p xmlns:a="http://schemas.openxmlformats.org/drawingml/2006/main">
            <a:r>
              <a:t>Referências: https://mulher-segura.camolezimonica.chatgpt.site/#referencias-3</a:t>
            </a:r>
          </a:p>
          <a:p xmlns:a="http://schemas.openxmlformats.org/drawingml/2006/main">
            <a:r>
              <a:t>Ir ao módulo IV →: https://mulher-segura.camolezimonica.chatgpt.site/#modulo-4</a:t>
            </a:r>
          </a:p>
          <a:p xmlns:a="http://schemas.openxmlformats.org/drawingml/2006/main">
            <a:r>
              <a:t>Lei Maria da Penha · art. 8º  ↗: https://www.planalto.gov.br/ccivil_03/_ato2004-2006/2006/lei/l11340.htm</a:t>
            </a:r>
          </a:p>
          <a:p xmlns:a="http://schemas.openxmlformats.org/drawingml/2006/main">
            <a:r>
              <a:t>Fonte histórica: CIDH — Relatório nº 54/01, Caso 12.051 (2001): https://cidh.oas.org/annualrep/2000port/12051.htm</a:t>
            </a:r>
          </a:p>
          <a:p xmlns:a="http://schemas.openxmlformats.org/drawingml/2006/main">
            <a:r>
              <a:t>Lei nº 14.550/2023  ↗: https://www.planalto.gov.br/ccivil_03/_ato2023-2026/2023/lei/l14550.htm</a:t>
            </a:r>
          </a:p>
          <a:p xmlns:a="http://schemas.openxmlformats.org/drawingml/2006/main">
            <a:r>
              <a:t>Lei nº 13.827/2019  ↗: https://www.planalto.gov.br/ccivil_03/_ato2019-2022/2019/lei/l13827.htm</a:t>
            </a:r>
          </a:p>
          <a:p xmlns:a="http://schemas.openxmlformats.org/drawingml/2006/main">
            <a:r>
              <a:t>Lei nº 15.383/2026  ↗: https://www.planalto.gov.br/ccivil_03/_ato2023-2026/2026/lei/l15383.htm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Lei nº 14.994/2024  ↗: https://www.planalto.gov.br/ccivil_03/_ato2023-2026/2024/lei/l14994.htm</a:t>
            </a:r>
          </a:p>
          <a:p xmlns:a="http://schemas.openxmlformats.org/drawingml/2006/main">
            <a:r>
              <a:t>Lei nº 14.149/2021  ↗: https://www.planalto.gov.br/ccivil_03/_ato2019-2022/2021/lei/l14149.htm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Lei nº 12.845/2013  ↗: https://www.planalto.gov.br/ccivil_03/_ato2011-2014/2013/lei/l12845.htm</a:t>
            </a:r>
          </a:p>
          <a:p xmlns:a="http://schemas.openxmlformats.org/drawingml/2006/main">
            <a:r>
              <a:t>Lei nº 13.431/2017  ↗: https://www.planalto.gov.br/ccivil_03/_ato2015-2018/2017/lei/l13431.htm</a:t>
            </a:r>
          </a:p>
          <a:p xmlns:a="http://schemas.openxmlformats.org/drawingml/2006/main">
            <a:r>
              <a:t>Lei nº 13.931/2019  ↗: https://www.planalto.gov.br/ccivil_03/_ato2019-2022/2019/lei/l13931.htm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Maria da Penha  ↗: https://www.planalto.gov.br/ccivil_03/_ato2004-2006/2006/lei/l11340.htm</a:t>
            </a:r>
          </a:p>
          <a:p xmlns:a="http://schemas.openxmlformats.org/drawingml/2006/main">
            <a:r>
              <a:t>Medidas protetivas · Lei 14.550/2023  ↗: https://www.planalto.gov.br/ccivil_03/_ato2023-2026/2023/lei/l14550.htm</a:t>
            </a:r>
          </a:p>
          <a:p xmlns:a="http://schemas.openxmlformats.org/drawingml/2006/main">
            <a:r>
              <a:t>Afastamento · Lei 13.827/2019  ↗: https://www.planalto.gov.br/ccivil_03/_ato2019-2022/2019/lei/l13827.htm</a:t>
            </a:r>
          </a:p>
          <a:p xmlns:a="http://schemas.openxmlformats.org/drawingml/2006/main">
            <a:r>
              <a:t>Feminicídio · Lei 14.994/2024  ↗: https://www.planalto.gov.br/ccivil_03/_ato2023-2026/2024/lei/l14994.htm</a:t>
            </a:r>
          </a:p>
          <a:p xmlns:a="http://schemas.openxmlformats.org/drawingml/2006/main">
            <a:r>
              <a:t>Monitoração · Lei 15.383/2026  ↗: https://www.planalto.gov.br/ccivil_03/_ato2023-2026/2026/lei/l15383.htm</a:t>
            </a:r>
          </a:p>
          <a:p xmlns:a="http://schemas.openxmlformats.org/drawingml/2006/main">
            <a:r>
              <a:t>Avaliação de risco · Lei 14.149/2021  ↗: https://www.planalto.gov.br/ccivil_03/_ato2019-2022/2021/lei/l14149.htm</a:t>
            </a:r>
          </a:p>
          <a:p xmlns:a="http://schemas.openxmlformats.org/drawingml/2006/main">
            <a:r>
              <a:t>Violência sexual · Lei 12.845/2013  ↗: https://www.planalto.gov.br/ccivil_03/_ato2011-2014/2013/lei/l12845.htm</a:t>
            </a:r>
          </a:p>
          <a:p xmlns:a="http://schemas.openxmlformats.org/drawingml/2006/main">
            <a:r>
              <a:t>Escuta protegida · Lei 13.431/2017  ↗: https://www.planalto.gov.br/ccivil_03/_ato2015-2018/2017/lei/l13431.htm</a:t>
            </a:r>
          </a:p>
          <a:p xmlns:a="http://schemas.openxmlformats.org/drawingml/2006/main">
            <a:r>
              <a:t>Comunicação · Lei 13.931/2019  ↗: https://www.planalto.gov.br/ccivil_03/_ato2019-2022/2019/lei/l13931.htm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Fonte histórica: CIDH — Relatório nº 54/01, Caso 12.051 (2001): https://cidh.oas.org/annualrep/2000port/12051.htm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nº 15.384/2026 — violência vicária: https://www.planalto.gov.br/ccivil_03/_ato2023-2026/2026/lei/l15384.htm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MÓDULO III — Consulta · municípios do COMESP</a:t>
            </a:r>
          </a:p>
          <a:p xmlns:a="http://schemas.openxmlformats.org/drawingml/2006/main">
            <a:r>
              <a:t/>
            </a:r>
          </a:p>
          <a:p xmlns:a="http://schemas.openxmlformats.org/drawingml/2006/main">
            <a:r>
              <a:t>Anexo de consulta · 31 municípios do COMESP</a:t>
            </a:r>
          </a:p>
          <a:p xmlns:a="http://schemas.openxmlformats.org/drawingml/2006/main">
            <a:r>
              <a:t>F = Feminicídio; VCM = Violência Contra a Mulher; VDCM = Violência Doméstica Contra a Mulher. Cada célula apresenta  2024 → 2025 . Unidade municipal: registro no painel oficial, conforme a base do hub.    Município  F · 24 → 25  VCM · 24 → 25  VDCM · 24 → 25    Adrianópolis  0 → 0  96 → 97  45 → 26    Agudos do Sul  0 → 0  156 → 128  40 → 23    Almirante Tamandaré  1 → 1  2.428 → 2.005  667 → 565    Araucária  3 → 1  2.998 → 2.602  1.121 → 1.060    Balsa Nova  0 → 0  247 → 182  86 → 60    Bocaiúva do Sul  0 → 0  354 → 309  116 → 122    Campina Grande do Sul  1 → 0  999 → 887  238 → 288    Campo do Tenente  0 → 0  153 → 100  46 → 26    Campo Largo  1 → 1  2.341 → 2.047  653 → 563    Cerro Azul  0 → 0  274 → 227  75 → 67    Campo Magro  0 → 0  515 → 438  161 → 157    Colombo  1 → 1  5.229 → 4.435  1.557 → 1.446    Contenda  1 → 0  345 → 316  102 → 108    Curitiba  11 → 12  38.538 → 34.282  9.684 → 8.855    Doutor Ulysses  0 → 0  35 → 26  13 → 11    Fazenda Rio Grande  0 → 0  3.187 → 2.922  667 → 429    Guaratuba  0 → 0  1.639 → 1.404  457 → 401    Itaperuçu  0 → 0  453 → 355  134 → 99    Lapa  1 → 0  907 → 921  248 → 231    Mandirituba  0 → 1  461 → 415  91 → 64    Piên  0 → 1  121 → 118  54 → 52    Pinhais  2 → 0  2.739 → 2.741  534 → 639    Piraquara  0 → 1  2.398 → 2.263  966 → 712    Pontal do Paraná  1 → 0  1.352 → 1.230  339 → 372    Quatro Barras  0 → 0  606 → 448  190 → 168    Quitandinha  0 → 0  168 → 116  52 → 34    Rio Branco do Sul  1 → 2  661 → 608  156 → 146    Rio Negro  0 → 0  514 → 408  134 → 100    São José dos Pinhais  1 → 3  6.322 → 5.586  1.919 → 1.886    Tijucas do Sul  0 → 0  388 → 406  116 → 119    Tunas do Paraná  0 → 0  121 → 92  39 → 39     Atividade territorial:  escolher um município, ler os três indicadores e formular duas perguntas para a rede. Apontar uma necessidade de informação adicional e uma providência de organização do atendimento. Não inferir identidade de vítimas a partir de números pequenos nem relacionar a tabela a histórias pessoais identificáveis.    Referências oficiais do módulo III   Lei Maria da Penha  ↗  Medidas protetivas · Lei 14.550/2023  ↗  Afastamento · Lei 13.827/2019  ↗  Feminicídio · Lei 14.994/2024  ↗  Monitoração · Lei 15.383/2026  ↗  Avaliação de risco · Lei 14.149/2021  ↗  Violência sexual · Lei 12.845/2013  ↗  Escuta protegida · Lei 13.431/2017  ↗  Comunicação · Lei 13.931/2019  ↗  STF · Tema 1.412  ↗   Referências acrescentadas na ampliação (também vinculadas aos trechos correspondentes):   Fonte histórica: CIDH — Relatório nº 54/01, Caso 12.051 (2001)    Leitura histórica: Lei nº 13.104/2015    Leitura atual: Código Penal, arts. 2º, 14 e 121-A    Decreto nº 11.640/2023    Decreto nº 12.839/2026    Senado: articulação dos Poderes e ações do pacto de 2026    Lei nº 14.899/2024 — planos de metas e redes de enfrentamento    Fonte: STJ, inteiro teor do HC 430.222/MG, DJe de 22/03/2018    Fonte: MPGO — restabelecimento de medidas protetivas pelo STJ    Fonte municipal: IPARDES — Mulheres do Paraná    Base mestra utilizada pelo hub    Fonte estadual indicada no hub: Anuário Brasileiro de Segurança Pública 2026    Lei nº 15.384/2026 — violência vicária</a:t>
            </a:r>
          </a:p>
          <a:p xmlns:a="http://schemas.openxmlformats.org/drawingml/2006/main">
            <a:r>
              <a:t/>
            </a:r>
          </a:p>
          <a:p xmlns:a="http://schemas.openxmlformats.org/drawingml/2006/main">
            <a:r>
              <a:t>FONTES E LINKS DE CONSULTA</a:t>
            </a:r>
          </a:p>
          <a:p xmlns:a="http://schemas.openxmlformats.org/drawingml/2006/main">
            <a:r>
              <a:t>Oficina e matriz: https://mulher-segura.camolezimonica.chatgpt.site/#oficina-3</a:t>
            </a:r>
          </a:p>
          <a:p xmlns:a="http://schemas.openxmlformats.org/drawingml/2006/main">
            <a:r>
              <a:t>Referências: https://mulher-segura.camolezimonica.chatgpt.site/#referencias-3</a:t>
            </a:r>
          </a:p>
          <a:p xmlns:a="http://schemas.openxmlformats.org/drawingml/2006/main">
            <a:r>
              <a:t>Ir ao módulo IV →: https://mulher-segura.camolezimonica.chatgpt.site/#modulo-4</a:t>
            </a:r>
          </a:p>
          <a:p xmlns:a="http://schemas.openxmlformats.org/drawingml/2006/main">
            <a:r>
              <a:t>Lei Maria da Penha · art. 8º  ↗: https://www.planalto.gov.br/ccivil_03/_ato2004-2006/2006/lei/l11340.htm</a:t>
            </a:r>
          </a:p>
          <a:p xmlns:a="http://schemas.openxmlformats.org/drawingml/2006/main">
            <a:r>
              <a:t>Fonte histórica: CIDH — Relatório nº 54/01, Caso 12.051 (2001): https://cidh.oas.org/annualrep/2000port/12051.htm</a:t>
            </a:r>
          </a:p>
          <a:p xmlns:a="http://schemas.openxmlformats.org/drawingml/2006/main">
            <a:r>
              <a:t>Lei nº 14.550/2023  ↗: https://www.planalto.gov.br/ccivil_03/_ato2023-2026/2023/lei/l14550.htm</a:t>
            </a:r>
          </a:p>
          <a:p xmlns:a="http://schemas.openxmlformats.org/drawingml/2006/main">
            <a:r>
              <a:t>Lei nº 13.827/2019  ↗: https://www.planalto.gov.br/ccivil_03/_ato2019-2022/2019/lei/l13827.htm</a:t>
            </a:r>
          </a:p>
          <a:p xmlns:a="http://schemas.openxmlformats.org/drawingml/2006/main">
            <a:r>
              <a:t>Lei nº 15.383/2026  ↗: https://www.planalto.gov.br/ccivil_03/_ato2023-2026/2026/lei/l15383.htm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Lei nº 14.994/2024  ↗: https://www.planalto.gov.br/ccivil_03/_ato2023-2026/2024/lei/l14994.htm</a:t>
            </a:r>
          </a:p>
          <a:p xmlns:a="http://schemas.openxmlformats.org/drawingml/2006/main">
            <a:r>
              <a:t>Lei nº 14.149/2021  ↗: https://www.planalto.gov.br/ccivil_03/_ato2019-2022/2021/lei/l14149.htm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Lei nº 12.845/2013  ↗: https://www.planalto.gov.br/ccivil_03/_ato2011-2014/2013/lei/l12845.htm</a:t>
            </a:r>
          </a:p>
          <a:p xmlns:a="http://schemas.openxmlformats.org/drawingml/2006/main">
            <a:r>
              <a:t>Lei nº 13.431/2017  ↗: https://www.planalto.gov.br/ccivil_03/_ato2015-2018/2017/lei/l13431.htm</a:t>
            </a:r>
          </a:p>
          <a:p xmlns:a="http://schemas.openxmlformats.org/drawingml/2006/main">
            <a:r>
              <a:t>Lei nº 13.931/2019  ↗: https://www.planalto.gov.br/ccivil_03/_ato2019-2022/2019/lei/l13931.htm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Maria da Penha  ↗: https://www.planalto.gov.br/ccivil_03/_ato2004-2006/2006/lei/l11340.htm</a:t>
            </a:r>
          </a:p>
          <a:p xmlns:a="http://schemas.openxmlformats.org/drawingml/2006/main">
            <a:r>
              <a:t>Medidas protetivas · Lei 14.550/2023  ↗: https://www.planalto.gov.br/ccivil_03/_ato2023-2026/2023/lei/l14550.htm</a:t>
            </a:r>
          </a:p>
          <a:p xmlns:a="http://schemas.openxmlformats.org/drawingml/2006/main">
            <a:r>
              <a:t>Afastamento · Lei 13.827/2019  ↗: https://www.planalto.gov.br/ccivil_03/_ato2019-2022/2019/lei/l13827.htm</a:t>
            </a:r>
          </a:p>
          <a:p xmlns:a="http://schemas.openxmlformats.org/drawingml/2006/main">
            <a:r>
              <a:t>Feminicídio · Lei 14.994/2024  ↗: https://www.planalto.gov.br/ccivil_03/_ato2023-2026/2024/lei/l14994.htm</a:t>
            </a:r>
          </a:p>
          <a:p xmlns:a="http://schemas.openxmlformats.org/drawingml/2006/main">
            <a:r>
              <a:t>Monitoração · Lei 15.383/2026  ↗: https://www.planalto.gov.br/ccivil_03/_ato2023-2026/2026/lei/l15383.htm</a:t>
            </a:r>
          </a:p>
          <a:p xmlns:a="http://schemas.openxmlformats.org/drawingml/2006/main">
            <a:r>
              <a:t>Avaliação de risco · Lei 14.149/2021  ↗: https://www.planalto.gov.br/ccivil_03/_ato2019-2022/2021/lei/l14149.htm</a:t>
            </a:r>
          </a:p>
          <a:p xmlns:a="http://schemas.openxmlformats.org/drawingml/2006/main">
            <a:r>
              <a:t>Violência sexual · Lei 12.845/2013  ↗: https://www.planalto.gov.br/ccivil_03/_ato2011-2014/2013/lei/l12845.htm</a:t>
            </a:r>
          </a:p>
          <a:p xmlns:a="http://schemas.openxmlformats.org/drawingml/2006/main">
            <a:r>
              <a:t>Escuta protegida · Lei 13.431/2017  ↗: https://www.planalto.gov.br/ccivil_03/_ato2015-2018/2017/lei/l13431.htm</a:t>
            </a:r>
          </a:p>
          <a:p xmlns:a="http://schemas.openxmlformats.org/drawingml/2006/main">
            <a:r>
              <a:t>Comunicação · Lei 13.931/2019  ↗: https://www.planalto.gov.br/ccivil_03/_ato2019-2022/2019/lei/l13931.htm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Fonte histórica: CIDH — Relatório nº 54/01, Caso 12.051 (2001): https://cidh.oas.org/annualrep/2000port/12051.htm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nº 15.384/2026 — violência vicária: https://www.planalto.gov.br/ccivil_03/_ato2023-2026/2026/lei/l15384.htm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MÓDULO III — Fontes e materiais de consulta</a:t>
            </a:r>
          </a:p>
          <a:p xmlns:a="http://schemas.openxmlformats.org/drawingml/2006/main">
            <a:r>
              <a:t/>
            </a:r>
          </a:p>
          <a:p xmlns:a="http://schemas.openxmlformats.org/drawingml/2006/main">
            <a:r>
              <a:t/>
            </a:r>
          </a:p>
          <a:p xmlns:a="http://schemas.openxmlformats.org/drawingml/2006/main">
            <a:r>
              <a:t/>
            </a:r>
          </a:p>
          <a:p xmlns:a="http://schemas.openxmlformats.org/drawingml/2006/main">
            <a:r>
              <a:t>FONTES E LINKS DE CONSULTA</a:t>
            </a:r>
          </a:p>
          <a:p xmlns:a="http://schemas.openxmlformats.org/drawingml/2006/main">
            <a:r>
              <a:t>Oficina e matriz: https://mulher-segura.camolezimonica.chatgpt.site/#oficina-3</a:t>
            </a:r>
          </a:p>
          <a:p xmlns:a="http://schemas.openxmlformats.org/drawingml/2006/main">
            <a:r>
              <a:t>Referências: https://mulher-segura.camolezimonica.chatgpt.site/#referencias-3</a:t>
            </a:r>
          </a:p>
          <a:p xmlns:a="http://schemas.openxmlformats.org/drawingml/2006/main">
            <a:r>
              <a:t>Ir ao módulo IV →: https://mulher-segura.camolezimonica.chatgpt.site/#modulo-4</a:t>
            </a:r>
          </a:p>
          <a:p xmlns:a="http://schemas.openxmlformats.org/drawingml/2006/main">
            <a:r>
              <a:t>Lei Maria da Penha · art. 8º  ↗: https://www.planalto.gov.br/ccivil_03/_ato2004-2006/2006/lei/l11340.htm</a:t>
            </a:r>
          </a:p>
          <a:p xmlns:a="http://schemas.openxmlformats.org/drawingml/2006/main">
            <a:r>
              <a:t>Fonte histórica: CIDH — Relatório nº 54/01, Caso 12.051 (2001): https://cidh.oas.org/annualrep/2000port/12051.htm</a:t>
            </a:r>
          </a:p>
          <a:p xmlns:a="http://schemas.openxmlformats.org/drawingml/2006/main">
            <a:r>
              <a:t>Lei nº 14.550/2023  ↗: https://www.planalto.gov.br/ccivil_03/_ato2023-2026/2023/lei/l14550.htm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MÓDULO III — Fontes e materiais de consulta</a:t>
            </a:r>
          </a:p>
          <a:p xmlns:a="http://schemas.openxmlformats.org/drawingml/2006/main">
            <a:r>
              <a:t/>
            </a:r>
          </a:p>
          <a:p xmlns:a="http://schemas.openxmlformats.org/drawingml/2006/main">
            <a:r>
              <a:t/>
            </a:r>
          </a:p>
          <a:p xmlns:a="http://schemas.openxmlformats.org/drawingml/2006/main">
            <a:r>
              <a:t/>
            </a:r>
          </a:p>
          <a:p xmlns:a="http://schemas.openxmlformats.org/drawingml/2006/main">
            <a:r>
              <a:t>FONTES E LINKS DE CONSULTA</a:t>
            </a:r>
          </a:p>
          <a:p xmlns:a="http://schemas.openxmlformats.org/drawingml/2006/main">
            <a:r>
              <a:t>Lei nº 13.827/2019  ↗: https://www.planalto.gov.br/ccivil_03/_ato2019-2022/2019/lei/l13827.htm</a:t>
            </a:r>
          </a:p>
          <a:p xmlns:a="http://schemas.openxmlformats.org/drawingml/2006/main">
            <a:r>
              <a:t>Lei nº 15.383/2026  ↗: https://www.planalto.gov.br/ccivil_03/_ato2023-2026/2026/lei/l15383.htm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Lei nº 14.994/2024  ↗: https://www.planalto.gov.br/ccivil_03/_ato2023-2026/2024/lei/l14994.htm</a:t>
            </a:r>
          </a:p>
          <a:p xmlns:a="http://schemas.openxmlformats.org/drawingml/2006/main">
            <a:r>
              <a:t>Lei nº 14.149/2021  ↗: https://www.planalto.gov.br/ccivil_03/_ato2019-2022/2021/lei/l14149.htm</a:t>
            </a:r>
          </a:p>
          <a:p xmlns:a="http://schemas.openxmlformats.org/drawingml/2006/main">
            <a:r>
              <a:t>Leitura histórica: Lei nº 13.104/2015: https://www.planalto.gov.br/ccivil_03/_ato2015-2018/2015/lei/l13104.htm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MÓDULO III — Fontes e materiais de consulta</a:t>
            </a:r>
          </a:p>
          <a:p xmlns:a="http://schemas.openxmlformats.org/drawingml/2006/main">
            <a:r>
              <a:t/>
            </a:r>
          </a:p>
          <a:p xmlns:a="http://schemas.openxmlformats.org/drawingml/2006/main">
            <a:r>
              <a:t/>
            </a:r>
          </a:p>
          <a:p xmlns:a="http://schemas.openxmlformats.org/drawingml/2006/main">
            <a:r>
              <a:t/>
            </a:r>
          </a:p>
          <a:p xmlns:a="http://schemas.openxmlformats.org/drawingml/2006/main">
            <a:r>
              <a:t>FONTES E LINKS DE CONSULTA</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Lei nº 12.845/2013  ↗: https://www.planalto.gov.br/ccivil_03/_ato2011-2014/2013/lei/l12845.htm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MÓDULO III — Fontes e materiais de consulta</a:t>
            </a:r>
          </a:p>
          <a:p xmlns:a="http://schemas.openxmlformats.org/drawingml/2006/main">
            <a:r>
              <a:t/>
            </a:r>
          </a:p>
          <a:p xmlns:a="http://schemas.openxmlformats.org/drawingml/2006/main">
            <a:r>
              <a:t/>
            </a:r>
          </a:p>
          <a:p xmlns:a="http://schemas.openxmlformats.org/drawingml/2006/main">
            <a:r>
              <a:t/>
            </a:r>
          </a:p>
          <a:p xmlns:a="http://schemas.openxmlformats.org/drawingml/2006/main">
            <a:r>
              <a:t>FONTES E LINKS DE CONSULTA</a:t>
            </a:r>
          </a:p>
          <a:p xmlns:a="http://schemas.openxmlformats.org/drawingml/2006/main">
            <a:r>
              <a:t>Lei nº 13.431/2017  ↗: https://www.planalto.gov.br/ccivil_03/_ato2015-2018/2017/lei/l13431.htm</a:t>
            </a:r>
          </a:p>
          <a:p xmlns:a="http://schemas.openxmlformats.org/drawingml/2006/main">
            <a:r>
              <a:t>Lei nº 13.931/2019  ↗: https://www.planalto.gov.br/ccivil_03/_ato2019-2022/2019/lei/l13931.htm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MÓDULO III — Fontes e materiais de consulta</a:t>
            </a:r>
          </a:p>
          <a:p xmlns:a="http://schemas.openxmlformats.org/drawingml/2006/main">
            <a:r>
              <a:t/>
            </a:r>
          </a:p>
          <a:p xmlns:a="http://schemas.openxmlformats.org/drawingml/2006/main">
            <a:r>
              <a:t/>
            </a:r>
          </a:p>
          <a:p xmlns:a="http://schemas.openxmlformats.org/drawingml/2006/main">
            <a:r>
              <a:t/>
            </a:r>
          </a:p>
          <a:p xmlns:a="http://schemas.openxmlformats.org/drawingml/2006/main">
            <a:r>
              <a:t>FONTES E LINKS DE CONSULTA</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nº 15.384/2026 — violência vicária: https://www.planalto.gov.br/ccivil_03/_ato2023-2026/2026/lei/l15384.htm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MÓDULO III — A proteção se mede na vida concreta</a:t>
            </a:r>
          </a:p>
          <a:p xmlns:a="http://schemas.openxmlformats.org/drawingml/2006/main">
            <a:r>
              <a:t/>
            </a:r>
          </a:p>
          <a:p xmlns:a="http://schemas.openxmlformats.org/drawingml/2006/main">
            <a:r>
              <a:t>Discussão dos desafios na aplicação das leis</a:t>
            </a:r>
          </a:p>
          <a:p xmlns:a="http://schemas.openxmlformats.org/drawingml/2006/main">
            <a:r>
              <a:t>Organizar a devolutiva em torno de três perguntas: qual direito está em jogo, qual obstáculo impede sua realização e qual instituição pode agir? Examinar barreiras como distância entre serviços, horários incompatíveis, exigência indevida de BO, circulação sem retorno e desconhecimento do conteúdo de uma medida. O grupo deve diferenciar limitações reais de oferta de práticas que podem ser corrigidas pela própria equipe.  Concluir com uma decisão fundamentada por grupo, indicando artigo ou instrumento, ação, responsável e modo de acompanhamento. Não solicitar relatos pessoais de violência nem expor casos identificáveis atendidos pelos serviços. Avaliar a capacidade de aplicar a norma e articular proteção, e não a memorização de números de leis.    Roteiro de facilitação ampliado · 4 horas    Etapa  Tempo  Desenvolvimento    Abertura e território  15 min  Ler dados municipais; levantar uma barreira concreta de acesso.    Bloco 1  35 min  Exposição histórica e leitura dos arts. 5º, 7º e 8º.    Blocos 2 e 4  35 min  Medidas protetivas, atribuições e procedimentos; leitura do art. 19.    Bloco 3  55 min  Feminicídio, art. 121-A, pactos e prevenção, com dados do Paraná.    Casos jurídicos reais  30 min  5 min de leitura, 15 min em grupos e 10 min de devolutiva.    Oficina integradora  55 min  Preservar caso fictício e matriz: 5 min de leitura, 25 min de produção, 20 min de discussão e 5 min de revisão.    Debate e avaliação  15 min  Desafios na aplicação das leis; decisão fundamentada e compromisso de melhoria.    Total: 240 minutos de atividades. Prever intervalos adicionalmente. Os anexos são material de consulta; não precisam ser lidos integralmente durante a aula.    OFICINA INTEGRADORA · 55 MIN</a:t>
            </a:r>
          </a:p>
          <a:p xmlns:a="http://schemas.openxmlformats.org/drawingml/2006/main">
            <a:r>
              <a:t/>
            </a:r>
          </a:p>
          <a:p xmlns:a="http://schemas.openxmlformats.org/drawingml/2006/main">
            <a:r>
              <a:t>FONTES E LINKS DE CONSULTA</a:t>
            </a:r>
          </a:p>
          <a:p xmlns:a="http://schemas.openxmlformats.org/drawingml/2006/main">
            <a:r>
              <a:t>Oficina e matriz: https://mulher-segura.camolezimonica.chatgpt.site/#oficina-3</a:t>
            </a:r>
          </a:p>
          <a:p xmlns:a="http://schemas.openxmlformats.org/drawingml/2006/main">
            <a:r>
              <a:t>Referências: https://mulher-segura.camolezimonica.chatgpt.site/#referencias-3</a:t>
            </a:r>
          </a:p>
          <a:p xmlns:a="http://schemas.openxmlformats.org/drawingml/2006/main">
            <a:r>
              <a:t>Ir ao módulo IV →: https://mulher-segura.camolezimonica.chatgpt.site/#modulo-4</a:t>
            </a:r>
          </a:p>
          <a:p xmlns:a="http://schemas.openxmlformats.org/drawingml/2006/main">
            <a:r>
              <a:t>Lei Maria da Penha · art. 8º  ↗: https://www.planalto.gov.br/ccivil_03/_ato2004-2006/2006/lei/l11340.htm</a:t>
            </a:r>
          </a:p>
          <a:p xmlns:a="http://schemas.openxmlformats.org/drawingml/2006/main">
            <a:r>
              <a:t>Fonte histórica: CIDH — Relatório nº 54/01, Caso 12.051 (2001): https://cidh.oas.org/annualrep/2000port/12051.htm</a:t>
            </a:r>
          </a:p>
          <a:p xmlns:a="http://schemas.openxmlformats.org/drawingml/2006/main">
            <a:r>
              <a:t>Lei nº 14.550/2023  ↗: https://www.planalto.gov.br/ccivil_03/_ato2023-2026/2023/lei/l14550.htm</a:t>
            </a:r>
          </a:p>
          <a:p xmlns:a="http://schemas.openxmlformats.org/drawingml/2006/main">
            <a:r>
              <a:t>Lei nº 13.827/2019  ↗: https://www.planalto.gov.br/ccivil_03/_ato2019-2022/2019/lei/l13827.htm</a:t>
            </a:r>
          </a:p>
          <a:p xmlns:a="http://schemas.openxmlformats.org/drawingml/2006/main">
            <a:r>
              <a:t>Lei nº 15.383/2026  ↗: https://www.planalto.gov.br/ccivil_03/_ato2023-2026/2026/lei/l15383.htm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Lei nº 14.994/2024  ↗: https://www.planalto.gov.br/ccivil_03/_ato2023-2026/2024/lei/l14994.htm</a:t>
            </a:r>
          </a:p>
          <a:p xmlns:a="http://schemas.openxmlformats.org/drawingml/2006/main">
            <a:r>
              <a:t>Lei nº 14.149/2021  ↗: https://www.planalto.gov.br/ccivil_03/_ato2019-2022/2021/lei/l14149.htm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Lei nº 12.845/2013  ↗: https://www.planalto.gov.br/ccivil_03/_ato2011-2014/2013/lei/l12845.htm</a:t>
            </a:r>
          </a:p>
          <a:p xmlns:a="http://schemas.openxmlformats.org/drawingml/2006/main">
            <a:r>
              <a:t>Lei nº 13.431/2017  ↗: https://www.planalto.gov.br/ccivil_03/_ato2015-2018/2017/lei/l13431.htm</a:t>
            </a:r>
          </a:p>
          <a:p xmlns:a="http://schemas.openxmlformats.org/drawingml/2006/main">
            <a:r>
              <a:t>Lei nº 13.931/2019  ↗: https://www.planalto.gov.br/ccivil_03/_ato2019-2022/2019/lei/l13931.htm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Maria da Penha  ↗: https://www.planalto.gov.br/ccivil_03/_ato2004-2006/2006/lei/l11340.htm</a:t>
            </a:r>
          </a:p>
          <a:p xmlns:a="http://schemas.openxmlformats.org/drawingml/2006/main">
            <a:r>
              <a:t>Medidas protetivas · Lei 14.550/2023  ↗: https://www.planalto.gov.br/ccivil_03/_ato2023-2026/2023/lei/l14550.htm</a:t>
            </a:r>
          </a:p>
          <a:p xmlns:a="http://schemas.openxmlformats.org/drawingml/2006/main">
            <a:r>
              <a:t>Afastamento · Lei 13.827/2019  ↗: https://www.planalto.gov.br/ccivil_03/_ato2019-2022/2019/lei/l13827.htm</a:t>
            </a:r>
          </a:p>
          <a:p xmlns:a="http://schemas.openxmlformats.org/drawingml/2006/main">
            <a:r>
              <a:t>Feminicídio · Lei 14.994/2024  ↗: https://www.planalto.gov.br/ccivil_03/_ato2023-2026/2024/lei/l14994.htm</a:t>
            </a:r>
          </a:p>
          <a:p xmlns:a="http://schemas.openxmlformats.org/drawingml/2006/main">
            <a:r>
              <a:t>Monitoração · Lei 15.383/2026  ↗: https://www.planalto.gov.br/ccivil_03/_ato2023-2026/2026/lei/l15383.htm</a:t>
            </a:r>
          </a:p>
          <a:p xmlns:a="http://schemas.openxmlformats.org/drawingml/2006/main">
            <a:r>
              <a:t>Avaliação de risco · Lei 14.149/2021  ↗: https://www.planalto.gov.br/ccivil_03/_ato2019-2022/2021/lei/l14149.htm</a:t>
            </a:r>
          </a:p>
          <a:p xmlns:a="http://schemas.openxmlformats.org/drawingml/2006/main">
            <a:r>
              <a:t>Violência sexual · Lei 12.845/2013  ↗: https://www.planalto.gov.br/ccivil_03/_ato2011-2014/2013/lei/l12845.htm</a:t>
            </a:r>
          </a:p>
          <a:p xmlns:a="http://schemas.openxmlformats.org/drawingml/2006/main">
            <a:r>
              <a:t>Escuta protegida · Lei 13.431/2017  ↗: https://www.planalto.gov.br/ccivil_03/_ato2015-2018/2017/lei/l13431.htm</a:t>
            </a:r>
          </a:p>
          <a:p xmlns:a="http://schemas.openxmlformats.org/drawingml/2006/main">
            <a:r>
              <a:t>Comunicação · Lei 13.931/2019  ↗: https://www.planalto.gov.br/ccivil_03/_ato2019-2022/2019/lei/l13931.htm</a:t>
            </a:r>
          </a:p>
          <a:p xmlns:a="http://schemas.openxmlformats.org/drawingml/2006/main">
            <a:r>
              <a:t>STF · Tema 1.412  ↗: https://portal.stf.jus.br/jurisprudenciaRepercussao/verAndamentoProcesso.asp?classeProcesso=ARE&amp;amp;incidente=7171450&amp;amp;numeroProcesso=1537713&amp;amp;numeroTema=1412</a:t>
            </a:r>
          </a:p>
          <a:p xmlns:a="http://schemas.openxmlformats.org/drawingml/2006/main">
            <a:r>
              <a:t>Fonte histórica: CIDH — Relatório nº 54/01, Caso 12.051 (2001): https://cidh.oas.org/annualrep/2000port/12051.htm</a:t>
            </a:r>
          </a:p>
          <a:p xmlns:a="http://schemas.openxmlformats.org/drawingml/2006/main">
            <a:r>
              <a:t>Leitura histórica: Lei nº 13.104/2015: https://www.planalto.gov.br/ccivil_03/_ato2015-2018/2015/lei/l13104.htm</a:t>
            </a:r>
          </a:p>
          <a:p xmlns:a="http://schemas.openxmlformats.org/drawingml/2006/main">
            <a:r>
              <a:t>Leitura atual: Código Penal, arts. 2º, 14 e 121-A: https://www.planalto.gov.br/ccivil_03/decreto-lei/del2848compilado.htm</a:t>
            </a:r>
          </a:p>
          <a:p xmlns:a="http://schemas.openxmlformats.org/drawingml/2006/main">
            <a:r>
              <a:t>Decreto nº 11.640/2023: https://www.planalto.gov.br/ccivil_03/_ato2023-2026/2023/decreto/d11640.htm</a:t>
            </a:r>
          </a:p>
          <a:p xmlns:a="http://schemas.openxmlformats.org/drawingml/2006/main">
            <a:r>
              <a:t>Decreto nº 12.839/2026: https://www.planalto.gov.br/ccivil_03/_ato2023-2026/2026/decreto/d12839.htm</a:t>
            </a:r>
          </a:p>
          <a:p xmlns:a="http://schemas.openxmlformats.org/drawingml/2006/main">
            <a:r>
              <a:t>Senado: articulação dos Poderes e ações do pacto de 2026: https://www12.senado.leg.br/noticias/materias/2026/05/20/pacto-contra-o-feminicidio-poderes-articulam-acoes-de-protecao-as-mulheres</a:t>
            </a:r>
          </a:p>
          <a:p xmlns:a="http://schemas.openxmlformats.org/drawingml/2006/main">
            <a:r>
              <a:t>Lei nº 14.899/2024 — planos de metas e redes de enfrentamento: https://www.planalto.gov.br/ccivil_03/_ato2023-2026/2024/lei/l14899.htm</a:t>
            </a:r>
          </a:p>
          <a:p xmlns:a="http://schemas.openxmlformats.org/drawingml/2006/main">
            <a:r>
              <a:t>Fonte: STJ, inteiro teor do HC 430.222/MG, DJe de 22/03/2018: https://www.stj.jus.br/websecstj/cgi/revista/REJ.cgi/ITA?CodOrgaoJgdr=&amp;amp;SeqCgrmaSessao=&amp;amp;dt=20180322&amp;amp;formato=PDF&amp;amp;nreg=201703306786&amp;amp;salvar=false&amp;amp;seq=1687572&amp;amp;tipo=0</a:t>
            </a:r>
          </a:p>
          <a:p xmlns:a="http://schemas.openxmlformats.org/drawingml/2006/main">
            <a:r>
              <a:t>Fonte: MPGO — restabelecimento de medidas protetivas pelo STJ: https://www.mpgo.mp.br/portal/noticia/mpgo-conquista-vitoria-no-stj-em-caso-de-violencia-domestica-no-qual-medidas-protetivas-contra-o-agressor-haviam-sido-revogadas-pelo-tjgo</a:t>
            </a:r>
          </a:p>
          <a:p xmlns:a="http://schemas.openxmlformats.org/drawingml/2006/main">
            <a:r>
              <a:t>Fonte municipal: IPARDES — Mulheres do Paraná: https://www.ipardes.pr.gov.br/Pagina/Mulheres-do-Parana</a:t>
            </a:r>
          </a:p>
          <a:p xmlns:a="http://schemas.openxmlformats.org/drawingml/2006/main">
            <a:r>
              <a:t>Base mestra utilizada pelo hub: https://mulher-segura.camolezimonica.chatgpt.site/materiais/base/Base_Mestra_Indicadores_Mulher_Segura_COMESP.xlsx</a:t>
            </a:r>
          </a:p>
          <a:p xmlns:a="http://schemas.openxmlformats.org/drawingml/2006/main">
            <a:r>
              <a:t>Fonte estadual indicada no hub: Anuário Brasileiro de Segurança Pública 2026: https://forumseguranca.org.br/wp-content/uploads/2026/07/anuario-2026.pdf</a:t>
            </a:r>
          </a:p>
          <a:p xmlns:a="http://schemas.openxmlformats.org/drawingml/2006/main">
            <a:r>
              <a:t>Lei nº 15.384/2026 — violência vicária: https://www.planalto.gov.br/ccivil_03/_ato2023-2026/2026/lei/l15384.htm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a080074a650a4240"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5bd128149ef47d1" /><Relationship Type="http://schemas.openxmlformats.org/officeDocument/2006/relationships/slideLayout" Target="/ppt/slideLayouts/slideLayout1.xml" Id="R18b69ee87789435e"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18b69ee87789435e"/>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5ebdf0abda6a4646" /><Relationship Type="http://schemas.openxmlformats.org/officeDocument/2006/relationships/image" Target="/ppt/media/image.png" Id="Reb9f710f798546d9" /><Relationship Type="http://schemas.openxmlformats.org/officeDocument/2006/relationships/notesSlide" Target="/ppt/notesSlides/notesSlide1.xml" Id="Rae2c786a58c64e9d"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1d5cc1ab654d4175" /><Relationship Type="http://schemas.openxmlformats.org/officeDocument/2006/relationships/notesSlide" Target="/ppt/notesSlides/notesSlide2.xml" Id="R16b3cf30ba474d28"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a8e3d2695012418f" /><Relationship Type="http://schemas.openxmlformats.org/officeDocument/2006/relationships/notesSlide" Target="/ppt/notesSlides/notesSlide3.xml" Id="Rd5fa3d8dc360401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4f6ad1e3de65450f" /><Relationship Type="http://schemas.openxmlformats.org/officeDocument/2006/relationships/notesSlide" Target="/ppt/notesSlides/notesSlide4.xml" Id="Rf51ae1f1b7af40ad"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53627b110222497d" /><Relationship Type="http://schemas.openxmlformats.org/officeDocument/2006/relationships/notesSlide" Target="/ppt/notesSlides/notesSlide5.xml" Id="R935ae6f2e36b4b98"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244071f9c0db4edf" /><Relationship Type="http://schemas.openxmlformats.org/officeDocument/2006/relationships/notesSlide" Target="/ppt/notesSlides/notesSlide6.xml" Id="Re8f28963df764f09"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3adf15521801492e" /><Relationship Type="http://schemas.openxmlformats.org/officeDocument/2006/relationships/notesSlide" Target="/ppt/notesSlides/notesSlide7.xml" Id="Rdb3f18288f7942c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8865ce6f7fba4acf" /><Relationship Type="http://schemas.openxmlformats.org/officeDocument/2006/relationships/notesSlide" Target="/ppt/notesSlides/notesSlide8.xml" Id="Rd3ec568fcbba4839"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2674f1b95e0443a5" /><Relationship Type="http://schemas.openxmlformats.org/officeDocument/2006/relationships/notesSlide" Target="/ppt/notesSlides/notesSlide9.xml" Id="R8e6c2c4754814ea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57ca41e94d8a46bb" /><Relationship Type="http://schemas.openxmlformats.org/officeDocument/2006/relationships/notesSlide" Target="/ppt/notesSlides/notesSlide10.xml" Id="R0dd429125b604d47"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19f5616c6a9e45d0" /><Relationship Type="http://schemas.openxmlformats.org/officeDocument/2006/relationships/notesSlide" Target="/ppt/notesSlides/notesSlide11.xml" Id="R9013826b60ec4529"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411d8a9327404239" /><Relationship Type="http://schemas.openxmlformats.org/officeDocument/2006/relationships/notesSlide" Target="/ppt/notesSlides/notesSlide12.xml" Id="Ree4c4bdb1c3f40f1"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c442701bc29445c3" /><Relationship Type="http://schemas.openxmlformats.org/officeDocument/2006/relationships/notesSlide" Target="/ppt/notesSlides/notesSlide13.xml" Id="R916d1ea5c3ed40c2"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c81b3b12ca01499f" /><Relationship Type="http://schemas.openxmlformats.org/officeDocument/2006/relationships/notesSlide" Target="/ppt/notesSlides/notesSlide14.xml" Id="R31bbeb3cbc854bd9"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3c0a01bf931c4ce8" /><Relationship Type="http://schemas.openxmlformats.org/officeDocument/2006/relationships/notesSlide" Target="/ppt/notesSlides/notesSlide15.xml" Id="R8205f857be19406e"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a03f90f422d648a5" /><Relationship Type="http://schemas.openxmlformats.org/officeDocument/2006/relationships/notesSlide" Target="/ppt/notesSlides/notesSlide16.xml" Id="R34ac9dd175ae4ab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b16b86196a1f43d8" /><Relationship Type="http://schemas.openxmlformats.org/officeDocument/2006/relationships/notesSlide" Target="/ppt/notesSlides/notesSlide17.xml" Id="R25cb992bd66f461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974c4c4db4794f9b" /><Relationship Type="http://schemas.openxmlformats.org/officeDocument/2006/relationships/notesSlide" Target="/ppt/notesSlides/notesSlide18.xml" Id="R948b50ea7ef44714"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5e9a0a6247344721" /><Relationship Type="http://schemas.openxmlformats.org/officeDocument/2006/relationships/notesSlide" Target="/ppt/notesSlides/notesSlide19.xml" Id="Rc5fed689753a474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11fa53f78cd04d7f" /><Relationship Type="http://schemas.openxmlformats.org/officeDocument/2006/relationships/notesSlide" Target="/ppt/notesSlides/notesSlide20.xml" Id="Rccff4bb279824a74"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a7f476ef9ed242de" /><Relationship Type="http://schemas.openxmlformats.org/officeDocument/2006/relationships/notesSlide" Target="/ppt/notesSlides/notesSlide21.xml" Id="R7aceeea42a2d4c0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cab5dde793464a42" /><Relationship Type="http://schemas.openxmlformats.org/officeDocument/2006/relationships/notesSlide" Target="/ppt/notesSlides/notesSlide22.xml" Id="R12bb009c151e4a69"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f965d3a7b3754909" /><Relationship Type="http://schemas.openxmlformats.org/officeDocument/2006/relationships/notesSlide" Target="/ppt/notesSlides/notesSlide23.xml" Id="R6db13b1b437e4ce1"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3d6a3e65be3f430e" /><Relationship Type="http://schemas.openxmlformats.org/officeDocument/2006/relationships/notesSlide" Target="/ppt/notesSlides/notesSlide24.xml" Id="Rd58a262fc0c143ae" /></Relationships>
</file>

<file path=ppt/slides/_rels/slide25.xml.rels>&#65279;<?xml version="1.0" encoding="utf-8"?><Relationships xmlns="http://schemas.openxmlformats.org/package/2006/relationships"><Relationship Type="http://schemas.openxmlformats.org/officeDocument/2006/relationships/slideLayout" Target="/ppt/slideLayouts/slideLayout1.xml" Id="Rc54193b09d76435f" /><Relationship Type="http://schemas.openxmlformats.org/officeDocument/2006/relationships/notesSlide" Target="/ppt/notesSlides/notesSlide25.xml" Id="R478e7dfd0de4479f" /></Relationships>
</file>

<file path=ppt/slides/_rels/slide26.xml.rels>&#65279;<?xml version="1.0" encoding="utf-8"?><Relationships xmlns="http://schemas.openxmlformats.org/package/2006/relationships"><Relationship Type="http://schemas.openxmlformats.org/officeDocument/2006/relationships/slideLayout" Target="/ppt/slideLayouts/slideLayout1.xml" Id="Ref968bebebb34c04" /><Relationship Type="http://schemas.openxmlformats.org/officeDocument/2006/relationships/notesSlide" Target="/ppt/notesSlides/notesSlide26.xml" Id="R582312d3e22e4248" /></Relationships>
</file>

<file path=ppt/slides/_rels/slide27.xml.rels>&#65279;<?xml version="1.0" encoding="utf-8"?><Relationships xmlns="http://schemas.openxmlformats.org/package/2006/relationships"><Relationship Type="http://schemas.openxmlformats.org/officeDocument/2006/relationships/slideLayout" Target="/ppt/slideLayouts/slideLayout1.xml" Id="Rf7af15e08b584a00" /><Relationship Type="http://schemas.openxmlformats.org/officeDocument/2006/relationships/notesSlide" Target="/ppt/notesSlides/notesSlide27.xml" Id="Raf688bde1519451c" /></Relationships>
</file>

<file path=ppt/slides/_rels/slide28.xml.rels>&#65279;<?xml version="1.0" encoding="utf-8"?><Relationships xmlns="http://schemas.openxmlformats.org/package/2006/relationships"><Relationship Type="http://schemas.openxmlformats.org/officeDocument/2006/relationships/slideLayout" Target="/ppt/slideLayouts/slideLayout1.xml" Id="Reb7c20d0af3f4ad6" /><Relationship Type="http://schemas.openxmlformats.org/officeDocument/2006/relationships/notesSlide" Target="/ppt/notesSlides/notesSlide28.xml" Id="R620adad3534c4422" /></Relationships>
</file>

<file path=ppt/slides/_rels/slide29.xml.rels>&#65279;<?xml version="1.0" encoding="utf-8"?><Relationships xmlns="http://schemas.openxmlformats.org/package/2006/relationships"><Relationship Type="http://schemas.openxmlformats.org/officeDocument/2006/relationships/slideLayout" Target="/ppt/slideLayouts/slideLayout1.xml" Id="R9c96de0283834d67" /><Relationship Type="http://schemas.openxmlformats.org/officeDocument/2006/relationships/notesSlide" Target="/ppt/notesSlides/notesSlide29.xml" Id="R595526ed43da4b5b" /></Relationships>
</file>

<file path=ppt/slides/_rels/slide30.xml.rels>&#65279;<?xml version="1.0" encoding="utf-8"?><Relationships xmlns="http://schemas.openxmlformats.org/package/2006/relationships"><Relationship Type="http://schemas.openxmlformats.org/officeDocument/2006/relationships/slideLayout" Target="/ppt/slideLayouts/slideLayout1.xml" Id="R18cc121ea6144123" /><Relationship Type="http://schemas.openxmlformats.org/officeDocument/2006/relationships/notesSlide" Target="/ppt/notesSlides/notesSlide30.xml" Id="Rcca88410c5f2435b" /></Relationships>
</file>

<file path=ppt/slides/_rels/slide31.xml.rels>&#65279;<?xml version="1.0" encoding="utf-8"?><Relationships xmlns="http://schemas.openxmlformats.org/package/2006/relationships"><Relationship Type="http://schemas.openxmlformats.org/officeDocument/2006/relationships/slideLayout" Target="/ppt/slideLayouts/slideLayout1.xml" Id="R965ebac6587e41da" /><Relationship Type="http://schemas.openxmlformats.org/officeDocument/2006/relationships/notesSlide" Target="/ppt/notesSlides/notesSlide31.xml" Id="R579f75b4c0df4b0e" /></Relationships>
</file>

<file path=ppt/slides/_rels/slide32.xml.rels>&#65279;<?xml version="1.0" encoding="utf-8"?><Relationships xmlns="http://schemas.openxmlformats.org/package/2006/relationships"><Relationship Type="http://schemas.openxmlformats.org/officeDocument/2006/relationships/slideLayout" Target="/ppt/slideLayouts/slideLayout1.xml" Id="R0184fcb3b8ae4357" /><Relationship Type="http://schemas.openxmlformats.org/officeDocument/2006/relationships/notesSlide" Target="/ppt/notesSlides/notesSlide32.xml" Id="R2acc36942a5f4b3e" /></Relationships>
</file>

<file path=ppt/slides/_rels/slide33.xml.rels>&#65279;<?xml version="1.0" encoding="utf-8"?><Relationships xmlns="http://schemas.openxmlformats.org/package/2006/relationships"><Relationship Type="http://schemas.openxmlformats.org/officeDocument/2006/relationships/slideLayout" Target="/ppt/slideLayouts/slideLayout1.xml" Id="Rf182809865c6488d" /><Relationship Type="http://schemas.openxmlformats.org/officeDocument/2006/relationships/notesSlide" Target="/ppt/notesSlides/notesSlide33.xml" Id="Rf27fc7cbb4b044a1" /></Relationships>
</file>

<file path=ppt/slides/_rels/slide34.xml.rels>&#65279;<?xml version="1.0" encoding="utf-8"?><Relationships xmlns="http://schemas.openxmlformats.org/package/2006/relationships"><Relationship Type="http://schemas.openxmlformats.org/officeDocument/2006/relationships/slideLayout" Target="/ppt/slideLayouts/slideLayout1.xml" Id="R1f1a8edbef0149fe" /><Relationship Type="http://schemas.openxmlformats.org/officeDocument/2006/relationships/hyperlink" Target="https://mulher-segura.camolezimonica.chatgpt.site/#oficina-3" TargetMode="External" Id="Rc14a01eb244f44c6" /><Relationship Type="http://schemas.openxmlformats.org/officeDocument/2006/relationships/hyperlink" Target="https://mulher-segura.camolezimonica.chatgpt.site/#referencias-3" TargetMode="External" Id="R7e12ad458c4140d2" /><Relationship Type="http://schemas.openxmlformats.org/officeDocument/2006/relationships/hyperlink" Target="https://mulher-segura.camolezimonica.chatgpt.site/#modulo-4" TargetMode="External" Id="R954809081be84501" /><Relationship Type="http://schemas.openxmlformats.org/officeDocument/2006/relationships/hyperlink" Target="https://www.planalto.gov.br/ccivil_03/_ato2004-2006/2006/lei/l11340.htm" TargetMode="External" Id="Rde1bfc84bb6f44a0" /><Relationship Type="http://schemas.openxmlformats.org/officeDocument/2006/relationships/hyperlink" Target="https://cidh.oas.org/annualrep/2000port/12051.htm" TargetMode="External" Id="Reeff62c68c184b8c" /><Relationship Type="http://schemas.openxmlformats.org/officeDocument/2006/relationships/hyperlink" Target="https://www.planalto.gov.br/ccivil_03/_ato2023-2026/2023/lei/l14550.htm" TargetMode="External" Id="R64de6b8b4fc44a99" /><Relationship Type="http://schemas.openxmlformats.org/officeDocument/2006/relationships/notesSlide" Target="/ppt/notesSlides/notesSlide34.xml" Id="Rdfd96d68123a4608" /></Relationships>
</file>

<file path=ppt/slides/_rels/slide35.xml.rels>&#65279;<?xml version="1.0" encoding="utf-8"?><Relationships xmlns="http://schemas.openxmlformats.org/package/2006/relationships"><Relationship Type="http://schemas.openxmlformats.org/officeDocument/2006/relationships/slideLayout" Target="/ppt/slideLayouts/slideLayout1.xml" Id="Rdf50d79630fd43f7" /><Relationship Type="http://schemas.openxmlformats.org/officeDocument/2006/relationships/hyperlink" Target="https://www.planalto.gov.br/ccivil_03/_ato2019-2022/2019/lei/l13827.htm" TargetMode="External" Id="Rc47001327bfd4207" /><Relationship Type="http://schemas.openxmlformats.org/officeDocument/2006/relationships/hyperlink" Target="https://www.planalto.gov.br/ccivil_03/_ato2023-2026/2026/lei/l15383.htm" TargetMode="External" Id="R6b08b60a591b4ef8" /><Relationship Type="http://schemas.openxmlformats.org/officeDocument/2006/relationships/hyperlink" Target="https://portal.stf.jus.br/jurisprudenciaRepercussao/verAndamentoProcesso.asp?classeProcesso=ARE&amp;amp;incidente=7171450&amp;amp;numeroProcesso=1537713&amp;amp;numeroTema=1412" TargetMode="External" Id="R210b00b4ac27479e" /><Relationship Type="http://schemas.openxmlformats.org/officeDocument/2006/relationships/hyperlink" Target="https://www.planalto.gov.br/ccivil_03/_ato2023-2026/2024/lei/l14994.htm" TargetMode="External" Id="R338d34cc7ba348ec" /><Relationship Type="http://schemas.openxmlformats.org/officeDocument/2006/relationships/hyperlink" Target="https://www.planalto.gov.br/ccivil_03/_ato2019-2022/2021/lei/l14149.htm" TargetMode="External" Id="R6869f063d56642bf" /><Relationship Type="http://schemas.openxmlformats.org/officeDocument/2006/relationships/hyperlink" Target="https://www.planalto.gov.br/ccivil_03/_ato2015-2018/2015/lei/l13104.htm" TargetMode="External" Id="R4978aeaea4eb431a" /><Relationship Type="http://schemas.openxmlformats.org/officeDocument/2006/relationships/notesSlide" Target="/ppt/notesSlides/notesSlide35.xml" Id="R8a267bfff1984266" /></Relationships>
</file>

<file path=ppt/slides/_rels/slide36.xml.rels>&#65279;<?xml version="1.0" encoding="utf-8"?><Relationships xmlns="http://schemas.openxmlformats.org/package/2006/relationships"><Relationship Type="http://schemas.openxmlformats.org/officeDocument/2006/relationships/slideLayout" Target="/ppt/slideLayouts/slideLayout1.xml" Id="R05b45af52d544b88" /><Relationship Type="http://schemas.openxmlformats.org/officeDocument/2006/relationships/hyperlink" Target="https://www.planalto.gov.br/ccivil_03/decreto-lei/del2848compilado.htm" TargetMode="External" Id="R1bbcbfc25737486d" /><Relationship Type="http://schemas.openxmlformats.org/officeDocument/2006/relationships/hyperlink" Target="https://www.planalto.gov.br/ccivil_03/_ato2023-2026/2023/decreto/d11640.htm" TargetMode="External" Id="R5563d05a3ed3428c" /><Relationship Type="http://schemas.openxmlformats.org/officeDocument/2006/relationships/hyperlink" Target="https://www.planalto.gov.br/ccivil_03/_ato2023-2026/2026/decreto/d12839.htm" TargetMode="External" Id="R43414f22b1b74577" /><Relationship Type="http://schemas.openxmlformats.org/officeDocument/2006/relationships/hyperlink" Target="https://www12.senado.leg.br/noticias/materias/2026/05/20/pacto-contra-o-feminicidio-poderes-articulam-acoes-de-protecao-as-mulheres" TargetMode="External" Id="Re7236a37e76c420b" /><Relationship Type="http://schemas.openxmlformats.org/officeDocument/2006/relationships/hyperlink" Target="https://www.planalto.gov.br/ccivil_03/_ato2023-2026/2024/lei/l14899.htm" TargetMode="External" Id="R794b4fcce1e84f50" /><Relationship Type="http://schemas.openxmlformats.org/officeDocument/2006/relationships/hyperlink" Target="https://www.planalto.gov.br/ccivil_03/_ato2011-2014/2013/lei/l12845.htm" TargetMode="External" Id="Rfdf301d67503455d" /><Relationship Type="http://schemas.openxmlformats.org/officeDocument/2006/relationships/notesSlide" Target="/ppt/notesSlides/notesSlide36.xml" Id="Rbb2bd93b0a9b48e7" /></Relationships>
</file>

<file path=ppt/slides/_rels/slide37.xml.rels>&#65279;<?xml version="1.0" encoding="utf-8"?><Relationships xmlns="http://schemas.openxmlformats.org/package/2006/relationships"><Relationship Type="http://schemas.openxmlformats.org/officeDocument/2006/relationships/slideLayout" Target="/ppt/slideLayouts/slideLayout1.xml" Id="R11180eb51ee34706" /><Relationship Type="http://schemas.openxmlformats.org/officeDocument/2006/relationships/hyperlink" Target="https://www.planalto.gov.br/ccivil_03/_ato2015-2018/2017/lei/l13431.htm" TargetMode="External" Id="Reddb6cfce5a74f97" /><Relationship Type="http://schemas.openxmlformats.org/officeDocument/2006/relationships/hyperlink" Target="https://www.planalto.gov.br/ccivil_03/_ato2019-2022/2019/lei/l13931.htm" TargetMode="External" Id="R74ab46d2e2084462" /><Relationship Type="http://schemas.openxmlformats.org/officeDocument/2006/relationships/hyperlink" Target="https://www.stj.jus.br/websecstj/cgi/revista/REJ.cgi/ITA?CodOrgaoJgdr=&amp;amp;SeqCgrmaSessao=&amp;amp;dt=20180322&amp;amp;formato=PDF&amp;amp;nreg=201703306786&amp;amp;salvar=false&amp;amp;seq=1687572&amp;amp;tipo=0" TargetMode="External" Id="R408924e648264204" /><Relationship Type="http://schemas.openxmlformats.org/officeDocument/2006/relationships/hyperlink" Target="https://www.mpgo.mp.br/portal/noticia/mpgo-conquista-vitoria-no-stj-em-caso-de-violencia-domestica-no-qual-medidas-protetivas-contra-o-agressor-haviam-sido-revogadas-pelo-tjgo" TargetMode="External" Id="R0ef232d944d54a0c" /><Relationship Type="http://schemas.openxmlformats.org/officeDocument/2006/relationships/hyperlink" Target="https://www.ipardes.pr.gov.br/Pagina/Mulheres-do-Parana" TargetMode="External" Id="R541038d3441f4b8d" /><Relationship Type="http://schemas.openxmlformats.org/officeDocument/2006/relationships/hyperlink" Target="https://mulher-segura.camolezimonica.chatgpt.site/materiais/base/Base_Mestra_Indicadores_Mulher_Segura_COMESP.xlsx" TargetMode="External" Id="R81f5da57046a4b94" /><Relationship Type="http://schemas.openxmlformats.org/officeDocument/2006/relationships/notesSlide" Target="/ppt/notesSlides/notesSlide37.xml" Id="Raf465ebf82d84abd" /></Relationships>
</file>

<file path=ppt/slides/_rels/slide38.xml.rels>&#65279;<?xml version="1.0" encoding="utf-8"?><Relationships xmlns="http://schemas.openxmlformats.org/package/2006/relationships"><Relationship Type="http://schemas.openxmlformats.org/officeDocument/2006/relationships/slideLayout" Target="/ppt/slideLayouts/slideLayout1.xml" Id="Ra8fe4d9263204ae8" /><Relationship Type="http://schemas.openxmlformats.org/officeDocument/2006/relationships/hyperlink" Target="https://forumseguranca.org.br/wp-content/uploads/2026/07/anuario-2026.pdf" TargetMode="External" Id="R67f8ba64bd5447ea" /><Relationship Type="http://schemas.openxmlformats.org/officeDocument/2006/relationships/hyperlink" Target="https://www.planalto.gov.br/ccivil_03/_ato2023-2026/2026/lei/l15384.htm" TargetMode="External" Id="R90456b74f6cd4b58" /><Relationship Type="http://schemas.openxmlformats.org/officeDocument/2006/relationships/notesSlide" Target="/ppt/notesSlides/notesSlide38.xml" Id="Rc3f7862968a84a64" /></Relationships>
</file>

<file path=ppt/slides/_rels/slide39.xml.rels>&#65279;<?xml version="1.0" encoding="utf-8"?><Relationships xmlns="http://schemas.openxmlformats.org/package/2006/relationships"><Relationship Type="http://schemas.openxmlformats.org/officeDocument/2006/relationships/slideLayout" Target="/ppt/slideLayouts/slideLayout1.xml" Id="R3a2e63dda393449f" /><Relationship Type="http://schemas.openxmlformats.org/officeDocument/2006/relationships/notesSlide" Target="/ppt/notesSlides/notesSlide39.xml" Id="R9a9d617e89c64413" /></Relationships>
</file>

<file path=ppt/slides/slide1.xml><?xml version="1.0" encoding="utf-8"?>
<p:sld xmlns:p="http://schemas.openxmlformats.org/presentationml/2006/main">
  <p:cSld>
    <p:bg>
      <p:bgPr>
        <a:solidFill xmlns:a="http://schemas.openxmlformats.org/drawingml/2006/main">
          <a:srgbClr val="F7F0E5"/>
        </a:solidFill>
      </p:bgPr>
    </p:bg>
    <p:spTree>
      <p:nvGrpSpPr>
        <p:cNvPr id="1" name=""/>
        <p:cNvGrpSpPr/>
        <p:nvPr/>
      </p:nvGrpSpPr>
      <p:grpSpPr>
        <a:xfrm xmlns:a="http://schemas.openxmlformats.org/drawingml/2006/main"/>
      </p:grpSpPr>
      <p:pic>
        <p:nvPicPr>
          <p:cNvPr id="13" name=""/>
          <p:cNvPicPr>
            <a:picLocks xmlns:a="http://schemas.openxmlformats.org/drawingml/2006/main" noChangeAspect="1"/>
          </p:cNvPicPr>
          <p:nvPr/>
        </p:nvPicPr>
        <p:blipFill>
          <a:blip xmlns:r="http://schemas.openxmlformats.org/officeDocument/2006/relationships" xmlns:a="http://schemas.openxmlformats.org/drawingml/2006/main" r:embed="Reb9f710f798546d9"/>
          <a:srcRect xmlns:a="http://schemas.openxmlformats.org/drawingml/2006/main" l="0" t="27" r="0" b="27"/>
          <a:stretch xmlns:a="http://schemas.openxmlformats.org/drawingml/2006/main">
            <a:fillRect l="0" t="0" r="0" b="0"/>
          </a:stretch>
        </p:blipFill>
        <p:spPr>
          <a:xfrm xmlns:a="http://schemas.openxmlformats.org/drawingml/2006/main">
            <a:off x="0" y="0"/>
            <a:ext cx="12192000" cy="6858000"/>
          </a:xfrm>
          <a:prstGeom xmlns:a="http://schemas.openxmlformats.org/drawingml/2006/main" prst="rect">
            <a:avLst/>
          </a:prstGeom>
        </p:spPr>
      </p:pic>
      <p:sp>
        <p:nvSpPr>
          <p:cNvPr id="8" name="COMESP · REDE PREPARADA MULHER SEGURA">
            <a:extLst xmlns:a="http://schemas.openxmlformats.org/drawingml/2006/main">
              <a:ext uri="{FF2B5EF4-FFF2-40B4-BE49-F238E27FC236}">
                <a16:creationId xmlns:a16="http://schemas.microsoft.com/office/drawing/2014/main" id="{C0279969-C499-4838-9C47-BB6837CF58D9}"/>
              </a:ext>
            </a:extLst>
          </p:cNvPr>
          <p:cNvSpPr>
            <a:spLocks xmlns:a="http://schemas.openxmlformats.org/drawingml/2006/main" noGrp="1"/>
          </p:cNvSpPr>
          <p:nvPr/>
        </p:nvSpPr>
        <p:spPr>
          <a:xfrm xmlns:a="http://schemas.openxmlformats.org/drawingml/2006/main">
            <a:off x="571500" y="514350"/>
            <a:ext cx="514350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1">
                <a:solidFill>
                  <a:srgbClr val="711F3B"/>
                </a:solidFill>
                <a:latin typeface="Calibri"/>
                <a:ea typeface="Calibri"/>
                <a:cs typeface="Calibri"/>
              </a:defRPr>
            </a:pPr>
            <a:r>
              <a:rPr sz="1125" b="1">
                <a:solidFill>
                  <a:srgbClr val="711F3B"/>
                </a:solidFill>
                <a:latin typeface="Calibri"/>
                <a:ea typeface="Calibri"/>
                <a:cs typeface="Calibri"/>
              </a:rPr>
              <a:t>COMESP · REDE PREPARADA MULHER SEGURA</a:t>
            </a:r>
          </a:p>
        </p:txBody>
      </p:sp>
      <p:sp>
        <p:nvSpPr>
          <p:cNvPr id="9" name="Lei Maria da Penha&#10;e feminicídio">
            <a:extLst xmlns:a="http://schemas.openxmlformats.org/drawingml/2006/main">
              <a:ext uri="{FF2B5EF4-FFF2-40B4-BE49-F238E27FC236}">
                <a16:creationId xmlns:a16="http://schemas.microsoft.com/office/drawing/2014/main" id="{D4FD705A-F804-4C96-BDDA-DC6F8AFE2D6A}"/>
              </a:ext>
            </a:extLst>
          </p:cNvPr>
          <p:cNvSpPr>
            <a:spLocks xmlns:a="http://schemas.openxmlformats.org/drawingml/2006/main" noGrp="1"/>
          </p:cNvSpPr>
          <p:nvPr/>
        </p:nvSpPr>
        <p:spPr>
          <a:xfrm xmlns:a="http://schemas.openxmlformats.org/drawingml/2006/main">
            <a:off x="571500" y="1381125"/>
            <a:ext cx="5143500" cy="2286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750" b="1">
                <a:solidFill>
                  <a:srgbClr val="711F3B"/>
                </a:solidFill>
                <a:latin typeface="Calibri"/>
                <a:ea typeface="Calibri"/>
                <a:cs typeface="Calibri"/>
              </a:defRPr>
            </a:pPr>
            <a:r>
              <a:rPr sz="3750" b="1">
                <a:solidFill>
                  <a:srgbClr val="711F3B"/>
                </a:solidFill>
                <a:latin typeface="Calibri"/>
                <a:ea typeface="Calibri"/>
                <a:cs typeface="Calibri"/>
              </a:rPr>
              <a:t>Lei Maria da Penha</a:t>
            </a:r>
          </a:p>
          <a:p xmlns:a="http://schemas.openxmlformats.org/drawingml/2006/main">
            <a:pPr>
              <a:defRPr sz="3750" b="1">
                <a:solidFill>
                  <a:srgbClr val="711F3B"/>
                </a:solidFill>
                <a:latin typeface="Calibri"/>
                <a:ea typeface="Calibri"/>
                <a:cs typeface="Calibri"/>
              </a:defRPr>
            </a:pPr>
            <a:r>
              <a:rPr sz="3750" b="1">
                <a:solidFill>
                  <a:srgbClr val="711F3B"/>
                </a:solidFill>
                <a:latin typeface="Calibri"/>
                <a:ea typeface="Calibri"/>
                <a:cs typeface="Calibri"/>
              </a:rPr>
              <a:t>e feminicídio</a:t>
            </a:r>
          </a:p>
        </p:txBody>
      </p:sp>
      <p:sp>
        <p:nvSpPr>
          <p:cNvPr id="10" name="Proteção, prevenção e responsabilidades institucionais">
            <a:extLst xmlns:a="http://schemas.openxmlformats.org/drawingml/2006/main">
              <a:ext uri="{FF2B5EF4-FFF2-40B4-BE49-F238E27FC236}">
                <a16:creationId xmlns:a16="http://schemas.microsoft.com/office/drawing/2014/main" id="{40A54A3A-A5DD-4671-9D4E-EFAE89289A1B}"/>
              </a:ext>
            </a:extLst>
          </p:cNvPr>
          <p:cNvSpPr>
            <a:spLocks xmlns:a="http://schemas.openxmlformats.org/drawingml/2006/main" noGrp="1"/>
          </p:cNvSpPr>
          <p:nvPr/>
        </p:nvSpPr>
        <p:spPr>
          <a:xfrm xmlns:a="http://schemas.openxmlformats.org/drawingml/2006/main">
            <a:off x="571500" y="3876675"/>
            <a:ext cx="41910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211D20"/>
                </a:solidFill>
                <a:latin typeface="Calibri"/>
                <a:ea typeface="Calibri"/>
                <a:cs typeface="Calibri"/>
              </a:defRPr>
            </a:pPr>
            <a:r>
              <a:rPr sz="1950" b="0">
                <a:solidFill>
                  <a:srgbClr val="211D20"/>
                </a:solidFill>
                <a:latin typeface="Calibri"/>
                <a:ea typeface="Calibri"/>
                <a:cs typeface="Calibri"/>
              </a:rPr>
              <a:t>Proteção, prevenção e responsabilidades institucionais</a:t>
            </a:r>
          </a:p>
        </p:txBody>
      </p:sp>
      <p:sp>
        <p:nvSpPr>
          <p:cNvPr id="11" name="Capacitação realizada pelo LabSocial">
            <a:extLst xmlns:a="http://schemas.openxmlformats.org/drawingml/2006/main">
              <a:ext uri="{FF2B5EF4-FFF2-40B4-BE49-F238E27FC236}">
                <a16:creationId xmlns:a16="http://schemas.microsoft.com/office/drawing/2014/main" id="{A4BCC158-3D51-4EBA-B0EF-0C459754B1BA}"/>
              </a:ext>
            </a:extLst>
          </p:cNvPr>
          <p:cNvSpPr>
            <a:spLocks xmlns:a="http://schemas.openxmlformats.org/drawingml/2006/main" noGrp="1"/>
          </p:cNvSpPr>
          <p:nvPr/>
        </p:nvSpPr>
        <p:spPr>
          <a:xfrm xmlns:a="http://schemas.openxmlformats.org/drawingml/2006/main">
            <a:off x="571500" y="5429250"/>
            <a:ext cx="5143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1">
                <a:solidFill>
                  <a:srgbClr val="711F3B"/>
                </a:solidFill>
                <a:latin typeface="Calibri"/>
                <a:ea typeface="Calibri"/>
                <a:cs typeface="Calibri"/>
              </a:defRPr>
            </a:pPr>
            <a:r>
              <a:rPr sz="1275" b="1">
                <a:solidFill>
                  <a:srgbClr val="711F3B"/>
                </a:solidFill>
                <a:latin typeface="Calibri"/>
                <a:ea typeface="Calibri"/>
                <a:cs typeface="Calibri"/>
              </a:rPr>
              <a:t>Capacitação realizada pelo LabSocial</a:t>
            </a:r>
          </a:p>
        </p:txBody>
      </p:sp>
      <p:sp>
        <p:nvSpPr>
          <p:cNvPr id="12" name="MÓDULO III · 4 HORAS">
            <a:extLst xmlns:a="http://schemas.openxmlformats.org/drawingml/2006/main">
              <a:ext uri="{FF2B5EF4-FFF2-40B4-BE49-F238E27FC236}">
                <a16:creationId xmlns:a16="http://schemas.microsoft.com/office/drawing/2014/main" id="{290C6398-0C4A-4E3C-B45C-B84B437428BF}"/>
              </a:ext>
            </a:extLst>
          </p:cNvPr>
          <p:cNvSpPr>
            <a:spLocks xmlns:a="http://schemas.openxmlformats.org/drawingml/2006/main" noGrp="1"/>
          </p:cNvSpPr>
          <p:nvPr/>
        </p:nvSpPr>
        <p:spPr>
          <a:xfrm xmlns:a="http://schemas.openxmlformats.org/drawingml/2006/main">
            <a:off x="571500" y="5800725"/>
            <a:ext cx="51435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b="1">
                <a:solidFill>
                  <a:srgbClr val="711F3B"/>
                </a:solidFill>
                <a:latin typeface="Calibri"/>
                <a:ea typeface="Calibri"/>
                <a:cs typeface="Calibri"/>
              </a:defRPr>
            </a:pPr>
            <a:r>
              <a:rPr sz="1200" b="1">
                <a:solidFill>
                  <a:srgbClr val="711F3B"/>
                </a:solidFill>
                <a:latin typeface="Calibri"/>
                <a:ea typeface="Calibri"/>
                <a:cs typeface="Calibri"/>
              </a:rPr>
              <a:t>MÓDULO III · 4 HORAS</a:t>
            </a:r>
          </a:p>
        </p:txBody>
      </p:sp>
    </p:spTree>
    <p:extLst>
      <p:ext uri="{BB962C8B-B14F-4D97-AF65-F5344CB8AC3E}">
        <p14:creationId xmlns:p14="http://schemas.microsoft.com/office/powerpoint/2010/main" val="788775771"/>
      </p:ext>
    </p:extLst>
  </p:cSld>
</p:sld>
</file>

<file path=ppt/slides/slide2.xml><?xml version="1.0" encoding="utf-8"?>
<p:sld xmlns:p="http://schemas.openxmlformats.org/presentationml/2006/main">
  <p:cSld>
    <p:bg>
      <p:bgPr>
        <a:solidFill xmlns:a="http://schemas.openxmlformats.org/drawingml/2006/main">
          <a:srgbClr val="711F3B"/>
        </a:solidFill>
      </p:bgPr>
    </p:bg>
    <p:spTree>
      <p:nvGrpSpPr>
        <p:cNvPr id="1" name=""/>
        <p:cNvGrpSpPr/>
        <p:nvPr/>
      </p:nvGrpSpPr>
      <p:grpSpPr>
        <a:xfrm xmlns:a="http://schemas.openxmlformats.org/drawingml/2006/main"/>
      </p:grpSpPr>
      <p:sp>
        <p:nvSpPr>
          <p:cNvPr id="6" name="MÓDULO III · REDE PREPARADA MULHER SEGURA">
            <a:extLst xmlns:a="http://schemas.openxmlformats.org/drawingml/2006/main">
              <a:ext uri="{FF2B5EF4-FFF2-40B4-BE49-F238E27FC236}">
                <a16:creationId xmlns:a16="http://schemas.microsoft.com/office/drawing/2014/main" id="{181A2980-4CED-4E1B-AE80-3774DCC7C3BC}"/>
              </a:ext>
            </a:extLst>
          </p:cNvPr>
          <p:cNvSpPr>
            <a:spLocks xmlns:a="http://schemas.openxmlformats.org/drawingml/2006/main" noGrp="1"/>
          </p:cNvSpPr>
          <p:nvPr/>
        </p:nvSpPr>
        <p:spPr>
          <a:xfrm xmlns:a="http://schemas.openxmlformats.org/drawingml/2006/main">
            <a:off x="857250" y="628650"/>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b="1">
                <a:solidFill>
                  <a:srgbClr val="FFFFFF"/>
                </a:solidFill>
                <a:latin typeface="Calibri"/>
                <a:ea typeface="Calibri"/>
                <a:cs typeface="Calibri"/>
              </a:defRPr>
            </a:pPr>
            <a:r>
              <a:rPr sz="1200" b="1">
                <a:solidFill>
                  <a:srgbClr val="FFFFFF"/>
                </a:solidFill>
                <a:latin typeface="Calibri"/>
                <a:ea typeface="Calibri"/>
                <a:cs typeface="Calibri"/>
              </a:rPr>
              <a:t>MÓDULO III · REDE PREPARADA MULHER SEGURA</a:t>
            </a:r>
          </a:p>
        </p:txBody>
      </p:sp>
      <p:sp>
        <p:nvSpPr>
          <p:cNvPr id="2" name="Do direito à resposta institucional">
            <a:extLst xmlns:a="http://schemas.openxmlformats.org/drawingml/2006/main">
              <a:ext uri="{FF2B5EF4-FFF2-40B4-BE49-F238E27FC236}">
                <a16:creationId xmlns:a16="http://schemas.microsoft.com/office/drawing/2014/main" id="{F8EACB5E-2FB9-450A-906D-0FD1FCF94FE3}"/>
              </a:ext>
            </a:extLst>
          </p:cNvPr>
          <p:cNvSpPr>
            <a:spLocks xmlns:a="http://schemas.openxmlformats.org/drawingml/2006/main" noGrp="1"/>
          </p:cNvSpPr>
          <p:nvPr/>
        </p:nvSpPr>
        <p:spPr>
          <a:xfrm xmlns:a="http://schemas.openxmlformats.org/drawingml/2006/main">
            <a:off x="857250" y="2114550"/>
            <a:ext cx="10382250"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4200" b="1">
                <a:solidFill>
                  <a:srgbClr val="FFFFFF"/>
                </a:solidFill>
                <a:latin typeface="Calibri"/>
                <a:ea typeface="Calibri"/>
                <a:cs typeface="Calibri"/>
              </a:defRPr>
            </a:pPr>
            <a:r>
              <a:rPr sz="4200" b="1">
                <a:solidFill>
                  <a:srgbClr val="FFFFFF"/>
                </a:solidFill>
                <a:latin typeface="Calibri"/>
                <a:ea typeface="Calibri"/>
                <a:cs typeface="Calibri"/>
              </a:rPr>
              <a:t>Do direito à resposta institucional</a:t>
            </a:r>
          </a:p>
        </p:txBody>
      </p:sp>
      <p:sp>
        <p:nvSpPr>
          <p:cNvPr id="3" name="Reconhecer a violência. Identificar o risco. Sustentar ">
            <a:extLst xmlns:a="http://schemas.openxmlformats.org/drawingml/2006/main">
              <a:ext uri="{FF2B5EF4-FFF2-40B4-BE49-F238E27FC236}">
                <a16:creationId xmlns:a16="http://schemas.microsoft.com/office/drawing/2014/main" id="{B684DE68-67FF-4792-A142-D244DFECD015}"/>
              </a:ext>
            </a:extLst>
          </p:cNvPr>
          <p:cNvSpPr>
            <a:spLocks xmlns:a="http://schemas.openxmlformats.org/drawingml/2006/main" noGrp="1"/>
          </p:cNvSpPr>
          <p:nvPr/>
        </p:nvSpPr>
        <p:spPr>
          <a:xfrm xmlns:a="http://schemas.openxmlformats.org/drawingml/2006/main">
            <a:off x="857250" y="4029075"/>
            <a:ext cx="100965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0">
                <a:solidFill>
                  <a:srgbClr val="FFFFFF"/>
                </a:solidFill>
                <a:latin typeface="Calibri"/>
                <a:ea typeface="Calibri"/>
                <a:cs typeface="Calibri"/>
              </a:defRPr>
            </a:pPr>
            <a:r>
              <a:rPr sz="2175" b="0">
                <a:solidFill>
                  <a:srgbClr val="FFFFFF"/>
                </a:solidFill>
                <a:latin typeface="Calibri"/>
                <a:ea typeface="Calibri"/>
                <a:cs typeface="Calibri"/>
              </a:rPr>
              <a:t>Reconhecer a violência. Identificar o risco. Sustentar a proteção.</a:t>
            </a:r>
          </a:p>
        </p:txBody>
      </p:sp>
      <p:sp>
        <p:nvSpPr>
          <p:cNvPr id="4" name="COMESP · REDE PREPARADA MULHER SEGURA | LabSocial">
            <a:extLst xmlns:a="http://schemas.openxmlformats.org/drawingml/2006/main">
              <a:ext uri="{FF2B5EF4-FFF2-40B4-BE49-F238E27FC236}">
                <a16:creationId xmlns:a16="http://schemas.microsoft.com/office/drawing/2014/main" id="{E74109F4-5408-47AA-A367-4DC66552F991}"/>
              </a:ext>
            </a:extLst>
          </p:cNvPr>
          <p:cNvSpPr>
            <a:spLocks xmlns:a="http://schemas.openxmlformats.org/drawingml/2006/main" noGrp="1"/>
          </p:cNvSpPr>
          <p:nvPr/>
        </p:nvSpPr>
        <p:spPr>
          <a:xfrm xmlns:a="http://schemas.openxmlformats.org/drawingml/2006/main">
            <a:off x="685800" y="6505575"/>
            <a:ext cx="8953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FFFFFF"/>
                </a:solidFill>
                <a:latin typeface="Calibri"/>
                <a:ea typeface="Calibri"/>
                <a:cs typeface="Calibri"/>
              </a:defRPr>
            </a:pPr>
            <a:r>
              <a:rPr sz="900" b="1">
                <a:solidFill>
                  <a:srgbClr val="FFFFFF"/>
                </a:solidFill>
                <a:latin typeface="Calibri"/>
                <a:ea typeface="Calibri"/>
                <a:cs typeface="Calibri"/>
              </a:rPr>
              <a:t>COMESP · REDE PREPARADA MULHER SEGURA | LabSocial</a:t>
            </a:r>
          </a:p>
        </p:txBody>
      </p:sp>
      <p:sp>
        <p:nvSpPr>
          <p:cNvPr id="5" name="III · 02">
            <a:extLst xmlns:a="http://schemas.openxmlformats.org/drawingml/2006/main">
              <a:ext uri="{FF2B5EF4-FFF2-40B4-BE49-F238E27FC236}">
                <a16:creationId xmlns:a16="http://schemas.microsoft.com/office/drawing/2014/main" id="{92298882-945A-4CED-956B-20188EBE53A4}"/>
              </a:ext>
            </a:extLst>
          </p:cNvPr>
          <p:cNvSpPr>
            <a:spLocks xmlns:a="http://schemas.openxmlformats.org/drawingml/2006/main" noGrp="1"/>
          </p:cNvSpPr>
          <p:nvPr/>
        </p:nvSpPr>
        <p:spPr>
          <a:xfrm xmlns:a="http://schemas.openxmlformats.org/drawingml/2006/main">
            <a:off x="10572750" y="6505575"/>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FFFFFF"/>
                </a:solidFill>
                <a:latin typeface="Calibri"/>
                <a:ea typeface="Calibri"/>
                <a:cs typeface="Calibri"/>
              </a:defRPr>
            </a:pPr>
            <a:r>
              <a:rPr sz="900" b="1">
                <a:solidFill>
                  <a:srgbClr val="FFFFFF"/>
                </a:solidFill>
                <a:latin typeface="Calibri"/>
                <a:ea typeface="Calibri"/>
                <a:cs typeface="Calibri"/>
              </a:rPr>
              <a:t>III · 02</a:t>
            </a:r>
          </a:p>
        </p:txBody>
      </p:sp>
    </p:spTree>
    <p:extLst>
      <p:ext uri="{BB962C8B-B14F-4D97-AF65-F5344CB8AC3E}">
        <p14:creationId xmlns:p14="http://schemas.microsoft.com/office/powerpoint/2010/main" val="522976782"/>
      </p:ext>
    </p:extLst>
  </p:cSld>
</p:sld>
</file>

<file path=ppt/slides/slide3.xml><?xml version="1.0" encoding="utf-8"?>
<p:sld xmlns:p="http://schemas.openxmlformats.org/presentationml/2006/main">
  <p:cSld>
    <p:bg>
      <p:bgPr>
        <a:solidFill xmlns:a="http://schemas.openxmlformats.org/drawingml/2006/main">
          <a:srgbClr val="F7F0E5"/>
        </a:solidFill>
      </p:bgPr>
    </p:bg>
    <p:spTree>
      <p:nvGrpSpPr>
        <p:cNvPr id="1" name=""/>
        <p:cNvGrpSpPr/>
        <p:nvPr/>
      </p:nvGrpSpPr>
      <p:grpSpPr>
        <a:xfrm xmlns:a="http://schemas.openxmlformats.org/drawingml/2006/main"/>
      </p:grpSpPr>
      <p:sp>
        <p:nvSpPr>
          <p:cNvPr id="20" name="COMESP · MÓDULO III">
            <a:extLst xmlns:a="http://schemas.openxmlformats.org/drawingml/2006/main">
              <a:ext uri="{FF2B5EF4-FFF2-40B4-BE49-F238E27FC236}">
                <a16:creationId xmlns:a16="http://schemas.microsoft.com/office/drawing/2014/main" id="{D52A74FA-3EAB-4FE2-8A78-2533B8C15CE4}"/>
              </a:ext>
            </a:extLst>
          </p:cNvPr>
          <p:cNvSpPr>
            <a:spLocks xmlns:a="http://schemas.openxmlformats.org/drawingml/2006/main" noGrp="1"/>
          </p:cNvSpPr>
          <p:nvPr/>
        </p:nvSpPr>
        <p:spPr>
          <a:xfrm xmlns:a="http://schemas.openxmlformats.org/drawingml/2006/main">
            <a:off x="685800" y="304800"/>
            <a:ext cx="10820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1">
                <a:solidFill>
                  <a:srgbClr val="711F3B"/>
                </a:solidFill>
                <a:latin typeface="Calibri"/>
                <a:ea typeface="Calibri"/>
                <a:cs typeface="Calibri"/>
              </a:defRPr>
            </a:pPr>
            <a:r>
              <a:rPr sz="1125" b="1">
                <a:solidFill>
                  <a:srgbClr val="711F3B"/>
                </a:solidFill>
                <a:latin typeface="Calibri"/>
                <a:ea typeface="Calibri"/>
                <a:cs typeface="Calibri"/>
              </a:rPr>
              <a:t>COMESP · MÓDULO III</a:t>
            </a:r>
          </a:p>
        </p:txBody>
      </p:sp>
      <p:sp>
        <p:nvSpPr>
          <p:cNvPr id="2" name="Percurso formativo · 240 minutos">
            <a:extLst xmlns:a="http://schemas.openxmlformats.org/drawingml/2006/main">
              <a:ext uri="{FF2B5EF4-FFF2-40B4-BE49-F238E27FC236}">
                <a16:creationId xmlns:a16="http://schemas.microsoft.com/office/drawing/2014/main" id="{43677E22-62C6-4EC8-8CE1-9F7633118588}"/>
              </a:ext>
            </a:extLst>
          </p:cNvPr>
          <p:cNvSpPr>
            <a:spLocks xmlns:a="http://schemas.openxmlformats.org/drawingml/2006/main" noGrp="1"/>
          </p:cNvSpPr>
          <p:nvPr/>
        </p:nvSpPr>
        <p:spPr>
          <a:xfrm xmlns:a="http://schemas.openxmlformats.org/drawingml/2006/main">
            <a:off x="685800" y="68580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225" b="1">
                <a:solidFill>
                  <a:srgbClr val="711F3B"/>
                </a:solidFill>
                <a:latin typeface="Calibri"/>
                <a:ea typeface="Calibri"/>
                <a:cs typeface="Calibri"/>
              </a:defRPr>
            </a:pPr>
            <a:r>
              <a:rPr sz="3225" b="1">
                <a:solidFill>
                  <a:srgbClr val="711F3B"/>
                </a:solidFill>
                <a:latin typeface="Calibri"/>
                <a:ea typeface="Calibri"/>
                <a:cs typeface="Calibri"/>
              </a:rPr>
              <a:t>Percurso formativo · 240 minutos</a:t>
            </a:r>
          </a:p>
        </p:txBody>
      </p:sp>
      <p:sp>
        <p:nvSpPr>
          <p:cNvPr id="3" name="">
            <a:extLst xmlns:a="http://schemas.openxmlformats.org/drawingml/2006/main">
              <a:ext uri="{FF2B5EF4-FFF2-40B4-BE49-F238E27FC236}">
                <a16:creationId xmlns:a16="http://schemas.microsoft.com/office/drawing/2014/main" id="{28A5C410-53E4-4A8B-BEF1-899A94B771AC}"/>
              </a:ext>
            </a:extLst>
          </p:cNvPr>
          <p:cNvSpPr>
            <a:spLocks xmlns:a="http://schemas.openxmlformats.org/drawingml/2006/main" noGrp="1"/>
          </p:cNvSpPr>
          <p:nvPr/>
        </p:nvSpPr>
        <p:spPr>
          <a:xfrm xmlns:a="http://schemas.openxmlformats.org/drawingml/2006/main">
            <a:off x="685800" y="1638300"/>
            <a:ext cx="1047750" cy="3810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4" name="01">
            <a:extLst xmlns:a="http://schemas.openxmlformats.org/drawingml/2006/main">
              <a:ext uri="{FF2B5EF4-FFF2-40B4-BE49-F238E27FC236}">
                <a16:creationId xmlns:a16="http://schemas.microsoft.com/office/drawing/2014/main" id="{6C2653D2-119D-4174-A9EA-1DA4EFE9D7A1}"/>
              </a:ext>
            </a:extLst>
          </p:cNvPr>
          <p:cNvSpPr>
            <a:spLocks xmlns:a="http://schemas.openxmlformats.org/drawingml/2006/main" noGrp="1"/>
          </p:cNvSpPr>
          <p:nvPr/>
        </p:nvSpPr>
        <p:spPr>
          <a:xfrm xmlns:a="http://schemas.openxmlformats.org/drawingml/2006/main">
            <a:off x="685800" y="2019300"/>
            <a:ext cx="552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a:solidFill>
                  <a:srgbClr val="711F3B"/>
                </a:solidFill>
                <a:latin typeface="Calibri"/>
                <a:ea typeface="Calibri"/>
                <a:cs typeface="Calibri"/>
              </a:defRPr>
            </a:pPr>
            <a:r>
              <a:rPr sz="1650" b="1">
                <a:solidFill>
                  <a:srgbClr val="711F3B"/>
                </a:solidFill>
                <a:latin typeface="Calibri"/>
                <a:ea typeface="Calibri"/>
                <a:cs typeface="Calibri"/>
              </a:rPr>
              <a:t>01</a:t>
            </a:r>
          </a:p>
        </p:txBody>
      </p:sp>
      <p:sp>
        <p:nvSpPr>
          <p:cNvPr id="5" name="15 min | Abertura e território">
            <a:extLst xmlns:a="http://schemas.openxmlformats.org/drawingml/2006/main">
              <a:ext uri="{FF2B5EF4-FFF2-40B4-BE49-F238E27FC236}">
                <a16:creationId xmlns:a16="http://schemas.microsoft.com/office/drawing/2014/main" id="{C4351DB0-7E4A-41EE-B4B4-E494FA2E5C73}"/>
              </a:ext>
            </a:extLst>
          </p:cNvPr>
          <p:cNvSpPr>
            <a:spLocks xmlns:a="http://schemas.openxmlformats.org/drawingml/2006/main" noGrp="1"/>
          </p:cNvSpPr>
          <p:nvPr/>
        </p:nvSpPr>
        <p:spPr>
          <a:xfrm xmlns:a="http://schemas.openxmlformats.org/drawingml/2006/main">
            <a:off x="1362075" y="2000250"/>
            <a:ext cx="101441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15 min | Abertura e território</a:t>
            </a:r>
          </a:p>
        </p:txBody>
      </p:sp>
      <p:sp>
        <p:nvSpPr>
          <p:cNvPr id="6" name="02">
            <a:extLst xmlns:a="http://schemas.openxmlformats.org/drawingml/2006/main">
              <a:ext uri="{FF2B5EF4-FFF2-40B4-BE49-F238E27FC236}">
                <a16:creationId xmlns:a16="http://schemas.microsoft.com/office/drawing/2014/main" id="{80417AD7-4F49-43A7-82A2-2A68222ADB5B}"/>
              </a:ext>
            </a:extLst>
          </p:cNvPr>
          <p:cNvSpPr>
            <a:spLocks xmlns:a="http://schemas.openxmlformats.org/drawingml/2006/main" noGrp="1"/>
          </p:cNvSpPr>
          <p:nvPr/>
        </p:nvSpPr>
        <p:spPr>
          <a:xfrm xmlns:a="http://schemas.openxmlformats.org/drawingml/2006/main">
            <a:off x="685800" y="2571750"/>
            <a:ext cx="552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a:solidFill>
                  <a:srgbClr val="711F3B"/>
                </a:solidFill>
                <a:latin typeface="Calibri"/>
                <a:ea typeface="Calibri"/>
                <a:cs typeface="Calibri"/>
              </a:defRPr>
            </a:pPr>
            <a:r>
              <a:rPr sz="1650" b="1">
                <a:solidFill>
                  <a:srgbClr val="711F3B"/>
                </a:solidFill>
                <a:latin typeface="Calibri"/>
                <a:ea typeface="Calibri"/>
                <a:cs typeface="Calibri"/>
              </a:rPr>
              <a:t>02</a:t>
            </a:r>
          </a:p>
        </p:txBody>
      </p:sp>
      <p:sp>
        <p:nvSpPr>
          <p:cNvPr id="7" name="35 min | História e estrutura da lei">
            <a:extLst xmlns:a="http://schemas.openxmlformats.org/drawingml/2006/main">
              <a:ext uri="{FF2B5EF4-FFF2-40B4-BE49-F238E27FC236}">
                <a16:creationId xmlns:a16="http://schemas.microsoft.com/office/drawing/2014/main" id="{FDC41633-348A-4165-9170-6AA491A36241}"/>
              </a:ext>
            </a:extLst>
          </p:cNvPr>
          <p:cNvSpPr>
            <a:spLocks xmlns:a="http://schemas.openxmlformats.org/drawingml/2006/main" noGrp="1"/>
          </p:cNvSpPr>
          <p:nvPr/>
        </p:nvSpPr>
        <p:spPr>
          <a:xfrm xmlns:a="http://schemas.openxmlformats.org/drawingml/2006/main">
            <a:off x="1362075" y="2552700"/>
            <a:ext cx="101441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35 min | História e estrutura da lei</a:t>
            </a:r>
          </a:p>
        </p:txBody>
      </p:sp>
      <p:sp>
        <p:nvSpPr>
          <p:cNvPr id="8" name="03">
            <a:extLst xmlns:a="http://schemas.openxmlformats.org/drawingml/2006/main">
              <a:ext uri="{FF2B5EF4-FFF2-40B4-BE49-F238E27FC236}">
                <a16:creationId xmlns:a16="http://schemas.microsoft.com/office/drawing/2014/main" id="{6FADD0BB-D636-44F1-AFC8-5336E61F81E6}"/>
              </a:ext>
            </a:extLst>
          </p:cNvPr>
          <p:cNvSpPr>
            <a:spLocks xmlns:a="http://schemas.openxmlformats.org/drawingml/2006/main" noGrp="1"/>
          </p:cNvSpPr>
          <p:nvPr/>
        </p:nvSpPr>
        <p:spPr>
          <a:xfrm xmlns:a="http://schemas.openxmlformats.org/drawingml/2006/main">
            <a:off x="685800" y="3124200"/>
            <a:ext cx="552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a:solidFill>
                  <a:srgbClr val="711F3B"/>
                </a:solidFill>
                <a:latin typeface="Calibri"/>
                <a:ea typeface="Calibri"/>
                <a:cs typeface="Calibri"/>
              </a:defRPr>
            </a:pPr>
            <a:r>
              <a:rPr sz="1650" b="1">
                <a:solidFill>
                  <a:srgbClr val="711F3B"/>
                </a:solidFill>
                <a:latin typeface="Calibri"/>
                <a:ea typeface="Calibri"/>
                <a:cs typeface="Calibri"/>
              </a:rPr>
              <a:t>03</a:t>
            </a:r>
          </a:p>
        </p:txBody>
      </p:sp>
      <p:sp>
        <p:nvSpPr>
          <p:cNvPr id="9" name="35 min | Medidas e direitos específicos">
            <a:extLst xmlns:a="http://schemas.openxmlformats.org/drawingml/2006/main">
              <a:ext uri="{FF2B5EF4-FFF2-40B4-BE49-F238E27FC236}">
                <a16:creationId xmlns:a16="http://schemas.microsoft.com/office/drawing/2014/main" id="{B38C8628-C2AB-4519-A0A9-8FBDA7964B21}"/>
              </a:ext>
            </a:extLst>
          </p:cNvPr>
          <p:cNvSpPr>
            <a:spLocks xmlns:a="http://schemas.openxmlformats.org/drawingml/2006/main" noGrp="1"/>
          </p:cNvSpPr>
          <p:nvPr/>
        </p:nvSpPr>
        <p:spPr>
          <a:xfrm xmlns:a="http://schemas.openxmlformats.org/drawingml/2006/main">
            <a:off x="1362075" y="3105150"/>
            <a:ext cx="101441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35 min | Medidas e direitos específicos</a:t>
            </a:r>
          </a:p>
        </p:txBody>
      </p:sp>
      <p:sp>
        <p:nvSpPr>
          <p:cNvPr id="10" name="04">
            <a:extLst xmlns:a="http://schemas.openxmlformats.org/drawingml/2006/main">
              <a:ext uri="{FF2B5EF4-FFF2-40B4-BE49-F238E27FC236}">
                <a16:creationId xmlns:a16="http://schemas.microsoft.com/office/drawing/2014/main" id="{EEBE31AD-F3C2-4BA5-800E-55A6FB2A6C70}"/>
              </a:ext>
            </a:extLst>
          </p:cNvPr>
          <p:cNvSpPr>
            <a:spLocks xmlns:a="http://schemas.openxmlformats.org/drawingml/2006/main" noGrp="1"/>
          </p:cNvSpPr>
          <p:nvPr/>
        </p:nvSpPr>
        <p:spPr>
          <a:xfrm xmlns:a="http://schemas.openxmlformats.org/drawingml/2006/main">
            <a:off x="685800" y="3676650"/>
            <a:ext cx="552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a:solidFill>
                  <a:srgbClr val="711F3B"/>
                </a:solidFill>
                <a:latin typeface="Calibri"/>
                <a:ea typeface="Calibri"/>
                <a:cs typeface="Calibri"/>
              </a:defRPr>
            </a:pPr>
            <a:r>
              <a:rPr sz="1650" b="1">
                <a:solidFill>
                  <a:srgbClr val="711F3B"/>
                </a:solidFill>
                <a:latin typeface="Calibri"/>
                <a:ea typeface="Calibri"/>
                <a:cs typeface="Calibri"/>
              </a:rPr>
              <a:t>04</a:t>
            </a:r>
          </a:p>
        </p:txBody>
      </p:sp>
      <p:sp>
        <p:nvSpPr>
          <p:cNvPr id="11" name="55 min | Feminicídio e prevenção">
            <a:extLst xmlns:a="http://schemas.openxmlformats.org/drawingml/2006/main">
              <a:ext uri="{FF2B5EF4-FFF2-40B4-BE49-F238E27FC236}">
                <a16:creationId xmlns:a16="http://schemas.microsoft.com/office/drawing/2014/main" id="{61300A0B-2785-42D0-8D5B-8A2CB010EEB4}"/>
              </a:ext>
            </a:extLst>
          </p:cNvPr>
          <p:cNvSpPr>
            <a:spLocks xmlns:a="http://schemas.openxmlformats.org/drawingml/2006/main" noGrp="1"/>
          </p:cNvSpPr>
          <p:nvPr/>
        </p:nvSpPr>
        <p:spPr>
          <a:xfrm xmlns:a="http://schemas.openxmlformats.org/drawingml/2006/main">
            <a:off x="1362075" y="3657600"/>
            <a:ext cx="101441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55 min | Feminicídio e prevenção</a:t>
            </a:r>
          </a:p>
        </p:txBody>
      </p:sp>
      <p:sp>
        <p:nvSpPr>
          <p:cNvPr id="12" name="05">
            <a:extLst xmlns:a="http://schemas.openxmlformats.org/drawingml/2006/main">
              <a:ext uri="{FF2B5EF4-FFF2-40B4-BE49-F238E27FC236}">
                <a16:creationId xmlns:a16="http://schemas.microsoft.com/office/drawing/2014/main" id="{7E524BEF-8C62-43A2-AAAC-D4C73E64930C}"/>
              </a:ext>
            </a:extLst>
          </p:cNvPr>
          <p:cNvSpPr>
            <a:spLocks xmlns:a="http://schemas.openxmlformats.org/drawingml/2006/main" noGrp="1"/>
          </p:cNvSpPr>
          <p:nvPr/>
        </p:nvSpPr>
        <p:spPr>
          <a:xfrm xmlns:a="http://schemas.openxmlformats.org/drawingml/2006/main">
            <a:off x="685800" y="4229100"/>
            <a:ext cx="552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a:solidFill>
                  <a:srgbClr val="711F3B"/>
                </a:solidFill>
                <a:latin typeface="Calibri"/>
                <a:ea typeface="Calibri"/>
                <a:cs typeface="Calibri"/>
              </a:defRPr>
            </a:pPr>
            <a:r>
              <a:rPr sz="1650" b="1">
                <a:solidFill>
                  <a:srgbClr val="711F3B"/>
                </a:solidFill>
                <a:latin typeface="Calibri"/>
                <a:ea typeface="Calibri"/>
                <a:cs typeface="Calibri"/>
              </a:rPr>
              <a:t>05</a:t>
            </a:r>
          </a:p>
        </p:txBody>
      </p:sp>
      <p:sp>
        <p:nvSpPr>
          <p:cNvPr id="13" name="30 min | Casos jurídicos reais">
            <a:extLst xmlns:a="http://schemas.openxmlformats.org/drawingml/2006/main">
              <a:ext uri="{FF2B5EF4-FFF2-40B4-BE49-F238E27FC236}">
                <a16:creationId xmlns:a16="http://schemas.microsoft.com/office/drawing/2014/main" id="{E53BB7E4-ACBE-4029-B211-7DF514D5DEEC}"/>
              </a:ext>
            </a:extLst>
          </p:cNvPr>
          <p:cNvSpPr>
            <a:spLocks xmlns:a="http://schemas.openxmlformats.org/drawingml/2006/main" noGrp="1"/>
          </p:cNvSpPr>
          <p:nvPr/>
        </p:nvSpPr>
        <p:spPr>
          <a:xfrm xmlns:a="http://schemas.openxmlformats.org/drawingml/2006/main">
            <a:off x="1362075" y="4210050"/>
            <a:ext cx="101441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30 min | Casos jurídicos reais</a:t>
            </a:r>
          </a:p>
        </p:txBody>
      </p:sp>
      <p:sp>
        <p:nvSpPr>
          <p:cNvPr id="14" name="06">
            <a:extLst xmlns:a="http://schemas.openxmlformats.org/drawingml/2006/main">
              <a:ext uri="{FF2B5EF4-FFF2-40B4-BE49-F238E27FC236}">
                <a16:creationId xmlns:a16="http://schemas.microsoft.com/office/drawing/2014/main" id="{3F874E8B-8A86-48CD-9306-17DC7E046537}"/>
              </a:ext>
            </a:extLst>
          </p:cNvPr>
          <p:cNvSpPr>
            <a:spLocks xmlns:a="http://schemas.openxmlformats.org/drawingml/2006/main" noGrp="1"/>
          </p:cNvSpPr>
          <p:nvPr/>
        </p:nvSpPr>
        <p:spPr>
          <a:xfrm xmlns:a="http://schemas.openxmlformats.org/drawingml/2006/main">
            <a:off x="685800" y="4781550"/>
            <a:ext cx="552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a:solidFill>
                  <a:srgbClr val="711F3B"/>
                </a:solidFill>
                <a:latin typeface="Calibri"/>
                <a:ea typeface="Calibri"/>
                <a:cs typeface="Calibri"/>
              </a:defRPr>
            </a:pPr>
            <a:r>
              <a:rPr sz="1650" b="1">
                <a:solidFill>
                  <a:srgbClr val="711F3B"/>
                </a:solidFill>
                <a:latin typeface="Calibri"/>
                <a:ea typeface="Calibri"/>
                <a:cs typeface="Calibri"/>
              </a:rPr>
              <a:t>06</a:t>
            </a:r>
          </a:p>
        </p:txBody>
      </p:sp>
      <p:sp>
        <p:nvSpPr>
          <p:cNvPr id="15" name="55 min | Oficina aplicada">
            <a:extLst xmlns:a="http://schemas.openxmlformats.org/drawingml/2006/main">
              <a:ext uri="{FF2B5EF4-FFF2-40B4-BE49-F238E27FC236}">
                <a16:creationId xmlns:a16="http://schemas.microsoft.com/office/drawing/2014/main" id="{2FF3A770-52CC-4819-B913-08153A048A2B}"/>
              </a:ext>
            </a:extLst>
          </p:cNvPr>
          <p:cNvSpPr>
            <a:spLocks xmlns:a="http://schemas.openxmlformats.org/drawingml/2006/main" noGrp="1"/>
          </p:cNvSpPr>
          <p:nvPr/>
        </p:nvSpPr>
        <p:spPr>
          <a:xfrm xmlns:a="http://schemas.openxmlformats.org/drawingml/2006/main">
            <a:off x="1362075" y="4762500"/>
            <a:ext cx="101441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55 min | Oficina aplicada</a:t>
            </a:r>
          </a:p>
        </p:txBody>
      </p:sp>
      <p:sp>
        <p:nvSpPr>
          <p:cNvPr id="16" name="07">
            <a:extLst xmlns:a="http://schemas.openxmlformats.org/drawingml/2006/main">
              <a:ext uri="{FF2B5EF4-FFF2-40B4-BE49-F238E27FC236}">
                <a16:creationId xmlns:a16="http://schemas.microsoft.com/office/drawing/2014/main" id="{F1FEC180-AE5F-4A85-BB36-DCD607C141CC}"/>
              </a:ext>
            </a:extLst>
          </p:cNvPr>
          <p:cNvSpPr>
            <a:spLocks xmlns:a="http://schemas.openxmlformats.org/drawingml/2006/main" noGrp="1"/>
          </p:cNvSpPr>
          <p:nvPr/>
        </p:nvSpPr>
        <p:spPr>
          <a:xfrm xmlns:a="http://schemas.openxmlformats.org/drawingml/2006/main">
            <a:off x="685800" y="5334000"/>
            <a:ext cx="552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a:solidFill>
                  <a:srgbClr val="711F3B"/>
                </a:solidFill>
                <a:latin typeface="Calibri"/>
                <a:ea typeface="Calibri"/>
                <a:cs typeface="Calibri"/>
              </a:defRPr>
            </a:pPr>
            <a:r>
              <a:rPr sz="1650" b="1">
                <a:solidFill>
                  <a:srgbClr val="711F3B"/>
                </a:solidFill>
                <a:latin typeface="Calibri"/>
                <a:ea typeface="Calibri"/>
                <a:cs typeface="Calibri"/>
              </a:rPr>
              <a:t>07</a:t>
            </a:r>
          </a:p>
        </p:txBody>
      </p:sp>
      <p:sp>
        <p:nvSpPr>
          <p:cNvPr id="17" name="15 min | Discussão e avaliação">
            <a:extLst xmlns:a="http://schemas.openxmlformats.org/drawingml/2006/main">
              <a:ext uri="{FF2B5EF4-FFF2-40B4-BE49-F238E27FC236}">
                <a16:creationId xmlns:a16="http://schemas.microsoft.com/office/drawing/2014/main" id="{8FFB73F3-03CD-465F-AC12-C319169AA788}"/>
              </a:ext>
            </a:extLst>
          </p:cNvPr>
          <p:cNvSpPr>
            <a:spLocks xmlns:a="http://schemas.openxmlformats.org/drawingml/2006/main" noGrp="1"/>
          </p:cNvSpPr>
          <p:nvPr/>
        </p:nvSpPr>
        <p:spPr>
          <a:xfrm xmlns:a="http://schemas.openxmlformats.org/drawingml/2006/main">
            <a:off x="1362075" y="5314950"/>
            <a:ext cx="10144125" cy="495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15 min | Discussão e avaliação</a:t>
            </a:r>
          </a:p>
        </p:txBody>
      </p:sp>
      <p:sp>
        <p:nvSpPr>
          <p:cNvPr id="18" name="COMESP · REDE PREPARADA MULHER SEGURA | LabSocial">
            <a:extLst xmlns:a="http://schemas.openxmlformats.org/drawingml/2006/main">
              <a:ext uri="{FF2B5EF4-FFF2-40B4-BE49-F238E27FC236}">
                <a16:creationId xmlns:a16="http://schemas.microsoft.com/office/drawing/2014/main" id="{F3DB5BAD-96DA-4C90-AEE5-5B17367D644B}"/>
              </a:ext>
            </a:extLst>
          </p:cNvPr>
          <p:cNvSpPr>
            <a:spLocks xmlns:a="http://schemas.openxmlformats.org/drawingml/2006/main" noGrp="1"/>
          </p:cNvSpPr>
          <p:nvPr/>
        </p:nvSpPr>
        <p:spPr>
          <a:xfrm xmlns:a="http://schemas.openxmlformats.org/drawingml/2006/main">
            <a:off x="685800" y="6505575"/>
            <a:ext cx="8953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COMESP · REDE PREPARADA MULHER SEGURA | LabSocial</a:t>
            </a:r>
          </a:p>
        </p:txBody>
      </p:sp>
      <p:sp>
        <p:nvSpPr>
          <p:cNvPr id="19" name="III · 03">
            <a:extLst xmlns:a="http://schemas.openxmlformats.org/drawingml/2006/main">
              <a:ext uri="{FF2B5EF4-FFF2-40B4-BE49-F238E27FC236}">
                <a16:creationId xmlns:a16="http://schemas.microsoft.com/office/drawing/2014/main" id="{5B870A7D-0616-4970-A3A0-88BC0E0F1721}"/>
              </a:ext>
            </a:extLst>
          </p:cNvPr>
          <p:cNvSpPr>
            <a:spLocks xmlns:a="http://schemas.openxmlformats.org/drawingml/2006/main" noGrp="1"/>
          </p:cNvSpPr>
          <p:nvPr/>
        </p:nvSpPr>
        <p:spPr>
          <a:xfrm xmlns:a="http://schemas.openxmlformats.org/drawingml/2006/main">
            <a:off x="10572750" y="6505575"/>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III · 03</a:t>
            </a:r>
          </a:p>
        </p:txBody>
      </p:sp>
    </p:spTree>
    <p:extLst>
      <p:ext uri="{BB962C8B-B14F-4D97-AF65-F5344CB8AC3E}">
        <p14:creationId xmlns:p14="http://schemas.microsoft.com/office/powerpoint/2010/main" val="951534010"/>
      </p:ext>
    </p:extLst>
  </p:cSld>
</p:sld>
</file>

<file path=ppt/slides/slide4.xml><?xml version="1.0" encoding="utf-8"?>
<p:sld xmlns:p="http://schemas.openxmlformats.org/presentationml/2006/main">
  <p:cSld>
    <p:bg>
      <p:bgPr>
        <a:solidFill xmlns:a="http://schemas.openxmlformats.org/drawingml/2006/main">
          <a:srgbClr val="F7F0E5"/>
        </a:solidFill>
      </p:bgPr>
    </p:bg>
    <p:spTree>
      <p:nvGrpSpPr>
        <p:cNvPr id="1" name=""/>
        <p:cNvGrpSpPr/>
        <p:nvPr/>
      </p:nvGrpSpPr>
      <p:grpSpPr>
        <a:xfrm xmlns:a="http://schemas.openxmlformats.org/drawingml/2006/main"/>
      </p:grpSpPr>
      <p:sp>
        <p:nvSpPr>
          <p:cNvPr id="15" name="COMESP · MÓDULO III">
            <a:extLst xmlns:a="http://schemas.openxmlformats.org/drawingml/2006/main">
              <a:ext uri="{FF2B5EF4-FFF2-40B4-BE49-F238E27FC236}">
                <a16:creationId xmlns:a16="http://schemas.microsoft.com/office/drawing/2014/main" id="{82241010-562E-4096-9A1B-437B26E7D791}"/>
              </a:ext>
            </a:extLst>
          </p:cNvPr>
          <p:cNvSpPr>
            <a:spLocks xmlns:a="http://schemas.openxmlformats.org/drawingml/2006/main" noGrp="1"/>
          </p:cNvSpPr>
          <p:nvPr/>
        </p:nvSpPr>
        <p:spPr>
          <a:xfrm xmlns:a="http://schemas.openxmlformats.org/drawingml/2006/main">
            <a:off x="685800" y="304800"/>
            <a:ext cx="10820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1">
                <a:solidFill>
                  <a:srgbClr val="711F3B"/>
                </a:solidFill>
                <a:latin typeface="Calibri"/>
                <a:ea typeface="Calibri"/>
                <a:cs typeface="Calibri"/>
              </a:defRPr>
            </a:pPr>
            <a:r>
              <a:rPr sz="1125" b="1">
                <a:solidFill>
                  <a:srgbClr val="711F3B"/>
                </a:solidFill>
                <a:latin typeface="Calibri"/>
                <a:ea typeface="Calibri"/>
                <a:cs typeface="Calibri"/>
              </a:rPr>
              <a:t>COMESP · MÓDULO III</a:t>
            </a:r>
          </a:p>
        </p:txBody>
      </p:sp>
      <p:sp>
        <p:nvSpPr>
          <p:cNvPr id="2" name="O território como ponto de partida">
            <a:extLst xmlns:a="http://schemas.openxmlformats.org/drawingml/2006/main">
              <a:ext uri="{FF2B5EF4-FFF2-40B4-BE49-F238E27FC236}">
                <a16:creationId xmlns:a16="http://schemas.microsoft.com/office/drawing/2014/main" id="{A24B7041-B6FB-44EC-B6BF-B01D88BBB4F3}"/>
              </a:ext>
            </a:extLst>
          </p:cNvPr>
          <p:cNvSpPr>
            <a:spLocks xmlns:a="http://schemas.openxmlformats.org/drawingml/2006/main" noGrp="1"/>
          </p:cNvSpPr>
          <p:nvPr/>
        </p:nvSpPr>
        <p:spPr>
          <a:xfrm xmlns:a="http://schemas.openxmlformats.org/drawingml/2006/main">
            <a:off x="685800" y="68580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225" b="1">
                <a:solidFill>
                  <a:srgbClr val="711F3B"/>
                </a:solidFill>
                <a:latin typeface="Calibri"/>
                <a:ea typeface="Calibri"/>
                <a:cs typeface="Calibri"/>
              </a:defRPr>
            </a:pPr>
            <a:r>
              <a:rPr sz="3225" b="1">
                <a:solidFill>
                  <a:srgbClr val="711F3B"/>
                </a:solidFill>
                <a:latin typeface="Calibri"/>
                <a:ea typeface="Calibri"/>
                <a:cs typeface="Calibri"/>
              </a:rPr>
              <a:t>O território como ponto de partida</a:t>
            </a:r>
          </a:p>
        </p:txBody>
      </p:sp>
      <p:sp>
        <p:nvSpPr>
          <p:cNvPr id="3" name="">
            <a:extLst xmlns:a="http://schemas.openxmlformats.org/drawingml/2006/main">
              <a:ext uri="{FF2B5EF4-FFF2-40B4-BE49-F238E27FC236}">
                <a16:creationId xmlns:a16="http://schemas.microsoft.com/office/drawing/2014/main" id="{C5AAD7A3-953F-42F1-9B0E-55EA6B3F5DAA}"/>
              </a:ext>
            </a:extLst>
          </p:cNvPr>
          <p:cNvSpPr>
            <a:spLocks xmlns:a="http://schemas.openxmlformats.org/drawingml/2006/main" noGrp="1"/>
          </p:cNvSpPr>
          <p:nvPr/>
        </p:nvSpPr>
        <p:spPr>
          <a:xfrm xmlns:a="http://schemas.openxmlformats.org/drawingml/2006/main">
            <a:off x="685800" y="1638300"/>
            <a:ext cx="1047750" cy="3810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4" name="01">
            <a:extLst xmlns:a="http://schemas.openxmlformats.org/drawingml/2006/main">
              <a:ext uri="{FF2B5EF4-FFF2-40B4-BE49-F238E27FC236}">
                <a16:creationId xmlns:a16="http://schemas.microsoft.com/office/drawing/2014/main" id="{FB56F2D0-DD1F-4617-BC8C-40DAE9887CC9}"/>
              </a:ext>
            </a:extLst>
          </p:cNvPr>
          <p:cNvSpPr>
            <a:spLocks xmlns:a="http://schemas.openxmlformats.org/drawingml/2006/main" noGrp="1"/>
          </p:cNvSpPr>
          <p:nvPr/>
        </p:nvSpPr>
        <p:spPr>
          <a:xfrm xmlns:a="http://schemas.openxmlformats.org/drawingml/2006/main">
            <a:off x="685800" y="2028825"/>
            <a:ext cx="3365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1">
                <a:solidFill>
                  <a:srgbClr val="711F3B"/>
                </a:solidFill>
                <a:latin typeface="Calibri"/>
                <a:ea typeface="Calibri"/>
                <a:cs typeface="Calibri"/>
              </a:defRPr>
            </a:pPr>
            <a:r>
              <a:rPr sz="3000" b="1">
                <a:solidFill>
                  <a:srgbClr val="711F3B"/>
                </a:solidFill>
                <a:latin typeface="Calibri"/>
                <a:ea typeface="Calibri"/>
                <a:cs typeface="Calibri"/>
              </a:rPr>
              <a:t>01</a:t>
            </a:r>
          </a:p>
        </p:txBody>
      </p:sp>
      <p:sp>
        <p:nvSpPr>
          <p:cNvPr id="5" name="">
            <a:extLst xmlns:a="http://schemas.openxmlformats.org/drawingml/2006/main">
              <a:ext uri="{FF2B5EF4-FFF2-40B4-BE49-F238E27FC236}">
                <a16:creationId xmlns:a16="http://schemas.microsoft.com/office/drawing/2014/main" id="{88F275DE-573B-4666-A86B-FF79B57669CA}"/>
              </a:ext>
            </a:extLst>
          </p:cNvPr>
          <p:cNvSpPr>
            <a:spLocks xmlns:a="http://schemas.openxmlformats.org/drawingml/2006/main" noGrp="1"/>
          </p:cNvSpPr>
          <p:nvPr/>
        </p:nvSpPr>
        <p:spPr>
          <a:xfrm xmlns:a="http://schemas.openxmlformats.org/drawingml/2006/main">
            <a:off x="685800" y="2752725"/>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6" name="Registros administrativos mostram demandas que chegaram">
            <a:extLst xmlns:a="http://schemas.openxmlformats.org/drawingml/2006/main">
              <a:ext uri="{FF2B5EF4-FFF2-40B4-BE49-F238E27FC236}">
                <a16:creationId xmlns:a16="http://schemas.microsoft.com/office/drawing/2014/main" id="{F80C42AD-ECF6-4E4F-A3BF-49CD2DFB0ED2}"/>
              </a:ext>
            </a:extLst>
          </p:cNvPr>
          <p:cNvSpPr>
            <a:spLocks xmlns:a="http://schemas.openxmlformats.org/drawingml/2006/main" noGrp="1"/>
          </p:cNvSpPr>
          <p:nvPr/>
        </p:nvSpPr>
        <p:spPr>
          <a:xfrm xmlns:a="http://schemas.openxmlformats.org/drawingml/2006/main">
            <a:off x="685800" y="3067050"/>
            <a:ext cx="3365500" cy="2876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211D20"/>
                </a:solidFill>
                <a:latin typeface="Calibri"/>
                <a:ea typeface="Calibri"/>
                <a:cs typeface="Calibri"/>
              </a:defRPr>
            </a:pPr>
            <a:r>
              <a:rPr sz="2100" b="0">
                <a:solidFill>
                  <a:srgbClr val="211D20"/>
                </a:solidFill>
                <a:latin typeface="Calibri"/>
                <a:ea typeface="Calibri"/>
                <a:cs typeface="Calibri"/>
              </a:rPr>
              <a:t>Registros administrativos mostram demandas que chegaram às instituições.</a:t>
            </a:r>
          </a:p>
        </p:txBody>
      </p:sp>
      <p:sp>
        <p:nvSpPr>
          <p:cNvPr id="7" name="02">
            <a:extLst xmlns:a="http://schemas.openxmlformats.org/drawingml/2006/main">
              <a:ext uri="{FF2B5EF4-FFF2-40B4-BE49-F238E27FC236}">
                <a16:creationId xmlns:a16="http://schemas.microsoft.com/office/drawing/2014/main" id="{183D650C-B5B9-4C42-9E7F-70E7FA4AE9DD}"/>
              </a:ext>
            </a:extLst>
          </p:cNvPr>
          <p:cNvSpPr>
            <a:spLocks xmlns:a="http://schemas.openxmlformats.org/drawingml/2006/main" noGrp="1"/>
          </p:cNvSpPr>
          <p:nvPr/>
        </p:nvSpPr>
        <p:spPr>
          <a:xfrm xmlns:a="http://schemas.openxmlformats.org/drawingml/2006/main">
            <a:off x="4413250" y="2028825"/>
            <a:ext cx="3365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1">
                <a:solidFill>
                  <a:srgbClr val="711F3B"/>
                </a:solidFill>
                <a:latin typeface="Calibri"/>
                <a:ea typeface="Calibri"/>
                <a:cs typeface="Calibri"/>
              </a:defRPr>
            </a:pPr>
            <a:r>
              <a:rPr sz="3000" b="1">
                <a:solidFill>
                  <a:srgbClr val="711F3B"/>
                </a:solidFill>
                <a:latin typeface="Calibri"/>
                <a:ea typeface="Calibri"/>
                <a:cs typeface="Calibri"/>
              </a:rPr>
              <a:t>02</a:t>
            </a:r>
          </a:p>
        </p:txBody>
      </p:sp>
      <p:sp>
        <p:nvSpPr>
          <p:cNvPr id="8" name="">
            <a:extLst xmlns:a="http://schemas.openxmlformats.org/drawingml/2006/main">
              <a:ext uri="{FF2B5EF4-FFF2-40B4-BE49-F238E27FC236}">
                <a16:creationId xmlns:a16="http://schemas.microsoft.com/office/drawing/2014/main" id="{E5740BE8-9677-42B8-94E2-DBD5D67055E8}"/>
              </a:ext>
            </a:extLst>
          </p:cNvPr>
          <p:cNvSpPr>
            <a:spLocks xmlns:a="http://schemas.openxmlformats.org/drawingml/2006/main" noGrp="1"/>
          </p:cNvSpPr>
          <p:nvPr/>
        </p:nvSpPr>
        <p:spPr>
          <a:xfrm xmlns:a="http://schemas.openxmlformats.org/drawingml/2006/main">
            <a:off x="4413250" y="2752725"/>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9" name="Variações exigem perguntas sobre acesso, registro e cap">
            <a:extLst xmlns:a="http://schemas.openxmlformats.org/drawingml/2006/main">
              <a:ext uri="{FF2B5EF4-FFF2-40B4-BE49-F238E27FC236}">
                <a16:creationId xmlns:a16="http://schemas.microsoft.com/office/drawing/2014/main" id="{1026E224-162F-41DF-AE0B-18D80C90EE2C}"/>
              </a:ext>
            </a:extLst>
          </p:cNvPr>
          <p:cNvSpPr>
            <a:spLocks xmlns:a="http://schemas.openxmlformats.org/drawingml/2006/main" noGrp="1"/>
          </p:cNvSpPr>
          <p:nvPr/>
        </p:nvSpPr>
        <p:spPr>
          <a:xfrm xmlns:a="http://schemas.openxmlformats.org/drawingml/2006/main">
            <a:off x="4413250" y="3067050"/>
            <a:ext cx="3365500" cy="2876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211D20"/>
                </a:solidFill>
                <a:latin typeface="Calibri"/>
                <a:ea typeface="Calibri"/>
                <a:cs typeface="Calibri"/>
              </a:defRPr>
            </a:pPr>
            <a:r>
              <a:rPr sz="2100" b="0">
                <a:solidFill>
                  <a:srgbClr val="211D20"/>
                </a:solidFill>
                <a:latin typeface="Calibri"/>
                <a:ea typeface="Calibri"/>
                <a:cs typeface="Calibri"/>
              </a:rPr>
              <a:t>Variações exigem perguntas sobre acesso, registro e capacidade de resposta.</a:t>
            </a:r>
          </a:p>
        </p:txBody>
      </p:sp>
      <p:sp>
        <p:nvSpPr>
          <p:cNvPr id="10" name="03">
            <a:extLst xmlns:a="http://schemas.openxmlformats.org/drawingml/2006/main">
              <a:ext uri="{FF2B5EF4-FFF2-40B4-BE49-F238E27FC236}">
                <a16:creationId xmlns:a16="http://schemas.microsoft.com/office/drawing/2014/main" id="{4CF44CA5-B0FE-4020-A0B9-2124DF47B536}"/>
              </a:ext>
            </a:extLst>
          </p:cNvPr>
          <p:cNvSpPr>
            <a:spLocks xmlns:a="http://schemas.openxmlformats.org/drawingml/2006/main" noGrp="1"/>
          </p:cNvSpPr>
          <p:nvPr/>
        </p:nvSpPr>
        <p:spPr>
          <a:xfrm xmlns:a="http://schemas.openxmlformats.org/drawingml/2006/main">
            <a:off x="8140700" y="2028825"/>
            <a:ext cx="3365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1">
                <a:solidFill>
                  <a:srgbClr val="711F3B"/>
                </a:solidFill>
                <a:latin typeface="Calibri"/>
                <a:ea typeface="Calibri"/>
                <a:cs typeface="Calibri"/>
              </a:defRPr>
            </a:pPr>
            <a:r>
              <a:rPr sz="3000" b="1">
                <a:solidFill>
                  <a:srgbClr val="711F3B"/>
                </a:solidFill>
                <a:latin typeface="Calibri"/>
                <a:ea typeface="Calibri"/>
                <a:cs typeface="Calibri"/>
              </a:rPr>
              <a:t>03</a:t>
            </a:r>
          </a:p>
        </p:txBody>
      </p:sp>
      <p:sp>
        <p:nvSpPr>
          <p:cNvPr id="11" name="">
            <a:extLst xmlns:a="http://schemas.openxmlformats.org/drawingml/2006/main">
              <a:ext uri="{FF2B5EF4-FFF2-40B4-BE49-F238E27FC236}">
                <a16:creationId xmlns:a16="http://schemas.microsoft.com/office/drawing/2014/main" id="{2B482073-9676-4C79-ABAC-642B923E238D}"/>
              </a:ext>
            </a:extLst>
          </p:cNvPr>
          <p:cNvSpPr>
            <a:spLocks xmlns:a="http://schemas.openxmlformats.org/drawingml/2006/main" noGrp="1"/>
          </p:cNvSpPr>
          <p:nvPr/>
        </p:nvSpPr>
        <p:spPr>
          <a:xfrm xmlns:a="http://schemas.openxmlformats.org/drawingml/2006/main">
            <a:off x="8140700" y="2752725"/>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12" name="Os números não representam, necessariamente, mulheres ú">
            <a:extLst xmlns:a="http://schemas.openxmlformats.org/drawingml/2006/main">
              <a:ext uri="{FF2B5EF4-FFF2-40B4-BE49-F238E27FC236}">
                <a16:creationId xmlns:a16="http://schemas.microsoft.com/office/drawing/2014/main" id="{455E1B9F-BA41-4C57-98EC-48BA6EA507D4}"/>
              </a:ext>
            </a:extLst>
          </p:cNvPr>
          <p:cNvSpPr>
            <a:spLocks xmlns:a="http://schemas.openxmlformats.org/drawingml/2006/main" noGrp="1"/>
          </p:cNvSpPr>
          <p:nvPr/>
        </p:nvSpPr>
        <p:spPr>
          <a:xfrm xmlns:a="http://schemas.openxmlformats.org/drawingml/2006/main">
            <a:off x="8140700" y="3067050"/>
            <a:ext cx="3365500" cy="2876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211D20"/>
                </a:solidFill>
                <a:latin typeface="Calibri"/>
                <a:ea typeface="Calibri"/>
                <a:cs typeface="Calibri"/>
              </a:defRPr>
            </a:pPr>
            <a:r>
              <a:rPr sz="2100" b="0">
                <a:solidFill>
                  <a:srgbClr val="211D20"/>
                </a:solidFill>
                <a:latin typeface="Calibri"/>
                <a:ea typeface="Calibri"/>
                <a:cs typeface="Calibri"/>
              </a:rPr>
              <a:t>Os números não representam, necessariamente, mulheres únicas.</a:t>
            </a:r>
          </a:p>
        </p:txBody>
      </p:sp>
      <p:sp>
        <p:nvSpPr>
          <p:cNvPr id="13" name="COMESP · REDE PREPARADA MULHER SEGURA | LabSocial">
            <a:extLst xmlns:a="http://schemas.openxmlformats.org/drawingml/2006/main">
              <a:ext uri="{FF2B5EF4-FFF2-40B4-BE49-F238E27FC236}">
                <a16:creationId xmlns:a16="http://schemas.microsoft.com/office/drawing/2014/main" id="{D354E384-56FF-44D1-B3FE-DB6E418CD53D}"/>
              </a:ext>
            </a:extLst>
          </p:cNvPr>
          <p:cNvSpPr>
            <a:spLocks xmlns:a="http://schemas.openxmlformats.org/drawingml/2006/main" noGrp="1"/>
          </p:cNvSpPr>
          <p:nvPr/>
        </p:nvSpPr>
        <p:spPr>
          <a:xfrm xmlns:a="http://schemas.openxmlformats.org/drawingml/2006/main">
            <a:off x="685800" y="6505575"/>
            <a:ext cx="8953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COMESP · REDE PREPARADA MULHER SEGURA | LabSocial</a:t>
            </a:r>
          </a:p>
        </p:txBody>
      </p:sp>
      <p:sp>
        <p:nvSpPr>
          <p:cNvPr id="14" name="III · 04">
            <a:extLst xmlns:a="http://schemas.openxmlformats.org/drawingml/2006/main">
              <a:ext uri="{FF2B5EF4-FFF2-40B4-BE49-F238E27FC236}">
                <a16:creationId xmlns:a16="http://schemas.microsoft.com/office/drawing/2014/main" id="{D3B04253-0076-4EF6-B3ED-FD97DC2BB3ED}"/>
              </a:ext>
            </a:extLst>
          </p:cNvPr>
          <p:cNvSpPr>
            <a:spLocks xmlns:a="http://schemas.openxmlformats.org/drawingml/2006/main" noGrp="1"/>
          </p:cNvSpPr>
          <p:nvPr/>
        </p:nvSpPr>
        <p:spPr>
          <a:xfrm xmlns:a="http://schemas.openxmlformats.org/drawingml/2006/main">
            <a:off x="10572750" y="6505575"/>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III · 04</a:t>
            </a:r>
          </a:p>
        </p:txBody>
      </p:sp>
    </p:spTree>
    <p:extLst>
      <p:ext uri="{BB962C8B-B14F-4D97-AF65-F5344CB8AC3E}">
        <p14:creationId xmlns:p14="http://schemas.microsoft.com/office/powerpoint/2010/main" val="951534010"/>
      </p:ext>
    </p:extLst>
  </p:cSld>
</p:sld>
</file>

<file path=ppt/slides/slide5.xml><?xml version="1.0" encoding="utf-8"?>
<p:sld xmlns:p="http://schemas.openxmlformats.org/presentationml/2006/main">
  <p:cSld>
    <p:bg>
      <p:bgPr>
        <a:solidFill xmlns:a="http://schemas.openxmlformats.org/drawingml/2006/main">
          <a:srgbClr val="F7F0E5"/>
        </a:solidFill>
      </p:bgPr>
    </p:bg>
    <p:spTree>
      <p:nvGrpSpPr>
        <p:cNvPr id="1" name=""/>
        <p:cNvGrpSpPr/>
        <p:nvPr/>
      </p:nvGrpSpPr>
      <p:grpSpPr>
        <a:xfrm xmlns:a="http://schemas.openxmlformats.org/drawingml/2006/main"/>
      </p:grpSpPr>
      <p:sp>
        <p:nvSpPr>
          <p:cNvPr id="8" name="COMESP · MÓDULO III">
            <a:extLst xmlns:a="http://schemas.openxmlformats.org/drawingml/2006/main">
              <a:ext uri="{FF2B5EF4-FFF2-40B4-BE49-F238E27FC236}">
                <a16:creationId xmlns:a16="http://schemas.microsoft.com/office/drawing/2014/main" id="{2500DB0D-2F26-4822-8DC8-444FE56BEAB2}"/>
              </a:ext>
            </a:extLst>
          </p:cNvPr>
          <p:cNvSpPr>
            <a:spLocks xmlns:a="http://schemas.openxmlformats.org/drawingml/2006/main" noGrp="1"/>
          </p:cNvSpPr>
          <p:nvPr/>
        </p:nvSpPr>
        <p:spPr>
          <a:xfrm xmlns:a="http://schemas.openxmlformats.org/drawingml/2006/main">
            <a:off x="685800" y="304800"/>
            <a:ext cx="10820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1">
                <a:solidFill>
                  <a:srgbClr val="711F3B"/>
                </a:solidFill>
                <a:latin typeface="Calibri"/>
                <a:ea typeface="Calibri"/>
                <a:cs typeface="Calibri"/>
              </a:defRPr>
            </a:pPr>
            <a:r>
              <a:rPr sz="1125" b="1">
                <a:solidFill>
                  <a:srgbClr val="711F3B"/>
                </a:solidFill>
                <a:latin typeface="Calibri"/>
                <a:ea typeface="Calibri"/>
                <a:cs typeface="Calibri"/>
              </a:rPr>
              <a:t>COMESP · MÓDULO III</a:t>
            </a:r>
          </a:p>
        </p:txBody>
      </p:sp>
      <p:sp>
        <p:nvSpPr>
          <p:cNvPr id="2" name="Paraná: sinais de demanda por proteção">
            <a:extLst xmlns:a="http://schemas.openxmlformats.org/drawingml/2006/main">
              <a:ext uri="{FF2B5EF4-FFF2-40B4-BE49-F238E27FC236}">
                <a16:creationId xmlns:a16="http://schemas.microsoft.com/office/drawing/2014/main" id="{6A57DD34-E94F-418D-BD2F-264B24DF8A38}"/>
              </a:ext>
            </a:extLst>
          </p:cNvPr>
          <p:cNvSpPr>
            <a:spLocks xmlns:a="http://schemas.openxmlformats.org/drawingml/2006/main" noGrp="1"/>
          </p:cNvSpPr>
          <p:nvPr/>
        </p:nvSpPr>
        <p:spPr>
          <a:xfrm xmlns:a="http://schemas.openxmlformats.org/drawingml/2006/main">
            <a:off x="685800" y="68580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225" b="1">
                <a:solidFill>
                  <a:srgbClr val="711F3B"/>
                </a:solidFill>
                <a:latin typeface="Calibri"/>
                <a:ea typeface="Calibri"/>
                <a:cs typeface="Calibri"/>
              </a:defRPr>
            </a:pPr>
            <a:r>
              <a:rPr sz="3225" b="1">
                <a:solidFill>
                  <a:srgbClr val="711F3B"/>
                </a:solidFill>
                <a:latin typeface="Calibri"/>
                <a:ea typeface="Calibri"/>
                <a:cs typeface="Calibri"/>
              </a:rPr>
              <a:t>Paraná: sinais de demanda por proteção</a:t>
            </a:r>
          </a:p>
        </p:txBody>
      </p:sp>
      <p:sp>
        <p:nvSpPr>
          <p:cNvPr id="3" name="">
            <a:extLst xmlns:a="http://schemas.openxmlformats.org/drawingml/2006/main">
              <a:ext uri="{FF2B5EF4-FFF2-40B4-BE49-F238E27FC236}">
                <a16:creationId xmlns:a16="http://schemas.microsoft.com/office/drawing/2014/main" id="{A0481F26-DA6F-4C4A-B14E-19876295AE30}"/>
              </a:ext>
            </a:extLst>
          </p:cNvPr>
          <p:cNvSpPr>
            <a:spLocks xmlns:a="http://schemas.openxmlformats.org/drawingml/2006/main" noGrp="1"/>
          </p:cNvSpPr>
          <p:nvPr/>
        </p:nvSpPr>
        <p:spPr>
          <a:xfrm xmlns:a="http://schemas.openxmlformats.org/drawingml/2006/main">
            <a:off x="685800" y="1638300"/>
            <a:ext cx="1047750" cy="38100"/>
          </a:xfrm>
          <a:prstGeom xmlns:a="http://schemas.openxmlformats.org/drawingml/2006/main" prst="rect">
            <a:avLst/>
          </a:prstGeom>
          <a:solidFill xmlns:a="http://schemas.openxmlformats.org/drawingml/2006/main">
            <a:srgbClr val="C59A42"/>
          </a:solidFill>
          <a:ln xmlns:a="http://schemas.openxmlformats.org/drawingml/2006/main" w="0">
            <a:noFill/>
          </a:ln>
        </p:spPr>
      </p:sp>
      <p:graphicFrame>
        <p:nvGraphicFramePr>
          <p:cNvPr id="11" name=""/>
          <p:cNvGraphicFramePr/>
          <p:nvPr/>
        </p:nvGraphicFramePr>
        <p:xfrm>
          <a:off xmlns:a="http://schemas.openxmlformats.org/drawingml/2006/main" x="685800" y="1971675"/>
          <a:ext xmlns:a="http://schemas.openxmlformats.org/drawingml/2006/main" cx="10820400" cy="3619500"/>
        </p:xfrm>
        <a:graphic xmlns:a="http://schemas.openxmlformats.org/drawingml/2006/main">
          <a:graphicData uri="http://schemas.openxmlformats.org/drawingml/2006/table">
            <a:tbl>
              <a:tblPr/>
              <a:tblGrid>
                <a:gridCol w="3606800"/>
                <a:gridCol w="3606800"/>
                <a:gridCol w="3606800"/>
              </a:tblGrid>
              <a:tr h="603250">
                <a:tc>
                  <a:txBody>
                    <a:bodyPr/>
                    <a:lstStyle/>
                    <a:p>
                      <a:r>
                        <a:rPr sz="1650" b="1">
                          <a:solidFill>
                            <a:srgbClr val="FFFFFF"/>
                          </a:solidFill>
                          <a:latin typeface="Calibri"/>
                          <a:ea typeface="Calibri"/>
                          <a:cs typeface="Calibri"/>
                        </a:rPr>
                        <a:t>Indicador</a:t>
                      </a:r>
                    </a:p>
                  </a:txBody>
                  <a:tcPr marL="91440" marR="91440" marT="45720" marB="45720">
                    <a:solidFill>
                      <a:srgbClr val="711F3B"/>
                    </a:solidFill>
                  </a:tcPr>
                </a:tc>
                <a:tc>
                  <a:txBody>
                    <a:bodyPr/>
                    <a:lstStyle/>
                    <a:p>
                      <a:r>
                        <a:rPr sz="1650" b="1">
                          <a:solidFill>
                            <a:srgbClr val="FFFFFF"/>
                          </a:solidFill>
                          <a:latin typeface="Calibri"/>
                          <a:ea typeface="Calibri"/>
                          <a:cs typeface="Calibri"/>
                        </a:rPr>
                        <a:t>2024</a:t>
                      </a:r>
                    </a:p>
                  </a:txBody>
                  <a:tcPr marL="91440" marR="91440" marT="45720" marB="45720">
                    <a:solidFill>
                      <a:srgbClr val="711F3B"/>
                    </a:solidFill>
                  </a:tcPr>
                </a:tc>
                <a:tc>
                  <a:txBody>
                    <a:bodyPr/>
                    <a:lstStyle/>
                    <a:p>
                      <a:r>
                        <a:rPr sz="1650" b="1">
                          <a:solidFill>
                            <a:srgbClr val="FFFFFF"/>
                          </a:solidFill>
                          <a:latin typeface="Calibri"/>
                          <a:ea typeface="Calibri"/>
                          <a:cs typeface="Calibri"/>
                        </a:rPr>
                        <a:t>2025</a:t>
                      </a:r>
                    </a:p>
                  </a:txBody>
                  <a:tcPr marL="91440" marR="91440" marT="45720" marB="45720">
                    <a:solidFill>
                      <a:srgbClr val="711F3B"/>
                    </a:solidFill>
                  </a:tcPr>
                </a:tc>
              </a:tr>
              <a:tr h="603250">
                <a:tc>
                  <a:txBody>
                    <a:bodyPr/>
                    <a:lstStyle/>
                    <a:p>
                      <a:r>
                        <a:rPr sz="1650" b="0">
                          <a:solidFill>
                            <a:srgbClr val="211D20"/>
                          </a:solidFill>
                          <a:latin typeface="Calibri"/>
                          <a:ea typeface="Calibri"/>
                          <a:cs typeface="Calibri"/>
                        </a:rPr>
                        <a:t>Vítimas de feminicídio</a:t>
                      </a:r>
                    </a:p>
                  </a:txBody>
                  <a:tcPr marL="91440" marR="91440" marT="45720" marB="45720">
                    <a:solidFill>
                      <a:srgbClr val="FFFFFF"/>
                    </a:solidFill>
                  </a:tcPr>
                </a:tc>
                <a:tc>
                  <a:txBody>
                    <a:bodyPr/>
                    <a:lstStyle/>
                    <a:p>
                      <a:r>
                        <a:rPr sz="1650" b="0">
                          <a:solidFill>
                            <a:srgbClr val="211D20"/>
                          </a:solidFill>
                          <a:latin typeface="Calibri"/>
                          <a:ea typeface="Calibri"/>
                          <a:cs typeface="Calibri"/>
                        </a:rPr>
                        <a:t>109</a:t>
                      </a:r>
                    </a:p>
                  </a:txBody>
                  <a:tcPr marL="91440" marR="91440" marT="45720" marB="45720">
                    <a:solidFill>
                      <a:srgbClr val="FFFFFF"/>
                    </a:solidFill>
                  </a:tcPr>
                </a:tc>
                <a:tc>
                  <a:txBody>
                    <a:bodyPr/>
                    <a:lstStyle/>
                    <a:p>
                      <a:r>
                        <a:rPr sz="1650" b="0">
                          <a:solidFill>
                            <a:srgbClr val="211D20"/>
                          </a:solidFill>
                          <a:latin typeface="Calibri"/>
                          <a:ea typeface="Calibri"/>
                          <a:cs typeface="Calibri"/>
                        </a:rPr>
                        <a:t>87</a:t>
                      </a:r>
                    </a:p>
                  </a:txBody>
                  <a:tcPr marL="91440" marR="91440" marT="45720" marB="45720">
                    <a:solidFill>
                      <a:srgbClr val="FFFFFF"/>
                    </a:solidFill>
                  </a:tcPr>
                </a:tc>
              </a:tr>
              <a:tr h="603250">
                <a:tc>
                  <a:txBody>
                    <a:bodyPr/>
                    <a:lstStyle/>
                    <a:p>
                      <a:r>
                        <a:rPr sz="1650" b="0">
                          <a:solidFill>
                            <a:srgbClr val="211D20"/>
                          </a:solidFill>
                          <a:latin typeface="Calibri"/>
                          <a:ea typeface="Calibri"/>
                          <a:cs typeface="Calibri"/>
                        </a:rPr>
                        <a:t>Tentativas de feminicídio</a:t>
                      </a:r>
                    </a:p>
                  </a:txBody>
                  <a:tcPr marL="91440" marR="91440" marT="45720" marB="45720">
                    <a:solidFill>
                      <a:srgbClr val="F7F0E5"/>
                    </a:solidFill>
                  </a:tcPr>
                </a:tc>
                <a:tc>
                  <a:txBody>
                    <a:bodyPr/>
                    <a:lstStyle/>
                    <a:p>
                      <a:r>
                        <a:rPr sz="1650" b="0">
                          <a:solidFill>
                            <a:srgbClr val="211D20"/>
                          </a:solidFill>
                          <a:latin typeface="Calibri"/>
                          <a:ea typeface="Calibri"/>
                          <a:cs typeface="Calibri"/>
                        </a:rPr>
                        <a:t>108</a:t>
                      </a:r>
                    </a:p>
                  </a:txBody>
                  <a:tcPr marL="91440" marR="91440" marT="45720" marB="45720">
                    <a:solidFill>
                      <a:srgbClr val="F7F0E5"/>
                    </a:solidFill>
                  </a:tcPr>
                </a:tc>
                <a:tc>
                  <a:txBody>
                    <a:bodyPr/>
                    <a:lstStyle/>
                    <a:p>
                      <a:r>
                        <a:rPr sz="1650" b="0">
                          <a:solidFill>
                            <a:srgbClr val="211D20"/>
                          </a:solidFill>
                          <a:latin typeface="Calibri"/>
                          <a:ea typeface="Calibri"/>
                          <a:cs typeface="Calibri"/>
                        </a:rPr>
                        <a:t>148</a:t>
                      </a:r>
                    </a:p>
                  </a:txBody>
                  <a:tcPr marL="91440" marR="91440" marT="45720" marB="45720">
                    <a:solidFill>
                      <a:srgbClr val="F7F0E5"/>
                    </a:solidFill>
                  </a:tcPr>
                </a:tc>
              </a:tr>
              <a:tr h="603250">
                <a:tc>
                  <a:txBody>
                    <a:bodyPr/>
                    <a:lstStyle/>
                    <a:p>
                      <a:r>
                        <a:rPr sz="1650" b="0">
                          <a:solidFill>
                            <a:srgbClr val="211D20"/>
                          </a:solidFill>
                          <a:latin typeface="Calibri"/>
                          <a:ea typeface="Calibri"/>
                          <a:cs typeface="Calibri"/>
                        </a:rPr>
                        <a:t>Violência psicológica</a:t>
                      </a:r>
                    </a:p>
                  </a:txBody>
                  <a:tcPr marL="91440" marR="91440" marT="45720" marB="45720">
                    <a:solidFill>
                      <a:srgbClr val="FFFFFF"/>
                    </a:solidFill>
                  </a:tcPr>
                </a:tc>
                <a:tc>
                  <a:txBody>
                    <a:bodyPr/>
                    <a:lstStyle/>
                    <a:p>
                      <a:r>
                        <a:rPr sz="1650" b="0">
                          <a:solidFill>
                            <a:srgbClr val="211D20"/>
                          </a:solidFill>
                          <a:latin typeface="Calibri"/>
                          <a:ea typeface="Calibri"/>
                          <a:cs typeface="Calibri"/>
                        </a:rPr>
                        <a:t>1.861</a:t>
                      </a:r>
                    </a:p>
                  </a:txBody>
                  <a:tcPr marL="91440" marR="91440" marT="45720" marB="45720">
                    <a:solidFill>
                      <a:srgbClr val="FFFFFF"/>
                    </a:solidFill>
                  </a:tcPr>
                </a:tc>
                <a:tc>
                  <a:txBody>
                    <a:bodyPr/>
                    <a:lstStyle/>
                    <a:p>
                      <a:r>
                        <a:rPr sz="1650" b="0">
                          <a:solidFill>
                            <a:srgbClr val="211D20"/>
                          </a:solidFill>
                          <a:latin typeface="Calibri"/>
                          <a:ea typeface="Calibri"/>
                          <a:cs typeface="Calibri"/>
                        </a:rPr>
                        <a:t>2.550</a:t>
                      </a:r>
                    </a:p>
                  </a:txBody>
                  <a:tcPr marL="91440" marR="91440" marT="45720" marB="45720">
                    <a:solidFill>
                      <a:srgbClr val="FFFFFF"/>
                    </a:solidFill>
                  </a:tcPr>
                </a:tc>
              </a:tr>
              <a:tr h="603250">
                <a:tc>
                  <a:txBody>
                    <a:bodyPr/>
                    <a:lstStyle/>
                    <a:p>
                      <a:r>
                        <a:rPr sz="1650" b="0">
                          <a:solidFill>
                            <a:srgbClr val="211D20"/>
                          </a:solidFill>
                          <a:latin typeface="Calibri"/>
                          <a:ea typeface="Calibri"/>
                          <a:cs typeface="Calibri"/>
                        </a:rPr>
                        <a:t>Perseguição (stalking)</a:t>
                      </a:r>
                    </a:p>
                  </a:txBody>
                  <a:tcPr marL="91440" marR="91440" marT="45720" marB="45720">
                    <a:solidFill>
                      <a:srgbClr val="F7F0E5"/>
                    </a:solidFill>
                  </a:tcPr>
                </a:tc>
                <a:tc>
                  <a:txBody>
                    <a:bodyPr/>
                    <a:lstStyle/>
                    <a:p>
                      <a:r>
                        <a:rPr sz="1650" b="0">
                          <a:solidFill>
                            <a:srgbClr val="211D20"/>
                          </a:solidFill>
                          <a:latin typeface="Calibri"/>
                          <a:ea typeface="Calibri"/>
                          <a:cs typeface="Calibri"/>
                        </a:rPr>
                        <a:t>7.150</a:t>
                      </a:r>
                    </a:p>
                  </a:txBody>
                  <a:tcPr marL="91440" marR="91440" marT="45720" marB="45720">
                    <a:solidFill>
                      <a:srgbClr val="F7F0E5"/>
                    </a:solidFill>
                  </a:tcPr>
                </a:tc>
                <a:tc>
                  <a:txBody>
                    <a:bodyPr/>
                    <a:lstStyle/>
                    <a:p>
                      <a:r>
                        <a:rPr sz="1650" b="0">
                          <a:solidFill>
                            <a:srgbClr val="211D20"/>
                          </a:solidFill>
                          <a:latin typeface="Calibri"/>
                          <a:ea typeface="Calibri"/>
                          <a:cs typeface="Calibri"/>
                        </a:rPr>
                        <a:t>8.203</a:t>
                      </a:r>
                    </a:p>
                  </a:txBody>
                  <a:tcPr marL="91440" marR="91440" marT="45720" marB="45720">
                    <a:solidFill>
                      <a:srgbClr val="F7F0E5"/>
                    </a:solidFill>
                  </a:tcPr>
                </a:tc>
              </a:tr>
              <a:tr h="603250">
                <a:tc>
                  <a:txBody>
                    <a:bodyPr/>
                    <a:lstStyle/>
                    <a:p>
                      <a:r>
                        <a:rPr sz="1650" b="0">
                          <a:solidFill>
                            <a:srgbClr val="211D20"/>
                          </a:solidFill>
                          <a:latin typeface="Calibri"/>
                          <a:ea typeface="Calibri"/>
                          <a:cs typeface="Calibri"/>
                        </a:rPr>
                        <a:t>Descumprimento de MPU</a:t>
                      </a:r>
                    </a:p>
                  </a:txBody>
                  <a:tcPr marL="91440" marR="91440" marT="45720" marB="45720">
                    <a:solidFill>
                      <a:srgbClr val="FFFFFF"/>
                    </a:solidFill>
                  </a:tcPr>
                </a:tc>
                <a:tc>
                  <a:txBody>
                    <a:bodyPr/>
                    <a:lstStyle/>
                    <a:p>
                      <a:r>
                        <a:rPr sz="1650" b="0">
                          <a:solidFill>
                            <a:srgbClr val="211D20"/>
                          </a:solidFill>
                          <a:latin typeface="Calibri"/>
                          <a:ea typeface="Calibri"/>
                          <a:cs typeface="Calibri"/>
                        </a:rPr>
                        <a:t>18.797</a:t>
                      </a:r>
                    </a:p>
                  </a:txBody>
                  <a:tcPr marL="91440" marR="91440" marT="45720" marB="45720">
                    <a:solidFill>
                      <a:srgbClr val="FFFFFF"/>
                    </a:solidFill>
                  </a:tcPr>
                </a:tc>
                <a:tc>
                  <a:txBody>
                    <a:bodyPr/>
                    <a:lstStyle/>
                    <a:p>
                      <a:r>
                        <a:rPr sz="1650" b="0">
                          <a:solidFill>
                            <a:srgbClr val="211D20"/>
                          </a:solidFill>
                          <a:latin typeface="Calibri"/>
                          <a:ea typeface="Calibri"/>
                          <a:cs typeface="Calibri"/>
                        </a:rPr>
                        <a:t>23.220</a:t>
                      </a:r>
                    </a:p>
                  </a:txBody>
                  <a:tcPr marL="91440" marR="91440" marT="45720" marB="45720">
                    <a:solidFill>
                      <a:srgbClr val="FFFFFF"/>
                    </a:solidFill>
                  </a:tcPr>
                </a:tc>
              </a:tr>
            </a:tbl>
          </a:graphicData>
        </a:graphic>
      </p:graphicFrame>
      <p:sp>
        <p:nvSpPr>
          <p:cNvPr id="5" name="Paraná · 2024/2025 · categorias distintas; não somar os">
            <a:extLst xmlns:a="http://schemas.openxmlformats.org/drawingml/2006/main">
              <a:ext uri="{FF2B5EF4-FFF2-40B4-BE49-F238E27FC236}">
                <a16:creationId xmlns:a16="http://schemas.microsoft.com/office/drawing/2014/main" id="{A4A02665-ACFF-4FF8-B289-CEF892266D17}"/>
              </a:ext>
            </a:extLst>
          </p:cNvPr>
          <p:cNvSpPr>
            <a:spLocks xmlns:a="http://schemas.openxmlformats.org/drawingml/2006/main" noGrp="1"/>
          </p:cNvSpPr>
          <p:nvPr/>
        </p:nvSpPr>
        <p:spPr>
          <a:xfrm xmlns:a="http://schemas.openxmlformats.org/drawingml/2006/main">
            <a:off x="685800" y="5819775"/>
            <a:ext cx="108204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C6669"/>
                </a:solidFill>
                <a:latin typeface="Calibri"/>
                <a:ea typeface="Calibri"/>
                <a:cs typeface="Calibri"/>
              </a:defRPr>
            </a:pPr>
            <a:r>
              <a:rPr sz="1275" b="0">
                <a:solidFill>
                  <a:srgbClr val="6C6669"/>
                </a:solidFill>
                <a:latin typeface="Calibri"/>
                <a:ea typeface="Calibri"/>
                <a:cs typeface="Calibri"/>
              </a:rPr>
              <a:t>Paraná · 2024/2025 · categorias distintas; não somar os indicadores. Fonte: FBSP, Anuário 2026.</a:t>
            </a:r>
          </a:p>
        </p:txBody>
      </p:sp>
      <p:sp>
        <p:nvSpPr>
          <p:cNvPr id="6" name="COMESP · REDE PREPARADA MULHER SEGURA | LabSocial">
            <a:extLst xmlns:a="http://schemas.openxmlformats.org/drawingml/2006/main">
              <a:ext uri="{FF2B5EF4-FFF2-40B4-BE49-F238E27FC236}">
                <a16:creationId xmlns:a16="http://schemas.microsoft.com/office/drawing/2014/main" id="{9B3D9EBE-D38C-42C2-A1AE-091EC8588183}"/>
              </a:ext>
            </a:extLst>
          </p:cNvPr>
          <p:cNvSpPr>
            <a:spLocks xmlns:a="http://schemas.openxmlformats.org/drawingml/2006/main" noGrp="1"/>
          </p:cNvSpPr>
          <p:nvPr/>
        </p:nvSpPr>
        <p:spPr>
          <a:xfrm xmlns:a="http://schemas.openxmlformats.org/drawingml/2006/main">
            <a:off x="685800" y="6505575"/>
            <a:ext cx="8953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COMESP · REDE PREPARADA MULHER SEGURA | LabSocial</a:t>
            </a:r>
          </a:p>
        </p:txBody>
      </p:sp>
      <p:sp>
        <p:nvSpPr>
          <p:cNvPr id="7" name="III · 05">
            <a:extLst xmlns:a="http://schemas.openxmlformats.org/drawingml/2006/main">
              <a:ext uri="{FF2B5EF4-FFF2-40B4-BE49-F238E27FC236}">
                <a16:creationId xmlns:a16="http://schemas.microsoft.com/office/drawing/2014/main" id="{F933A29B-0198-45C2-9AF5-B85AB29D0285}"/>
              </a:ext>
            </a:extLst>
          </p:cNvPr>
          <p:cNvSpPr>
            <a:spLocks xmlns:a="http://schemas.openxmlformats.org/drawingml/2006/main" noGrp="1"/>
          </p:cNvSpPr>
          <p:nvPr/>
        </p:nvSpPr>
        <p:spPr>
          <a:xfrm xmlns:a="http://schemas.openxmlformats.org/drawingml/2006/main">
            <a:off x="10572750" y="6505575"/>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III · 05</a:t>
            </a:r>
          </a:p>
        </p:txBody>
      </p:sp>
    </p:spTree>
    <p:extLst>
      <p:ext uri="{BB962C8B-B14F-4D97-AF65-F5344CB8AC3E}">
        <p14:creationId xmlns:p14="http://schemas.microsoft.com/office/powerpoint/2010/main" val="951534010"/>
      </p:ext>
    </p:extLst>
  </p:cSld>
</p:sld>
</file>

<file path=ppt/slides/slide6.xml><?xml version="1.0" encoding="utf-8"?>
<p:sld xmlns:p="http://schemas.openxmlformats.org/presentationml/2006/main">
  <p:cSld>
    <p:bg>
      <p:bgPr>
        <a:solidFill xmlns:a="http://schemas.openxmlformats.org/drawingml/2006/main">
          <a:srgbClr val="F7F0E5"/>
        </a:solidFill>
      </p:bgPr>
    </p:bg>
    <p:spTree>
      <p:nvGrpSpPr>
        <p:cNvPr id="1" name=""/>
        <p:cNvGrpSpPr/>
        <p:nvPr/>
      </p:nvGrpSpPr>
      <p:grpSpPr>
        <a:xfrm xmlns:a="http://schemas.openxmlformats.org/drawingml/2006/main"/>
      </p:grpSpPr>
      <p:sp>
        <p:nvSpPr>
          <p:cNvPr id="8" name="COMESP · MÓDULO III">
            <a:extLst xmlns:a="http://schemas.openxmlformats.org/drawingml/2006/main">
              <a:ext uri="{FF2B5EF4-FFF2-40B4-BE49-F238E27FC236}">
                <a16:creationId xmlns:a16="http://schemas.microsoft.com/office/drawing/2014/main" id="{F9BC4AA3-F212-4FFE-B55F-18EDA65AB926}"/>
              </a:ext>
            </a:extLst>
          </p:cNvPr>
          <p:cNvSpPr>
            <a:spLocks xmlns:a="http://schemas.openxmlformats.org/drawingml/2006/main" noGrp="1"/>
          </p:cNvSpPr>
          <p:nvPr/>
        </p:nvSpPr>
        <p:spPr>
          <a:xfrm xmlns:a="http://schemas.openxmlformats.org/drawingml/2006/main">
            <a:off x="685800" y="304800"/>
            <a:ext cx="10820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1">
                <a:solidFill>
                  <a:srgbClr val="711F3B"/>
                </a:solidFill>
                <a:latin typeface="Calibri"/>
                <a:ea typeface="Calibri"/>
                <a:cs typeface="Calibri"/>
              </a:defRPr>
            </a:pPr>
            <a:r>
              <a:rPr sz="1125" b="1">
                <a:solidFill>
                  <a:srgbClr val="711F3B"/>
                </a:solidFill>
                <a:latin typeface="Calibri"/>
                <a:ea typeface="Calibri"/>
                <a:cs typeface="Calibri"/>
              </a:rPr>
              <a:t>COMESP · MÓDULO III</a:t>
            </a:r>
          </a:p>
        </p:txBody>
      </p:sp>
      <p:sp>
        <p:nvSpPr>
          <p:cNvPr id="2" name="Municípios: números pedem contexto">
            <a:extLst xmlns:a="http://schemas.openxmlformats.org/drawingml/2006/main">
              <a:ext uri="{FF2B5EF4-FFF2-40B4-BE49-F238E27FC236}">
                <a16:creationId xmlns:a16="http://schemas.microsoft.com/office/drawing/2014/main" id="{6F2484D8-6AE5-4F45-9CAF-A9DC8AC03B5B}"/>
              </a:ext>
            </a:extLst>
          </p:cNvPr>
          <p:cNvSpPr>
            <a:spLocks xmlns:a="http://schemas.openxmlformats.org/drawingml/2006/main" noGrp="1"/>
          </p:cNvSpPr>
          <p:nvPr/>
        </p:nvSpPr>
        <p:spPr>
          <a:xfrm xmlns:a="http://schemas.openxmlformats.org/drawingml/2006/main">
            <a:off x="685800" y="68580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225" b="1">
                <a:solidFill>
                  <a:srgbClr val="711F3B"/>
                </a:solidFill>
                <a:latin typeface="Calibri"/>
                <a:ea typeface="Calibri"/>
                <a:cs typeface="Calibri"/>
              </a:defRPr>
            </a:pPr>
            <a:r>
              <a:rPr sz="3225" b="1">
                <a:solidFill>
                  <a:srgbClr val="711F3B"/>
                </a:solidFill>
                <a:latin typeface="Calibri"/>
                <a:ea typeface="Calibri"/>
                <a:cs typeface="Calibri"/>
              </a:rPr>
              <a:t>Municípios: números pedem contexto</a:t>
            </a:r>
          </a:p>
        </p:txBody>
      </p:sp>
      <p:sp>
        <p:nvSpPr>
          <p:cNvPr id="3" name="">
            <a:extLst xmlns:a="http://schemas.openxmlformats.org/drawingml/2006/main">
              <a:ext uri="{FF2B5EF4-FFF2-40B4-BE49-F238E27FC236}">
                <a16:creationId xmlns:a16="http://schemas.microsoft.com/office/drawing/2014/main" id="{3502C2AB-9263-4B7C-A842-9AC039352F16}"/>
              </a:ext>
            </a:extLst>
          </p:cNvPr>
          <p:cNvSpPr>
            <a:spLocks xmlns:a="http://schemas.openxmlformats.org/drawingml/2006/main" noGrp="1"/>
          </p:cNvSpPr>
          <p:nvPr/>
        </p:nvSpPr>
        <p:spPr>
          <a:xfrm xmlns:a="http://schemas.openxmlformats.org/drawingml/2006/main">
            <a:off x="685800" y="1638300"/>
            <a:ext cx="1047750" cy="38100"/>
          </a:xfrm>
          <a:prstGeom xmlns:a="http://schemas.openxmlformats.org/drawingml/2006/main" prst="rect">
            <a:avLst/>
          </a:prstGeom>
          <a:solidFill xmlns:a="http://schemas.openxmlformats.org/drawingml/2006/main">
            <a:srgbClr val="C59A42"/>
          </a:solidFill>
          <a:ln xmlns:a="http://schemas.openxmlformats.org/drawingml/2006/main" w="0">
            <a:noFill/>
          </a:ln>
        </p:spPr>
      </p:sp>
      <p:graphicFrame>
        <p:nvGraphicFramePr>
          <p:cNvPr id="11" name=""/>
          <p:cNvGraphicFramePr/>
          <p:nvPr/>
        </p:nvGraphicFramePr>
        <p:xfrm>
          <a:off xmlns:a="http://schemas.openxmlformats.org/drawingml/2006/main" x="685800" y="1971675"/>
          <a:ext xmlns:a="http://schemas.openxmlformats.org/drawingml/2006/main" cx="10820400" cy="3048000"/>
        </p:xfrm>
        <a:graphic xmlns:a="http://schemas.openxmlformats.org/drawingml/2006/main">
          <a:graphicData uri="http://schemas.openxmlformats.org/drawingml/2006/table">
            <a:tbl>
              <a:tblPr/>
              <a:tblGrid>
                <a:gridCol w="3105150"/>
                <a:gridCol w="2571750"/>
                <a:gridCol w="2571750"/>
                <a:gridCol w="2571750"/>
              </a:tblGrid>
              <a:tr h="609600">
                <a:tc>
                  <a:txBody>
                    <a:bodyPr/>
                    <a:lstStyle/>
                    <a:p>
                      <a:r>
                        <a:rPr sz="1650" b="1">
                          <a:solidFill>
                            <a:srgbClr val="FFFFFF"/>
                          </a:solidFill>
                          <a:latin typeface="Calibri"/>
                          <a:ea typeface="Calibri"/>
                          <a:cs typeface="Calibri"/>
                        </a:rPr>
                        <a:t>Município</a:t>
                      </a:r>
                    </a:p>
                  </a:txBody>
                  <a:tcPr marL="91440" marR="91440" marT="45720" marB="45720">
                    <a:solidFill>
                      <a:srgbClr val="711F3B"/>
                    </a:solidFill>
                  </a:tcPr>
                </a:tc>
                <a:tc>
                  <a:txBody>
                    <a:bodyPr/>
                    <a:lstStyle/>
                    <a:p>
                      <a:r>
                        <a:rPr sz="1650" b="1">
                          <a:solidFill>
                            <a:srgbClr val="FFFFFF"/>
                          </a:solidFill>
                          <a:latin typeface="Calibri"/>
                          <a:ea typeface="Calibri"/>
                          <a:cs typeface="Calibri"/>
                        </a:rPr>
                        <a:t>Feminicídio¹</a:t>
                      </a:r>
                    </a:p>
                  </a:txBody>
                  <a:tcPr marL="91440" marR="91440" marT="45720" marB="45720">
                    <a:solidFill>
                      <a:srgbClr val="711F3B"/>
                    </a:solidFill>
                  </a:tcPr>
                </a:tc>
                <a:tc>
                  <a:txBody>
                    <a:bodyPr/>
                    <a:lstStyle/>
                    <a:p>
                      <a:r>
                        <a:rPr sz="1650" b="1">
                          <a:solidFill>
                            <a:srgbClr val="FFFFFF"/>
                          </a:solidFill>
                          <a:latin typeface="Calibri"/>
                          <a:ea typeface="Calibri"/>
                          <a:cs typeface="Calibri"/>
                        </a:rPr>
                        <a:t>Viol. contra mulher²</a:t>
                      </a:r>
                    </a:p>
                  </a:txBody>
                  <a:tcPr marL="91440" marR="91440" marT="45720" marB="45720">
                    <a:solidFill>
                      <a:srgbClr val="711F3B"/>
                    </a:solidFill>
                  </a:tcPr>
                </a:tc>
                <a:tc>
                  <a:txBody>
                    <a:bodyPr/>
                    <a:lstStyle/>
                    <a:p>
                      <a:r>
                        <a:rPr sz="1650" b="1">
                          <a:solidFill>
                            <a:srgbClr val="FFFFFF"/>
                          </a:solidFill>
                          <a:latin typeface="Calibri"/>
                          <a:ea typeface="Calibri"/>
                          <a:cs typeface="Calibri"/>
                        </a:rPr>
                        <a:t>Viol. doméstica²</a:t>
                      </a:r>
                    </a:p>
                  </a:txBody>
                  <a:tcPr marL="91440" marR="91440" marT="45720" marB="45720">
                    <a:solidFill>
                      <a:srgbClr val="711F3B"/>
                    </a:solidFill>
                  </a:tcPr>
                </a:tc>
              </a:tr>
              <a:tr h="609600">
                <a:tc>
                  <a:txBody>
                    <a:bodyPr/>
                    <a:lstStyle/>
                    <a:p>
                      <a:r>
                        <a:rPr sz="1650" b="0">
                          <a:solidFill>
                            <a:srgbClr val="211D20"/>
                          </a:solidFill>
                          <a:latin typeface="Calibri"/>
                          <a:ea typeface="Calibri"/>
                          <a:cs typeface="Calibri"/>
                        </a:rPr>
                        <a:t>Curitiba</a:t>
                      </a:r>
                    </a:p>
                  </a:txBody>
                  <a:tcPr marL="91440" marR="91440" marT="45720" marB="45720">
                    <a:solidFill>
                      <a:srgbClr val="FFFFFF"/>
                    </a:solidFill>
                  </a:tcPr>
                </a:tc>
                <a:tc>
                  <a:txBody>
                    <a:bodyPr/>
                    <a:lstStyle/>
                    <a:p>
                      <a:r>
                        <a:rPr sz="1650" b="0">
                          <a:solidFill>
                            <a:srgbClr val="211D20"/>
                          </a:solidFill>
                          <a:latin typeface="Calibri"/>
                          <a:ea typeface="Calibri"/>
                          <a:cs typeface="Calibri"/>
                        </a:rPr>
                        <a:t>11 → 12</a:t>
                      </a:r>
                    </a:p>
                  </a:txBody>
                  <a:tcPr marL="91440" marR="91440" marT="45720" marB="45720">
                    <a:solidFill>
                      <a:srgbClr val="FFFFFF"/>
                    </a:solidFill>
                  </a:tcPr>
                </a:tc>
                <a:tc>
                  <a:txBody>
                    <a:bodyPr/>
                    <a:lstStyle/>
                    <a:p>
                      <a:r>
                        <a:rPr sz="1650" b="0">
                          <a:solidFill>
                            <a:srgbClr val="211D20"/>
                          </a:solidFill>
                          <a:latin typeface="Calibri"/>
                          <a:ea typeface="Calibri"/>
                          <a:cs typeface="Calibri"/>
                        </a:rPr>
                        <a:t>38.538 → 34.282</a:t>
                      </a:r>
                    </a:p>
                  </a:txBody>
                  <a:tcPr marL="91440" marR="91440" marT="45720" marB="45720">
                    <a:solidFill>
                      <a:srgbClr val="FFFFFF"/>
                    </a:solidFill>
                  </a:tcPr>
                </a:tc>
                <a:tc>
                  <a:txBody>
                    <a:bodyPr/>
                    <a:lstStyle/>
                    <a:p>
                      <a:r>
                        <a:rPr sz="1650" b="0">
                          <a:solidFill>
                            <a:srgbClr val="211D20"/>
                          </a:solidFill>
                          <a:latin typeface="Calibri"/>
                          <a:ea typeface="Calibri"/>
                          <a:cs typeface="Calibri"/>
                        </a:rPr>
                        <a:t>9.684 → 8.855</a:t>
                      </a:r>
                    </a:p>
                  </a:txBody>
                  <a:tcPr marL="91440" marR="91440" marT="45720" marB="45720">
                    <a:solidFill>
                      <a:srgbClr val="FFFFFF"/>
                    </a:solidFill>
                  </a:tcPr>
                </a:tc>
              </a:tr>
              <a:tr h="609600">
                <a:tc>
                  <a:txBody>
                    <a:bodyPr/>
                    <a:lstStyle/>
                    <a:p>
                      <a:r>
                        <a:rPr sz="1650" b="0">
                          <a:solidFill>
                            <a:srgbClr val="211D20"/>
                          </a:solidFill>
                          <a:latin typeface="Calibri"/>
                          <a:ea typeface="Calibri"/>
                          <a:cs typeface="Calibri"/>
                        </a:rPr>
                        <a:t>São José dos Pinhais</a:t>
                      </a:r>
                    </a:p>
                  </a:txBody>
                  <a:tcPr marL="91440" marR="91440" marT="45720" marB="45720">
                    <a:solidFill>
                      <a:srgbClr val="F7F0E5"/>
                    </a:solidFill>
                  </a:tcPr>
                </a:tc>
                <a:tc>
                  <a:txBody>
                    <a:bodyPr/>
                    <a:lstStyle/>
                    <a:p>
                      <a:r>
                        <a:rPr sz="1650" b="0">
                          <a:solidFill>
                            <a:srgbClr val="211D20"/>
                          </a:solidFill>
                          <a:latin typeface="Calibri"/>
                          <a:ea typeface="Calibri"/>
                          <a:cs typeface="Calibri"/>
                        </a:rPr>
                        <a:t>1 → 3</a:t>
                      </a:r>
                    </a:p>
                  </a:txBody>
                  <a:tcPr marL="91440" marR="91440" marT="45720" marB="45720">
                    <a:solidFill>
                      <a:srgbClr val="F7F0E5"/>
                    </a:solidFill>
                  </a:tcPr>
                </a:tc>
                <a:tc>
                  <a:txBody>
                    <a:bodyPr/>
                    <a:lstStyle/>
                    <a:p>
                      <a:r>
                        <a:rPr sz="1650" b="0">
                          <a:solidFill>
                            <a:srgbClr val="211D20"/>
                          </a:solidFill>
                          <a:latin typeface="Calibri"/>
                          <a:ea typeface="Calibri"/>
                          <a:cs typeface="Calibri"/>
                        </a:rPr>
                        <a:t>6.322 → 5.586</a:t>
                      </a:r>
                    </a:p>
                  </a:txBody>
                  <a:tcPr marL="91440" marR="91440" marT="45720" marB="45720">
                    <a:solidFill>
                      <a:srgbClr val="F7F0E5"/>
                    </a:solidFill>
                  </a:tcPr>
                </a:tc>
                <a:tc>
                  <a:txBody>
                    <a:bodyPr/>
                    <a:lstStyle/>
                    <a:p>
                      <a:r>
                        <a:rPr sz="1650" b="0">
                          <a:solidFill>
                            <a:srgbClr val="211D20"/>
                          </a:solidFill>
                          <a:latin typeface="Calibri"/>
                          <a:ea typeface="Calibri"/>
                          <a:cs typeface="Calibri"/>
                        </a:rPr>
                        <a:t>1.919 → 1.886</a:t>
                      </a:r>
                    </a:p>
                  </a:txBody>
                  <a:tcPr marL="91440" marR="91440" marT="45720" marB="45720">
                    <a:solidFill>
                      <a:srgbClr val="F7F0E5"/>
                    </a:solidFill>
                  </a:tcPr>
                </a:tc>
              </a:tr>
              <a:tr h="609600">
                <a:tc>
                  <a:txBody>
                    <a:bodyPr/>
                    <a:lstStyle/>
                    <a:p>
                      <a:r>
                        <a:rPr sz="1650" b="0">
                          <a:solidFill>
                            <a:srgbClr val="211D20"/>
                          </a:solidFill>
                          <a:latin typeface="Calibri"/>
                          <a:ea typeface="Calibri"/>
                          <a:cs typeface="Calibri"/>
                        </a:rPr>
                        <a:t>Pinhais</a:t>
                      </a:r>
                    </a:p>
                  </a:txBody>
                  <a:tcPr marL="91440" marR="91440" marT="45720" marB="45720">
                    <a:solidFill>
                      <a:srgbClr val="FFFFFF"/>
                    </a:solidFill>
                  </a:tcPr>
                </a:tc>
                <a:tc>
                  <a:txBody>
                    <a:bodyPr/>
                    <a:lstStyle/>
                    <a:p>
                      <a:r>
                        <a:rPr sz="1650" b="0">
                          <a:solidFill>
                            <a:srgbClr val="211D20"/>
                          </a:solidFill>
                          <a:latin typeface="Calibri"/>
                          <a:ea typeface="Calibri"/>
                          <a:cs typeface="Calibri"/>
                        </a:rPr>
                        <a:t>2 → 0</a:t>
                      </a:r>
                    </a:p>
                  </a:txBody>
                  <a:tcPr marL="91440" marR="91440" marT="45720" marB="45720">
                    <a:solidFill>
                      <a:srgbClr val="FFFFFF"/>
                    </a:solidFill>
                  </a:tcPr>
                </a:tc>
                <a:tc>
                  <a:txBody>
                    <a:bodyPr/>
                    <a:lstStyle/>
                    <a:p>
                      <a:r>
                        <a:rPr sz="1650" b="0">
                          <a:solidFill>
                            <a:srgbClr val="211D20"/>
                          </a:solidFill>
                          <a:latin typeface="Calibri"/>
                          <a:ea typeface="Calibri"/>
                          <a:cs typeface="Calibri"/>
                        </a:rPr>
                        <a:t>2.739 → 2.741</a:t>
                      </a:r>
                    </a:p>
                  </a:txBody>
                  <a:tcPr marL="91440" marR="91440" marT="45720" marB="45720">
                    <a:solidFill>
                      <a:srgbClr val="FFFFFF"/>
                    </a:solidFill>
                  </a:tcPr>
                </a:tc>
                <a:tc>
                  <a:txBody>
                    <a:bodyPr/>
                    <a:lstStyle/>
                    <a:p>
                      <a:r>
                        <a:rPr sz="1650" b="0">
                          <a:solidFill>
                            <a:srgbClr val="211D20"/>
                          </a:solidFill>
                          <a:latin typeface="Calibri"/>
                          <a:ea typeface="Calibri"/>
                          <a:cs typeface="Calibri"/>
                        </a:rPr>
                        <a:t>534 → 639</a:t>
                      </a:r>
                    </a:p>
                  </a:txBody>
                  <a:tcPr marL="91440" marR="91440" marT="45720" marB="45720">
                    <a:solidFill>
                      <a:srgbClr val="FFFFFF"/>
                    </a:solidFill>
                  </a:tcPr>
                </a:tc>
              </a:tr>
              <a:tr h="609600">
                <a:tc>
                  <a:txBody>
                    <a:bodyPr/>
                    <a:lstStyle/>
                    <a:p>
                      <a:r>
                        <a:rPr sz="1650" b="0">
                          <a:solidFill>
                            <a:srgbClr val="211D20"/>
                          </a:solidFill>
                          <a:latin typeface="Calibri"/>
                          <a:ea typeface="Calibri"/>
                          <a:cs typeface="Calibri"/>
                        </a:rPr>
                        <a:t>Fazenda Rio Grande</a:t>
                      </a:r>
                    </a:p>
                  </a:txBody>
                  <a:tcPr marL="91440" marR="91440" marT="45720" marB="45720">
                    <a:solidFill>
                      <a:srgbClr val="F7F0E5"/>
                    </a:solidFill>
                  </a:tcPr>
                </a:tc>
                <a:tc>
                  <a:txBody>
                    <a:bodyPr/>
                    <a:lstStyle/>
                    <a:p>
                      <a:r>
                        <a:rPr sz="1650" b="0">
                          <a:solidFill>
                            <a:srgbClr val="211D20"/>
                          </a:solidFill>
                          <a:latin typeface="Calibri"/>
                          <a:ea typeface="Calibri"/>
                          <a:cs typeface="Calibri"/>
                        </a:rPr>
                        <a:t>0 → 0</a:t>
                      </a:r>
                    </a:p>
                  </a:txBody>
                  <a:tcPr marL="91440" marR="91440" marT="45720" marB="45720">
                    <a:solidFill>
                      <a:srgbClr val="F7F0E5"/>
                    </a:solidFill>
                  </a:tcPr>
                </a:tc>
                <a:tc>
                  <a:txBody>
                    <a:bodyPr/>
                    <a:lstStyle/>
                    <a:p>
                      <a:r>
                        <a:rPr sz="1650" b="0">
                          <a:solidFill>
                            <a:srgbClr val="211D20"/>
                          </a:solidFill>
                          <a:latin typeface="Calibri"/>
                          <a:ea typeface="Calibri"/>
                          <a:cs typeface="Calibri"/>
                        </a:rPr>
                        <a:t>3.187 → 2.922</a:t>
                      </a:r>
                    </a:p>
                  </a:txBody>
                  <a:tcPr marL="91440" marR="91440" marT="45720" marB="45720">
                    <a:solidFill>
                      <a:srgbClr val="F7F0E5"/>
                    </a:solidFill>
                  </a:tcPr>
                </a:tc>
                <a:tc>
                  <a:txBody>
                    <a:bodyPr/>
                    <a:lstStyle/>
                    <a:p>
                      <a:r>
                        <a:rPr sz="1650" b="0">
                          <a:solidFill>
                            <a:srgbClr val="211D20"/>
                          </a:solidFill>
                          <a:latin typeface="Calibri"/>
                          <a:ea typeface="Calibri"/>
                          <a:cs typeface="Calibri"/>
                        </a:rPr>
                        <a:t>667 → 429</a:t>
                      </a:r>
                    </a:p>
                  </a:txBody>
                  <a:tcPr marL="91440" marR="91440" marT="45720" marB="45720">
                    <a:solidFill>
                      <a:srgbClr val="F7F0E5"/>
                    </a:solidFill>
                  </a:tcPr>
                </a:tc>
              </a:tr>
            </a:tbl>
          </a:graphicData>
        </a:graphic>
      </p:graphicFrame>
      <p:sp>
        <p:nvSpPr>
          <p:cNvPr id="5" name="2024 → 2025 · ¹ vítimas; ² registros. Fonte: IPARDES / ">
            <a:extLst xmlns:a="http://schemas.openxmlformats.org/drawingml/2006/main">
              <a:ext uri="{FF2B5EF4-FFF2-40B4-BE49-F238E27FC236}">
                <a16:creationId xmlns:a16="http://schemas.microsoft.com/office/drawing/2014/main" id="{E5FC5B9B-C551-434F-8BB8-FDF4CEEA8554}"/>
              </a:ext>
            </a:extLst>
          </p:cNvPr>
          <p:cNvSpPr>
            <a:spLocks xmlns:a="http://schemas.openxmlformats.org/drawingml/2006/main" noGrp="1"/>
          </p:cNvSpPr>
          <p:nvPr/>
        </p:nvSpPr>
        <p:spPr>
          <a:xfrm xmlns:a="http://schemas.openxmlformats.org/drawingml/2006/main">
            <a:off x="685800" y="5819775"/>
            <a:ext cx="108204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C6669"/>
                </a:solidFill>
                <a:latin typeface="Calibri"/>
                <a:ea typeface="Calibri"/>
                <a:cs typeface="Calibri"/>
              </a:defRPr>
            </a:pPr>
            <a:r>
              <a:rPr sz="1275" b="0">
                <a:solidFill>
                  <a:srgbClr val="6C6669"/>
                </a:solidFill>
                <a:latin typeface="Calibri"/>
                <a:ea typeface="Calibri"/>
                <a:cs typeface="Calibri"/>
              </a:rPr>
              <a:t>2024 → 2025 · ¹ vítimas; ² registros. Fonte: IPARDES / hub. Não somar categorias.</a:t>
            </a:r>
          </a:p>
        </p:txBody>
      </p:sp>
      <p:sp>
        <p:nvSpPr>
          <p:cNvPr id="6" name="COMESP · REDE PREPARADA MULHER SEGURA | LabSocial">
            <a:extLst xmlns:a="http://schemas.openxmlformats.org/drawingml/2006/main">
              <a:ext uri="{FF2B5EF4-FFF2-40B4-BE49-F238E27FC236}">
                <a16:creationId xmlns:a16="http://schemas.microsoft.com/office/drawing/2014/main" id="{F9B13F33-9294-4FC7-AB0D-0C4DD0BF8672}"/>
              </a:ext>
            </a:extLst>
          </p:cNvPr>
          <p:cNvSpPr>
            <a:spLocks xmlns:a="http://schemas.openxmlformats.org/drawingml/2006/main" noGrp="1"/>
          </p:cNvSpPr>
          <p:nvPr/>
        </p:nvSpPr>
        <p:spPr>
          <a:xfrm xmlns:a="http://schemas.openxmlformats.org/drawingml/2006/main">
            <a:off x="685800" y="6505575"/>
            <a:ext cx="8953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COMESP · REDE PREPARADA MULHER SEGURA | LabSocial</a:t>
            </a:r>
          </a:p>
        </p:txBody>
      </p:sp>
      <p:sp>
        <p:nvSpPr>
          <p:cNvPr id="7" name="III · 06">
            <a:extLst xmlns:a="http://schemas.openxmlformats.org/drawingml/2006/main">
              <a:ext uri="{FF2B5EF4-FFF2-40B4-BE49-F238E27FC236}">
                <a16:creationId xmlns:a16="http://schemas.microsoft.com/office/drawing/2014/main" id="{76C169C1-01CF-45F5-9A97-F4D177090AB4}"/>
              </a:ext>
            </a:extLst>
          </p:cNvPr>
          <p:cNvSpPr>
            <a:spLocks xmlns:a="http://schemas.openxmlformats.org/drawingml/2006/main" noGrp="1"/>
          </p:cNvSpPr>
          <p:nvPr/>
        </p:nvSpPr>
        <p:spPr>
          <a:xfrm xmlns:a="http://schemas.openxmlformats.org/drawingml/2006/main">
            <a:off x="10572750" y="6505575"/>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III · 06</a:t>
            </a:r>
          </a:p>
        </p:txBody>
      </p:sp>
    </p:spTree>
    <p:extLst>
      <p:ext uri="{BB962C8B-B14F-4D97-AF65-F5344CB8AC3E}">
        <p14:creationId xmlns:p14="http://schemas.microsoft.com/office/powerpoint/2010/main" val="951534010"/>
      </p:ext>
    </p:extLst>
  </p:cSld>
</p:sld>
</file>

<file path=ppt/slides/slide7.xml><?xml version="1.0" encoding="utf-8"?>
<p:sld xmlns:p="http://schemas.openxmlformats.org/presentationml/2006/main">
  <p:cSld>
    <p:bg>
      <p:bgPr>
        <a:solidFill xmlns:a="http://schemas.openxmlformats.org/drawingml/2006/main">
          <a:srgbClr val="F7F0E5"/>
        </a:solidFill>
      </p:bgPr>
    </p:bg>
    <p:spTree>
      <p:nvGrpSpPr>
        <p:cNvPr id="1" name=""/>
        <p:cNvGrpSpPr/>
        <p:nvPr/>
      </p:nvGrpSpPr>
      <p:grpSpPr>
        <a:xfrm xmlns:a="http://schemas.openxmlformats.org/drawingml/2006/main"/>
      </p:grpSpPr>
      <p:sp>
        <p:nvSpPr>
          <p:cNvPr id="15" name="COMESP · MÓDULO III">
            <a:extLst xmlns:a="http://schemas.openxmlformats.org/drawingml/2006/main">
              <a:ext uri="{FF2B5EF4-FFF2-40B4-BE49-F238E27FC236}">
                <a16:creationId xmlns:a16="http://schemas.microsoft.com/office/drawing/2014/main" id="{1E38D26B-BBCA-43D2-8B47-AD93A03B751E}"/>
              </a:ext>
            </a:extLst>
          </p:cNvPr>
          <p:cNvSpPr>
            <a:spLocks xmlns:a="http://schemas.openxmlformats.org/drawingml/2006/main" noGrp="1"/>
          </p:cNvSpPr>
          <p:nvPr/>
        </p:nvSpPr>
        <p:spPr>
          <a:xfrm xmlns:a="http://schemas.openxmlformats.org/drawingml/2006/main">
            <a:off x="685800" y="304800"/>
            <a:ext cx="10820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1">
                <a:solidFill>
                  <a:srgbClr val="711F3B"/>
                </a:solidFill>
                <a:latin typeface="Calibri"/>
                <a:ea typeface="Calibri"/>
                <a:cs typeface="Calibri"/>
              </a:defRPr>
            </a:pPr>
            <a:r>
              <a:rPr sz="1125" b="1">
                <a:solidFill>
                  <a:srgbClr val="711F3B"/>
                </a:solidFill>
                <a:latin typeface="Calibri"/>
                <a:ea typeface="Calibri"/>
                <a:cs typeface="Calibri"/>
              </a:rPr>
              <a:t>COMESP · MÓDULO III</a:t>
            </a:r>
          </a:p>
        </p:txBody>
      </p:sp>
      <p:sp>
        <p:nvSpPr>
          <p:cNvPr id="2" name="Uma conquista de direitos">
            <a:extLst xmlns:a="http://schemas.openxmlformats.org/drawingml/2006/main">
              <a:ext uri="{FF2B5EF4-FFF2-40B4-BE49-F238E27FC236}">
                <a16:creationId xmlns:a16="http://schemas.microsoft.com/office/drawing/2014/main" id="{0E10C884-D60C-415C-97A0-0E268D72E922}"/>
              </a:ext>
            </a:extLst>
          </p:cNvPr>
          <p:cNvSpPr>
            <a:spLocks xmlns:a="http://schemas.openxmlformats.org/drawingml/2006/main" noGrp="1"/>
          </p:cNvSpPr>
          <p:nvPr/>
        </p:nvSpPr>
        <p:spPr>
          <a:xfrm xmlns:a="http://schemas.openxmlformats.org/drawingml/2006/main">
            <a:off x="685800" y="68580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225" b="1">
                <a:solidFill>
                  <a:srgbClr val="711F3B"/>
                </a:solidFill>
                <a:latin typeface="Calibri"/>
                <a:ea typeface="Calibri"/>
                <a:cs typeface="Calibri"/>
              </a:defRPr>
            </a:pPr>
            <a:r>
              <a:rPr sz="3225" b="1">
                <a:solidFill>
                  <a:srgbClr val="711F3B"/>
                </a:solidFill>
                <a:latin typeface="Calibri"/>
                <a:ea typeface="Calibri"/>
                <a:cs typeface="Calibri"/>
              </a:rPr>
              <a:t>Uma conquista de direitos</a:t>
            </a:r>
          </a:p>
        </p:txBody>
      </p:sp>
      <p:sp>
        <p:nvSpPr>
          <p:cNvPr id="3" name="">
            <a:extLst xmlns:a="http://schemas.openxmlformats.org/drawingml/2006/main">
              <a:ext uri="{FF2B5EF4-FFF2-40B4-BE49-F238E27FC236}">
                <a16:creationId xmlns:a16="http://schemas.microsoft.com/office/drawing/2014/main" id="{1B7955F8-848E-4723-8CCE-4CE763F39E1D}"/>
              </a:ext>
            </a:extLst>
          </p:cNvPr>
          <p:cNvSpPr>
            <a:spLocks xmlns:a="http://schemas.openxmlformats.org/drawingml/2006/main" noGrp="1"/>
          </p:cNvSpPr>
          <p:nvPr/>
        </p:nvSpPr>
        <p:spPr>
          <a:xfrm xmlns:a="http://schemas.openxmlformats.org/drawingml/2006/main">
            <a:off x="685800" y="1638300"/>
            <a:ext cx="1047750" cy="3810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4" name="Mobilização feminista">
            <a:extLst xmlns:a="http://schemas.openxmlformats.org/drawingml/2006/main">
              <a:ext uri="{FF2B5EF4-FFF2-40B4-BE49-F238E27FC236}">
                <a16:creationId xmlns:a16="http://schemas.microsoft.com/office/drawing/2014/main" id="{450BC479-3BAF-49B6-8C73-E5FA363546DA}"/>
              </a:ext>
            </a:extLst>
          </p:cNvPr>
          <p:cNvSpPr>
            <a:spLocks xmlns:a="http://schemas.openxmlformats.org/drawingml/2006/main" noGrp="1"/>
          </p:cNvSpPr>
          <p:nvPr/>
        </p:nvSpPr>
        <p:spPr>
          <a:xfrm xmlns:a="http://schemas.openxmlformats.org/drawingml/2006/main">
            <a:off x="68580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Mobilização feminista</a:t>
            </a:r>
          </a:p>
        </p:txBody>
      </p:sp>
      <p:sp>
        <p:nvSpPr>
          <p:cNvPr id="5" name="">
            <a:extLst xmlns:a="http://schemas.openxmlformats.org/drawingml/2006/main">
              <a:ext uri="{FF2B5EF4-FFF2-40B4-BE49-F238E27FC236}">
                <a16:creationId xmlns:a16="http://schemas.microsoft.com/office/drawing/2014/main" id="{B0736318-304F-469C-A996-9F66DED44C97}"/>
              </a:ext>
            </a:extLst>
          </p:cNvPr>
          <p:cNvSpPr>
            <a:spLocks xmlns:a="http://schemas.openxmlformats.org/drawingml/2006/main" noGrp="1"/>
          </p:cNvSpPr>
          <p:nvPr/>
        </p:nvSpPr>
        <p:spPr>
          <a:xfrm xmlns:a="http://schemas.openxmlformats.org/drawingml/2006/main">
            <a:off x="68580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6" name="A violência deixa de ser tratada como assunto privado.">
            <a:extLst xmlns:a="http://schemas.openxmlformats.org/drawingml/2006/main">
              <a:ext uri="{FF2B5EF4-FFF2-40B4-BE49-F238E27FC236}">
                <a16:creationId xmlns:a16="http://schemas.microsoft.com/office/drawing/2014/main" id="{200A9548-ED9C-49A7-A426-2528EB06FE00}"/>
              </a:ext>
            </a:extLst>
          </p:cNvPr>
          <p:cNvSpPr>
            <a:spLocks xmlns:a="http://schemas.openxmlformats.org/drawingml/2006/main" noGrp="1"/>
          </p:cNvSpPr>
          <p:nvPr/>
        </p:nvSpPr>
        <p:spPr>
          <a:xfrm xmlns:a="http://schemas.openxmlformats.org/drawingml/2006/main">
            <a:off x="68580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A violência deixa de ser tratada como assunto privado.</a:t>
            </a:r>
          </a:p>
        </p:txBody>
      </p:sp>
      <p:sp>
        <p:nvSpPr>
          <p:cNvPr id="7" name="Responsabilidade internacional">
            <a:extLst xmlns:a="http://schemas.openxmlformats.org/drawingml/2006/main">
              <a:ext uri="{FF2B5EF4-FFF2-40B4-BE49-F238E27FC236}">
                <a16:creationId xmlns:a16="http://schemas.microsoft.com/office/drawing/2014/main" id="{11DE081A-B8D0-4EE8-BC68-873166E0C800}"/>
              </a:ext>
            </a:extLst>
          </p:cNvPr>
          <p:cNvSpPr>
            <a:spLocks xmlns:a="http://schemas.openxmlformats.org/drawingml/2006/main" noGrp="1"/>
          </p:cNvSpPr>
          <p:nvPr/>
        </p:nvSpPr>
        <p:spPr>
          <a:xfrm xmlns:a="http://schemas.openxmlformats.org/drawingml/2006/main">
            <a:off x="441325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Responsabilidade internacional</a:t>
            </a:r>
          </a:p>
        </p:txBody>
      </p:sp>
      <p:sp>
        <p:nvSpPr>
          <p:cNvPr id="8" name="">
            <a:extLst xmlns:a="http://schemas.openxmlformats.org/drawingml/2006/main">
              <a:ext uri="{FF2B5EF4-FFF2-40B4-BE49-F238E27FC236}">
                <a16:creationId xmlns:a16="http://schemas.microsoft.com/office/drawing/2014/main" id="{7AFB2CBB-ACA4-4C40-974D-6C960E93E3C6}"/>
              </a:ext>
            </a:extLst>
          </p:cNvPr>
          <p:cNvSpPr>
            <a:spLocks xmlns:a="http://schemas.openxmlformats.org/drawingml/2006/main" noGrp="1"/>
          </p:cNvSpPr>
          <p:nvPr/>
        </p:nvSpPr>
        <p:spPr>
          <a:xfrm xmlns:a="http://schemas.openxmlformats.org/drawingml/2006/main">
            <a:off x="441325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9" name="O caso brasileiro na CIDH expõe a omissão estatal.">
            <a:extLst xmlns:a="http://schemas.openxmlformats.org/drawingml/2006/main">
              <a:ext uri="{FF2B5EF4-FFF2-40B4-BE49-F238E27FC236}">
                <a16:creationId xmlns:a16="http://schemas.microsoft.com/office/drawing/2014/main" id="{359B1D27-DF53-470B-BD36-E0A77763D23F}"/>
              </a:ext>
            </a:extLst>
          </p:cNvPr>
          <p:cNvSpPr>
            <a:spLocks xmlns:a="http://schemas.openxmlformats.org/drawingml/2006/main" noGrp="1"/>
          </p:cNvSpPr>
          <p:nvPr/>
        </p:nvSpPr>
        <p:spPr>
          <a:xfrm xmlns:a="http://schemas.openxmlformats.org/drawingml/2006/main">
            <a:off x="441325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O caso brasileiro na CIDH expõe a omissão estatal.</a:t>
            </a:r>
          </a:p>
        </p:txBody>
      </p:sp>
      <p:sp>
        <p:nvSpPr>
          <p:cNvPr id="10" name="Resposta pública">
            <a:extLst xmlns:a="http://schemas.openxmlformats.org/drawingml/2006/main">
              <a:ext uri="{FF2B5EF4-FFF2-40B4-BE49-F238E27FC236}">
                <a16:creationId xmlns:a16="http://schemas.microsoft.com/office/drawing/2014/main" id="{E60EE390-A6CA-468D-B361-C8B3357E464D}"/>
              </a:ext>
            </a:extLst>
          </p:cNvPr>
          <p:cNvSpPr>
            <a:spLocks xmlns:a="http://schemas.openxmlformats.org/drawingml/2006/main" noGrp="1"/>
          </p:cNvSpPr>
          <p:nvPr/>
        </p:nvSpPr>
        <p:spPr>
          <a:xfrm xmlns:a="http://schemas.openxmlformats.org/drawingml/2006/main">
            <a:off x="814070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Resposta pública</a:t>
            </a:r>
          </a:p>
        </p:txBody>
      </p:sp>
      <p:sp>
        <p:nvSpPr>
          <p:cNvPr id="11" name="">
            <a:extLst xmlns:a="http://schemas.openxmlformats.org/drawingml/2006/main">
              <a:ext uri="{FF2B5EF4-FFF2-40B4-BE49-F238E27FC236}">
                <a16:creationId xmlns:a16="http://schemas.microsoft.com/office/drawing/2014/main" id="{CFDA1DE1-40F9-4FFB-8CF8-DB34627BBB56}"/>
              </a:ext>
            </a:extLst>
          </p:cNvPr>
          <p:cNvSpPr>
            <a:spLocks xmlns:a="http://schemas.openxmlformats.org/drawingml/2006/main" noGrp="1"/>
          </p:cNvSpPr>
          <p:nvPr/>
        </p:nvSpPr>
        <p:spPr>
          <a:xfrm xmlns:a="http://schemas.openxmlformats.org/drawingml/2006/main">
            <a:off x="814070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12" name="A Lei nº 11.340/2006 integra prevenção, assistência e p">
            <a:extLst xmlns:a="http://schemas.openxmlformats.org/drawingml/2006/main">
              <a:ext uri="{FF2B5EF4-FFF2-40B4-BE49-F238E27FC236}">
                <a16:creationId xmlns:a16="http://schemas.microsoft.com/office/drawing/2014/main" id="{28A26B67-A554-46DC-9AC4-DD1D987289A6}"/>
              </a:ext>
            </a:extLst>
          </p:cNvPr>
          <p:cNvSpPr>
            <a:spLocks xmlns:a="http://schemas.openxmlformats.org/drawingml/2006/main" noGrp="1"/>
          </p:cNvSpPr>
          <p:nvPr/>
        </p:nvSpPr>
        <p:spPr>
          <a:xfrm xmlns:a="http://schemas.openxmlformats.org/drawingml/2006/main">
            <a:off x="814070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A Lei nº 11.340/2006 integra prevenção, assistência e proteção.</a:t>
            </a:r>
          </a:p>
        </p:txBody>
      </p:sp>
      <p:sp>
        <p:nvSpPr>
          <p:cNvPr id="13" name="COMESP · REDE PREPARADA MULHER SEGURA | LabSocial">
            <a:extLst xmlns:a="http://schemas.openxmlformats.org/drawingml/2006/main">
              <a:ext uri="{FF2B5EF4-FFF2-40B4-BE49-F238E27FC236}">
                <a16:creationId xmlns:a16="http://schemas.microsoft.com/office/drawing/2014/main" id="{5EE636F6-C1B9-4E17-8314-57FC2D80D52C}"/>
              </a:ext>
            </a:extLst>
          </p:cNvPr>
          <p:cNvSpPr>
            <a:spLocks xmlns:a="http://schemas.openxmlformats.org/drawingml/2006/main" noGrp="1"/>
          </p:cNvSpPr>
          <p:nvPr/>
        </p:nvSpPr>
        <p:spPr>
          <a:xfrm xmlns:a="http://schemas.openxmlformats.org/drawingml/2006/main">
            <a:off x="685800" y="6505575"/>
            <a:ext cx="8953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COMESP · REDE PREPARADA MULHER SEGURA | LabSocial</a:t>
            </a:r>
          </a:p>
        </p:txBody>
      </p:sp>
      <p:sp>
        <p:nvSpPr>
          <p:cNvPr id="14" name="III · 07">
            <a:extLst xmlns:a="http://schemas.openxmlformats.org/drawingml/2006/main">
              <a:ext uri="{FF2B5EF4-FFF2-40B4-BE49-F238E27FC236}">
                <a16:creationId xmlns:a16="http://schemas.microsoft.com/office/drawing/2014/main" id="{B3391F83-243A-417A-9E13-A95F911A368A}"/>
              </a:ext>
            </a:extLst>
          </p:cNvPr>
          <p:cNvSpPr>
            <a:spLocks xmlns:a="http://schemas.openxmlformats.org/drawingml/2006/main" noGrp="1"/>
          </p:cNvSpPr>
          <p:nvPr/>
        </p:nvSpPr>
        <p:spPr>
          <a:xfrm xmlns:a="http://schemas.openxmlformats.org/drawingml/2006/main">
            <a:off x="10572750" y="6505575"/>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III · 07</a:t>
            </a:r>
          </a:p>
        </p:txBody>
      </p:sp>
    </p:spTree>
    <p:extLst>
      <p:ext uri="{BB962C8B-B14F-4D97-AF65-F5344CB8AC3E}">
        <p14:creationId xmlns:p14="http://schemas.microsoft.com/office/powerpoint/2010/main" val="951534010"/>
      </p:ext>
    </p:extLst>
  </p:cSld>
</p:sld>
</file>

<file path=ppt/slides/slide8.xml><?xml version="1.0" encoding="utf-8"?>
<p:sld xmlns:p="http://schemas.openxmlformats.org/presentationml/2006/main">
  <p:cSld>
    <p:bg>
      <p:bgPr>
        <a:solidFill xmlns:a="http://schemas.openxmlformats.org/drawingml/2006/main">
          <a:srgbClr val="F7F0E5"/>
        </a:solidFill>
      </p:bgPr>
    </p:bg>
    <p:spTree>
      <p:nvGrpSpPr>
        <p:cNvPr id="1" name=""/>
        <p:cNvGrpSpPr/>
        <p:nvPr/>
      </p:nvGrpSpPr>
      <p:grpSpPr>
        <a:xfrm xmlns:a="http://schemas.openxmlformats.org/drawingml/2006/main"/>
      </p:grpSpPr>
      <p:sp>
        <p:nvSpPr>
          <p:cNvPr id="18" name="COMESP · MÓDULO III">
            <a:extLst xmlns:a="http://schemas.openxmlformats.org/drawingml/2006/main">
              <a:ext uri="{FF2B5EF4-FFF2-40B4-BE49-F238E27FC236}">
                <a16:creationId xmlns:a16="http://schemas.microsoft.com/office/drawing/2014/main" id="{9F337542-AB6C-4A15-910F-439353F5306B}"/>
              </a:ext>
            </a:extLst>
          </p:cNvPr>
          <p:cNvSpPr>
            <a:spLocks xmlns:a="http://schemas.openxmlformats.org/drawingml/2006/main" noGrp="1"/>
          </p:cNvSpPr>
          <p:nvPr/>
        </p:nvSpPr>
        <p:spPr>
          <a:xfrm xmlns:a="http://schemas.openxmlformats.org/drawingml/2006/main">
            <a:off x="685800" y="304800"/>
            <a:ext cx="10820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1">
                <a:solidFill>
                  <a:srgbClr val="711F3B"/>
                </a:solidFill>
                <a:latin typeface="Calibri"/>
                <a:ea typeface="Calibri"/>
                <a:cs typeface="Calibri"/>
              </a:defRPr>
            </a:pPr>
            <a:r>
              <a:rPr sz="1125" b="1">
                <a:solidFill>
                  <a:srgbClr val="711F3B"/>
                </a:solidFill>
                <a:latin typeface="Calibri"/>
                <a:ea typeface="Calibri"/>
                <a:cs typeface="Calibri"/>
              </a:rPr>
              <a:t>COMESP · MÓDULO III</a:t>
            </a:r>
          </a:p>
        </p:txBody>
      </p:sp>
      <p:sp>
        <p:nvSpPr>
          <p:cNvPr id="2" name="Como a Lei Maria da Penha se organiza">
            <a:extLst xmlns:a="http://schemas.openxmlformats.org/drawingml/2006/main">
              <a:ext uri="{FF2B5EF4-FFF2-40B4-BE49-F238E27FC236}">
                <a16:creationId xmlns:a16="http://schemas.microsoft.com/office/drawing/2014/main" id="{CF8B47FD-E0F1-4E86-8CCD-CBB200E1FB8F}"/>
              </a:ext>
            </a:extLst>
          </p:cNvPr>
          <p:cNvSpPr>
            <a:spLocks xmlns:a="http://schemas.openxmlformats.org/drawingml/2006/main" noGrp="1"/>
          </p:cNvSpPr>
          <p:nvPr/>
        </p:nvSpPr>
        <p:spPr>
          <a:xfrm xmlns:a="http://schemas.openxmlformats.org/drawingml/2006/main">
            <a:off x="685800" y="68580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225" b="1">
                <a:solidFill>
                  <a:srgbClr val="711F3B"/>
                </a:solidFill>
                <a:latin typeface="Calibri"/>
                <a:ea typeface="Calibri"/>
                <a:cs typeface="Calibri"/>
              </a:defRPr>
            </a:pPr>
            <a:r>
              <a:rPr sz="3225" b="1">
                <a:solidFill>
                  <a:srgbClr val="711F3B"/>
                </a:solidFill>
                <a:latin typeface="Calibri"/>
                <a:ea typeface="Calibri"/>
                <a:cs typeface="Calibri"/>
              </a:rPr>
              <a:t>Como a Lei Maria da Penha se organiza</a:t>
            </a:r>
          </a:p>
        </p:txBody>
      </p:sp>
      <p:sp>
        <p:nvSpPr>
          <p:cNvPr id="3" name="">
            <a:extLst xmlns:a="http://schemas.openxmlformats.org/drawingml/2006/main">
              <a:ext uri="{FF2B5EF4-FFF2-40B4-BE49-F238E27FC236}">
                <a16:creationId xmlns:a16="http://schemas.microsoft.com/office/drawing/2014/main" id="{BED8CE6D-BE25-4205-BEA1-FC63B5CE0C00}"/>
              </a:ext>
            </a:extLst>
          </p:cNvPr>
          <p:cNvSpPr>
            <a:spLocks xmlns:a="http://schemas.openxmlformats.org/drawingml/2006/main" noGrp="1"/>
          </p:cNvSpPr>
          <p:nvPr/>
        </p:nvSpPr>
        <p:spPr>
          <a:xfrm xmlns:a="http://schemas.openxmlformats.org/drawingml/2006/main">
            <a:off x="685800" y="1638300"/>
            <a:ext cx="1047750" cy="3810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4" name="Arts. 1º–4º">
            <a:extLst xmlns:a="http://schemas.openxmlformats.org/drawingml/2006/main">
              <a:ext uri="{FF2B5EF4-FFF2-40B4-BE49-F238E27FC236}">
                <a16:creationId xmlns:a16="http://schemas.microsoft.com/office/drawing/2014/main" id="{F2831836-2BB0-422B-8E41-0C0FF34A02CC}"/>
              </a:ext>
            </a:extLst>
          </p:cNvPr>
          <p:cNvSpPr>
            <a:spLocks xmlns:a="http://schemas.openxmlformats.org/drawingml/2006/main" noGrp="1"/>
          </p:cNvSpPr>
          <p:nvPr/>
        </p:nvSpPr>
        <p:spPr>
          <a:xfrm xmlns:a="http://schemas.openxmlformats.org/drawingml/2006/main">
            <a:off x="685800" y="2066925"/>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711F3B"/>
                </a:solidFill>
                <a:latin typeface="Calibri"/>
                <a:ea typeface="Calibri"/>
                <a:cs typeface="Calibri"/>
              </a:defRPr>
            </a:pPr>
            <a:r>
              <a:rPr sz="2175" b="1">
                <a:solidFill>
                  <a:srgbClr val="711F3B"/>
                </a:solidFill>
                <a:latin typeface="Calibri"/>
                <a:ea typeface="Calibri"/>
                <a:cs typeface="Calibri"/>
              </a:rPr>
              <a:t>Arts. 1º–4º</a:t>
            </a:r>
          </a:p>
        </p:txBody>
      </p:sp>
      <p:sp>
        <p:nvSpPr>
          <p:cNvPr id="5" name="">
            <a:extLst xmlns:a="http://schemas.openxmlformats.org/drawingml/2006/main">
              <a:ext uri="{FF2B5EF4-FFF2-40B4-BE49-F238E27FC236}">
                <a16:creationId xmlns:a16="http://schemas.microsoft.com/office/drawing/2014/main" id="{B36AF85E-CB6D-4236-9D69-C025352931DE}"/>
              </a:ext>
            </a:extLst>
          </p:cNvPr>
          <p:cNvSpPr>
            <a:spLocks xmlns:a="http://schemas.openxmlformats.org/drawingml/2006/main" noGrp="1"/>
          </p:cNvSpPr>
          <p:nvPr/>
        </p:nvSpPr>
        <p:spPr>
          <a:xfrm xmlns:a="http://schemas.openxmlformats.org/drawingml/2006/main">
            <a:off x="685800" y="2647950"/>
            <a:ext cx="5095875"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6" name="Finalidade e garantia de direitos.">
            <a:extLst xmlns:a="http://schemas.openxmlformats.org/drawingml/2006/main">
              <a:ext uri="{FF2B5EF4-FFF2-40B4-BE49-F238E27FC236}">
                <a16:creationId xmlns:a16="http://schemas.microsoft.com/office/drawing/2014/main" id="{BE7766E4-95C0-4AD8-8927-025BAB2B3007}"/>
              </a:ext>
            </a:extLst>
          </p:cNvPr>
          <p:cNvSpPr>
            <a:spLocks xmlns:a="http://schemas.openxmlformats.org/drawingml/2006/main" noGrp="1"/>
          </p:cNvSpPr>
          <p:nvPr/>
        </p:nvSpPr>
        <p:spPr>
          <a:xfrm xmlns:a="http://schemas.openxmlformats.org/drawingml/2006/main">
            <a:off x="685800" y="2847975"/>
            <a:ext cx="504825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211D20"/>
                </a:solidFill>
                <a:latin typeface="Calibri"/>
                <a:ea typeface="Calibri"/>
                <a:cs typeface="Calibri"/>
              </a:defRPr>
            </a:pPr>
            <a:r>
              <a:rPr sz="1950" b="0">
                <a:solidFill>
                  <a:srgbClr val="211D20"/>
                </a:solidFill>
                <a:latin typeface="Calibri"/>
                <a:ea typeface="Calibri"/>
                <a:cs typeface="Calibri"/>
              </a:rPr>
              <a:t>Finalidade e garantia de direitos.</a:t>
            </a:r>
          </a:p>
        </p:txBody>
      </p:sp>
      <p:sp>
        <p:nvSpPr>
          <p:cNvPr id="7" name="Arts. 5º–7º">
            <a:extLst xmlns:a="http://schemas.openxmlformats.org/drawingml/2006/main">
              <a:ext uri="{FF2B5EF4-FFF2-40B4-BE49-F238E27FC236}">
                <a16:creationId xmlns:a16="http://schemas.microsoft.com/office/drawing/2014/main" id="{F2C965ED-D5EF-4FB8-A546-A8F56C2E666F}"/>
              </a:ext>
            </a:extLst>
          </p:cNvPr>
          <p:cNvSpPr>
            <a:spLocks xmlns:a="http://schemas.openxmlformats.org/drawingml/2006/main" noGrp="1"/>
          </p:cNvSpPr>
          <p:nvPr/>
        </p:nvSpPr>
        <p:spPr>
          <a:xfrm xmlns:a="http://schemas.openxmlformats.org/drawingml/2006/main">
            <a:off x="6248400" y="2066925"/>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711F3B"/>
                </a:solidFill>
                <a:latin typeface="Calibri"/>
                <a:ea typeface="Calibri"/>
                <a:cs typeface="Calibri"/>
              </a:defRPr>
            </a:pPr>
            <a:r>
              <a:rPr sz="2175" b="1">
                <a:solidFill>
                  <a:srgbClr val="711F3B"/>
                </a:solidFill>
                <a:latin typeface="Calibri"/>
                <a:ea typeface="Calibri"/>
                <a:cs typeface="Calibri"/>
              </a:rPr>
              <a:t>Arts. 5º–7º</a:t>
            </a:r>
          </a:p>
        </p:txBody>
      </p:sp>
      <p:sp>
        <p:nvSpPr>
          <p:cNvPr id="8" name="">
            <a:extLst xmlns:a="http://schemas.openxmlformats.org/drawingml/2006/main">
              <a:ext uri="{FF2B5EF4-FFF2-40B4-BE49-F238E27FC236}">
                <a16:creationId xmlns:a16="http://schemas.microsoft.com/office/drawing/2014/main" id="{E8E9F524-0FFD-4417-876E-962CC5B7BC70}"/>
              </a:ext>
            </a:extLst>
          </p:cNvPr>
          <p:cNvSpPr>
            <a:spLocks xmlns:a="http://schemas.openxmlformats.org/drawingml/2006/main" noGrp="1"/>
          </p:cNvSpPr>
          <p:nvPr/>
        </p:nvSpPr>
        <p:spPr>
          <a:xfrm xmlns:a="http://schemas.openxmlformats.org/drawingml/2006/main">
            <a:off x="6248400" y="2647950"/>
            <a:ext cx="5095875"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9" name="Contextos e formas da violência.">
            <a:extLst xmlns:a="http://schemas.openxmlformats.org/drawingml/2006/main">
              <a:ext uri="{FF2B5EF4-FFF2-40B4-BE49-F238E27FC236}">
                <a16:creationId xmlns:a16="http://schemas.microsoft.com/office/drawing/2014/main" id="{C653DBCD-6B4C-47EF-B82B-04E759DAAC92}"/>
              </a:ext>
            </a:extLst>
          </p:cNvPr>
          <p:cNvSpPr>
            <a:spLocks xmlns:a="http://schemas.openxmlformats.org/drawingml/2006/main" noGrp="1"/>
          </p:cNvSpPr>
          <p:nvPr/>
        </p:nvSpPr>
        <p:spPr>
          <a:xfrm xmlns:a="http://schemas.openxmlformats.org/drawingml/2006/main">
            <a:off x="6248400" y="2847975"/>
            <a:ext cx="504825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211D20"/>
                </a:solidFill>
                <a:latin typeface="Calibri"/>
                <a:ea typeface="Calibri"/>
                <a:cs typeface="Calibri"/>
              </a:defRPr>
            </a:pPr>
            <a:r>
              <a:rPr sz="1950" b="0">
                <a:solidFill>
                  <a:srgbClr val="211D20"/>
                </a:solidFill>
                <a:latin typeface="Calibri"/>
                <a:ea typeface="Calibri"/>
                <a:cs typeface="Calibri"/>
              </a:rPr>
              <a:t>Contextos e formas da violência.</a:t>
            </a:r>
          </a:p>
        </p:txBody>
      </p:sp>
      <p:sp>
        <p:nvSpPr>
          <p:cNvPr id="10" name="Arts. 8º–9º">
            <a:extLst xmlns:a="http://schemas.openxmlformats.org/drawingml/2006/main">
              <a:ext uri="{FF2B5EF4-FFF2-40B4-BE49-F238E27FC236}">
                <a16:creationId xmlns:a16="http://schemas.microsoft.com/office/drawing/2014/main" id="{F1042B04-52A8-4603-B9D4-A6D653897947}"/>
              </a:ext>
            </a:extLst>
          </p:cNvPr>
          <p:cNvSpPr>
            <a:spLocks xmlns:a="http://schemas.openxmlformats.org/drawingml/2006/main" noGrp="1"/>
          </p:cNvSpPr>
          <p:nvPr/>
        </p:nvSpPr>
        <p:spPr>
          <a:xfrm xmlns:a="http://schemas.openxmlformats.org/drawingml/2006/main">
            <a:off x="685800" y="3914775"/>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711F3B"/>
                </a:solidFill>
                <a:latin typeface="Calibri"/>
                <a:ea typeface="Calibri"/>
                <a:cs typeface="Calibri"/>
              </a:defRPr>
            </a:pPr>
            <a:r>
              <a:rPr sz="2175" b="1">
                <a:solidFill>
                  <a:srgbClr val="711F3B"/>
                </a:solidFill>
                <a:latin typeface="Calibri"/>
                <a:ea typeface="Calibri"/>
                <a:cs typeface="Calibri"/>
              </a:rPr>
              <a:t>Arts. 8º–9º</a:t>
            </a:r>
          </a:p>
        </p:txBody>
      </p:sp>
      <p:sp>
        <p:nvSpPr>
          <p:cNvPr id="11" name="">
            <a:extLst xmlns:a="http://schemas.openxmlformats.org/drawingml/2006/main">
              <a:ext uri="{FF2B5EF4-FFF2-40B4-BE49-F238E27FC236}">
                <a16:creationId xmlns:a16="http://schemas.microsoft.com/office/drawing/2014/main" id="{65095C09-24C9-4E25-B316-26D63717D88C}"/>
              </a:ext>
            </a:extLst>
          </p:cNvPr>
          <p:cNvSpPr>
            <a:spLocks xmlns:a="http://schemas.openxmlformats.org/drawingml/2006/main" noGrp="1"/>
          </p:cNvSpPr>
          <p:nvPr/>
        </p:nvSpPr>
        <p:spPr>
          <a:xfrm xmlns:a="http://schemas.openxmlformats.org/drawingml/2006/main">
            <a:off x="685800" y="4495800"/>
            <a:ext cx="5095875"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12" name="Política integrada e assistência.">
            <a:extLst xmlns:a="http://schemas.openxmlformats.org/drawingml/2006/main">
              <a:ext uri="{FF2B5EF4-FFF2-40B4-BE49-F238E27FC236}">
                <a16:creationId xmlns:a16="http://schemas.microsoft.com/office/drawing/2014/main" id="{BBE765E9-A9DF-4FF1-A75F-496A611F2370}"/>
              </a:ext>
            </a:extLst>
          </p:cNvPr>
          <p:cNvSpPr>
            <a:spLocks xmlns:a="http://schemas.openxmlformats.org/drawingml/2006/main" noGrp="1"/>
          </p:cNvSpPr>
          <p:nvPr/>
        </p:nvSpPr>
        <p:spPr>
          <a:xfrm xmlns:a="http://schemas.openxmlformats.org/drawingml/2006/main">
            <a:off x="685800" y="4695825"/>
            <a:ext cx="504825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211D20"/>
                </a:solidFill>
                <a:latin typeface="Calibri"/>
                <a:ea typeface="Calibri"/>
                <a:cs typeface="Calibri"/>
              </a:defRPr>
            </a:pPr>
            <a:r>
              <a:rPr sz="1950" b="0">
                <a:solidFill>
                  <a:srgbClr val="211D20"/>
                </a:solidFill>
                <a:latin typeface="Calibri"/>
                <a:ea typeface="Calibri"/>
                <a:cs typeface="Calibri"/>
              </a:rPr>
              <a:t>Política integrada e assistência.</a:t>
            </a:r>
          </a:p>
        </p:txBody>
      </p:sp>
      <p:sp>
        <p:nvSpPr>
          <p:cNvPr id="13" name="Arts. 18–24">
            <a:extLst xmlns:a="http://schemas.openxmlformats.org/drawingml/2006/main">
              <a:ext uri="{FF2B5EF4-FFF2-40B4-BE49-F238E27FC236}">
                <a16:creationId xmlns:a16="http://schemas.microsoft.com/office/drawing/2014/main" id="{061C2514-0FE3-4DFD-90BC-A0080077187C}"/>
              </a:ext>
            </a:extLst>
          </p:cNvPr>
          <p:cNvSpPr>
            <a:spLocks xmlns:a="http://schemas.openxmlformats.org/drawingml/2006/main" noGrp="1"/>
          </p:cNvSpPr>
          <p:nvPr/>
        </p:nvSpPr>
        <p:spPr>
          <a:xfrm xmlns:a="http://schemas.openxmlformats.org/drawingml/2006/main">
            <a:off x="6248400" y="3914775"/>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711F3B"/>
                </a:solidFill>
                <a:latin typeface="Calibri"/>
                <a:ea typeface="Calibri"/>
                <a:cs typeface="Calibri"/>
              </a:defRPr>
            </a:pPr>
            <a:r>
              <a:rPr sz="2175" b="1">
                <a:solidFill>
                  <a:srgbClr val="711F3B"/>
                </a:solidFill>
                <a:latin typeface="Calibri"/>
                <a:ea typeface="Calibri"/>
                <a:cs typeface="Calibri"/>
              </a:rPr>
              <a:t>Arts. 18–24</a:t>
            </a:r>
          </a:p>
        </p:txBody>
      </p:sp>
      <p:sp>
        <p:nvSpPr>
          <p:cNvPr id="14" name="">
            <a:extLst xmlns:a="http://schemas.openxmlformats.org/drawingml/2006/main">
              <a:ext uri="{FF2B5EF4-FFF2-40B4-BE49-F238E27FC236}">
                <a16:creationId xmlns:a16="http://schemas.microsoft.com/office/drawing/2014/main" id="{9DBE37FA-0BAD-451A-9777-231270BBDE44}"/>
              </a:ext>
            </a:extLst>
          </p:cNvPr>
          <p:cNvSpPr>
            <a:spLocks xmlns:a="http://schemas.openxmlformats.org/drawingml/2006/main" noGrp="1"/>
          </p:cNvSpPr>
          <p:nvPr/>
        </p:nvSpPr>
        <p:spPr>
          <a:xfrm xmlns:a="http://schemas.openxmlformats.org/drawingml/2006/main">
            <a:off x="6248400" y="4495800"/>
            <a:ext cx="5095875"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15" name="Decisão e medidas de proteção.">
            <a:extLst xmlns:a="http://schemas.openxmlformats.org/drawingml/2006/main">
              <a:ext uri="{FF2B5EF4-FFF2-40B4-BE49-F238E27FC236}">
                <a16:creationId xmlns:a16="http://schemas.microsoft.com/office/drawing/2014/main" id="{14F31469-2CC1-40F5-99C9-68F41321D9B9}"/>
              </a:ext>
            </a:extLst>
          </p:cNvPr>
          <p:cNvSpPr>
            <a:spLocks xmlns:a="http://schemas.openxmlformats.org/drawingml/2006/main" noGrp="1"/>
          </p:cNvSpPr>
          <p:nvPr/>
        </p:nvSpPr>
        <p:spPr>
          <a:xfrm xmlns:a="http://schemas.openxmlformats.org/drawingml/2006/main">
            <a:off x="6248400" y="4695825"/>
            <a:ext cx="504825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211D20"/>
                </a:solidFill>
                <a:latin typeface="Calibri"/>
                <a:ea typeface="Calibri"/>
                <a:cs typeface="Calibri"/>
              </a:defRPr>
            </a:pPr>
            <a:r>
              <a:rPr sz="1950" b="0">
                <a:solidFill>
                  <a:srgbClr val="211D20"/>
                </a:solidFill>
                <a:latin typeface="Calibri"/>
                <a:ea typeface="Calibri"/>
                <a:cs typeface="Calibri"/>
              </a:rPr>
              <a:t>Decisão e medidas de proteção.</a:t>
            </a:r>
          </a:p>
        </p:txBody>
      </p:sp>
      <p:sp>
        <p:nvSpPr>
          <p:cNvPr id="16" name="COMESP · REDE PREPARADA MULHER SEGURA | LabSocial">
            <a:extLst xmlns:a="http://schemas.openxmlformats.org/drawingml/2006/main">
              <a:ext uri="{FF2B5EF4-FFF2-40B4-BE49-F238E27FC236}">
                <a16:creationId xmlns:a16="http://schemas.microsoft.com/office/drawing/2014/main" id="{BDC2FBC7-892C-487B-B563-BA0BA2806010}"/>
              </a:ext>
            </a:extLst>
          </p:cNvPr>
          <p:cNvSpPr>
            <a:spLocks xmlns:a="http://schemas.openxmlformats.org/drawingml/2006/main" noGrp="1"/>
          </p:cNvSpPr>
          <p:nvPr/>
        </p:nvSpPr>
        <p:spPr>
          <a:xfrm xmlns:a="http://schemas.openxmlformats.org/drawingml/2006/main">
            <a:off x="685800" y="6505575"/>
            <a:ext cx="8953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COMESP · REDE PREPARADA MULHER SEGURA | LabSocial</a:t>
            </a:r>
          </a:p>
        </p:txBody>
      </p:sp>
      <p:sp>
        <p:nvSpPr>
          <p:cNvPr id="17" name="III · 08">
            <a:extLst xmlns:a="http://schemas.openxmlformats.org/drawingml/2006/main">
              <a:ext uri="{FF2B5EF4-FFF2-40B4-BE49-F238E27FC236}">
                <a16:creationId xmlns:a16="http://schemas.microsoft.com/office/drawing/2014/main" id="{5EF4BE42-030B-4EB0-B599-0EFED8565AF5}"/>
              </a:ext>
            </a:extLst>
          </p:cNvPr>
          <p:cNvSpPr>
            <a:spLocks xmlns:a="http://schemas.openxmlformats.org/drawingml/2006/main" noGrp="1"/>
          </p:cNvSpPr>
          <p:nvPr/>
        </p:nvSpPr>
        <p:spPr>
          <a:xfrm xmlns:a="http://schemas.openxmlformats.org/drawingml/2006/main">
            <a:off x="10572750" y="6505575"/>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III · 08</a:t>
            </a:r>
          </a:p>
        </p:txBody>
      </p:sp>
    </p:spTree>
    <p:extLst>
      <p:ext uri="{BB962C8B-B14F-4D97-AF65-F5344CB8AC3E}">
        <p14:creationId xmlns:p14="http://schemas.microsoft.com/office/powerpoint/2010/main" val="951534010"/>
      </p:ext>
    </p:extLst>
  </p:cSld>
</p:sld>
</file>

<file path=ppt/slides/slide9.xml><?xml version="1.0" encoding="utf-8"?>
<p:sld xmlns:p="http://schemas.openxmlformats.org/presentationml/2006/main">
  <p:cSld>
    <p:bg>
      <p:bgPr>
        <a:solidFill xmlns:a="http://schemas.openxmlformats.org/drawingml/2006/main">
          <a:srgbClr val="F7F0E5"/>
        </a:solidFill>
      </p:bgPr>
    </p:bg>
    <p:spTree>
      <p:nvGrpSpPr>
        <p:cNvPr id="1" name=""/>
        <p:cNvGrpSpPr/>
        <p:nvPr/>
      </p:nvGrpSpPr>
      <p:grpSpPr>
        <a:xfrm xmlns:a="http://schemas.openxmlformats.org/drawingml/2006/main"/>
      </p:grpSpPr>
      <p:sp>
        <p:nvSpPr>
          <p:cNvPr id="15" name="COMESP · MÓDULO III">
            <a:extLst xmlns:a="http://schemas.openxmlformats.org/drawingml/2006/main">
              <a:ext uri="{FF2B5EF4-FFF2-40B4-BE49-F238E27FC236}">
                <a16:creationId xmlns:a16="http://schemas.microsoft.com/office/drawing/2014/main" id="{639197B5-2471-4999-AC04-84E59E6E3928}"/>
              </a:ext>
            </a:extLst>
          </p:cNvPr>
          <p:cNvSpPr>
            <a:spLocks xmlns:a="http://schemas.openxmlformats.org/drawingml/2006/main" noGrp="1"/>
          </p:cNvSpPr>
          <p:nvPr/>
        </p:nvSpPr>
        <p:spPr>
          <a:xfrm xmlns:a="http://schemas.openxmlformats.org/drawingml/2006/main">
            <a:off x="685800" y="304800"/>
            <a:ext cx="10820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1">
                <a:solidFill>
                  <a:srgbClr val="711F3B"/>
                </a:solidFill>
                <a:latin typeface="Calibri"/>
                <a:ea typeface="Calibri"/>
                <a:cs typeface="Calibri"/>
              </a:defRPr>
            </a:pPr>
            <a:r>
              <a:rPr sz="1125" b="1">
                <a:solidFill>
                  <a:srgbClr val="711F3B"/>
                </a:solidFill>
                <a:latin typeface="Calibri"/>
                <a:ea typeface="Calibri"/>
                <a:cs typeface="Calibri"/>
              </a:rPr>
              <a:t>COMESP · MÓDULO III</a:t>
            </a:r>
          </a:p>
        </p:txBody>
      </p:sp>
      <p:sp>
        <p:nvSpPr>
          <p:cNvPr id="2" name="Leitura orientada dos arts. 5º, 7º e 8º">
            <a:extLst xmlns:a="http://schemas.openxmlformats.org/drawingml/2006/main">
              <a:ext uri="{FF2B5EF4-FFF2-40B4-BE49-F238E27FC236}">
                <a16:creationId xmlns:a16="http://schemas.microsoft.com/office/drawing/2014/main" id="{1970A37E-46C5-491D-9971-45BACFC70A57}"/>
              </a:ext>
            </a:extLst>
          </p:cNvPr>
          <p:cNvSpPr>
            <a:spLocks xmlns:a="http://schemas.openxmlformats.org/drawingml/2006/main" noGrp="1"/>
          </p:cNvSpPr>
          <p:nvPr/>
        </p:nvSpPr>
        <p:spPr>
          <a:xfrm xmlns:a="http://schemas.openxmlformats.org/drawingml/2006/main">
            <a:off x="685800" y="68580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225" b="1">
                <a:solidFill>
                  <a:srgbClr val="711F3B"/>
                </a:solidFill>
                <a:latin typeface="Calibri"/>
                <a:ea typeface="Calibri"/>
                <a:cs typeface="Calibri"/>
              </a:defRPr>
            </a:pPr>
            <a:r>
              <a:rPr sz="3225" b="1">
                <a:solidFill>
                  <a:srgbClr val="711F3B"/>
                </a:solidFill>
                <a:latin typeface="Calibri"/>
                <a:ea typeface="Calibri"/>
                <a:cs typeface="Calibri"/>
              </a:rPr>
              <a:t>Leitura orientada dos arts. 5º, 7º e 8º</a:t>
            </a:r>
          </a:p>
        </p:txBody>
      </p:sp>
      <p:sp>
        <p:nvSpPr>
          <p:cNvPr id="3" name="">
            <a:extLst xmlns:a="http://schemas.openxmlformats.org/drawingml/2006/main">
              <a:ext uri="{FF2B5EF4-FFF2-40B4-BE49-F238E27FC236}">
                <a16:creationId xmlns:a16="http://schemas.microsoft.com/office/drawing/2014/main" id="{83F8F15D-F146-44F8-B8B0-22B5FA412728}"/>
              </a:ext>
            </a:extLst>
          </p:cNvPr>
          <p:cNvSpPr>
            <a:spLocks xmlns:a="http://schemas.openxmlformats.org/drawingml/2006/main" noGrp="1"/>
          </p:cNvSpPr>
          <p:nvPr/>
        </p:nvSpPr>
        <p:spPr>
          <a:xfrm xmlns:a="http://schemas.openxmlformats.org/drawingml/2006/main">
            <a:off x="685800" y="1638300"/>
            <a:ext cx="1047750" cy="3810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4" name="Art. 5º">
            <a:extLst xmlns:a="http://schemas.openxmlformats.org/drawingml/2006/main">
              <a:ext uri="{FF2B5EF4-FFF2-40B4-BE49-F238E27FC236}">
                <a16:creationId xmlns:a16="http://schemas.microsoft.com/office/drawing/2014/main" id="{01049E0C-8F81-43F0-9C30-052FE710D1F0}"/>
              </a:ext>
            </a:extLst>
          </p:cNvPr>
          <p:cNvSpPr>
            <a:spLocks xmlns:a="http://schemas.openxmlformats.org/drawingml/2006/main" noGrp="1"/>
          </p:cNvSpPr>
          <p:nvPr/>
        </p:nvSpPr>
        <p:spPr>
          <a:xfrm xmlns:a="http://schemas.openxmlformats.org/drawingml/2006/main">
            <a:off x="68580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Art. 5º</a:t>
            </a:r>
          </a:p>
        </p:txBody>
      </p:sp>
      <p:sp>
        <p:nvSpPr>
          <p:cNvPr id="5" name="">
            <a:extLst xmlns:a="http://schemas.openxmlformats.org/drawingml/2006/main">
              <a:ext uri="{FF2B5EF4-FFF2-40B4-BE49-F238E27FC236}">
                <a16:creationId xmlns:a16="http://schemas.microsoft.com/office/drawing/2014/main" id="{02AE8CFF-CCD5-41ED-8988-90030C8AF4AF}"/>
              </a:ext>
            </a:extLst>
          </p:cNvPr>
          <p:cNvSpPr>
            <a:spLocks xmlns:a="http://schemas.openxmlformats.org/drawingml/2006/main" noGrp="1"/>
          </p:cNvSpPr>
          <p:nvPr/>
        </p:nvSpPr>
        <p:spPr>
          <a:xfrm xmlns:a="http://schemas.openxmlformats.org/drawingml/2006/main">
            <a:off x="68580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6" name="Identificar o contexto doméstico, familiar ou de relaçã">
            <a:extLst xmlns:a="http://schemas.openxmlformats.org/drawingml/2006/main">
              <a:ext uri="{FF2B5EF4-FFF2-40B4-BE49-F238E27FC236}">
                <a16:creationId xmlns:a16="http://schemas.microsoft.com/office/drawing/2014/main" id="{DF18AF92-9E4F-4CCE-8DD6-695CEDAC39AF}"/>
              </a:ext>
            </a:extLst>
          </p:cNvPr>
          <p:cNvSpPr>
            <a:spLocks xmlns:a="http://schemas.openxmlformats.org/drawingml/2006/main" noGrp="1"/>
          </p:cNvSpPr>
          <p:nvPr/>
        </p:nvSpPr>
        <p:spPr>
          <a:xfrm xmlns:a="http://schemas.openxmlformats.org/drawingml/2006/main">
            <a:off x="68580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Identificar o contexto doméstico, familiar ou de relação íntima de afeto.</a:t>
            </a:r>
          </a:p>
        </p:txBody>
      </p:sp>
      <p:sp>
        <p:nvSpPr>
          <p:cNvPr id="7" name="Art. 7º">
            <a:extLst xmlns:a="http://schemas.openxmlformats.org/drawingml/2006/main">
              <a:ext uri="{FF2B5EF4-FFF2-40B4-BE49-F238E27FC236}">
                <a16:creationId xmlns:a16="http://schemas.microsoft.com/office/drawing/2014/main" id="{449C6854-814D-485D-92F3-7D6589C5753B}"/>
              </a:ext>
            </a:extLst>
          </p:cNvPr>
          <p:cNvSpPr>
            <a:spLocks xmlns:a="http://schemas.openxmlformats.org/drawingml/2006/main" noGrp="1"/>
          </p:cNvSpPr>
          <p:nvPr/>
        </p:nvSpPr>
        <p:spPr>
          <a:xfrm xmlns:a="http://schemas.openxmlformats.org/drawingml/2006/main">
            <a:off x="441325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Art. 7º</a:t>
            </a:r>
          </a:p>
        </p:txBody>
      </p:sp>
      <p:sp>
        <p:nvSpPr>
          <p:cNvPr id="8" name="">
            <a:extLst xmlns:a="http://schemas.openxmlformats.org/drawingml/2006/main">
              <a:ext uri="{FF2B5EF4-FFF2-40B4-BE49-F238E27FC236}">
                <a16:creationId xmlns:a16="http://schemas.microsoft.com/office/drawing/2014/main" id="{B251B01F-31BD-424D-9AF3-3734A2100B24}"/>
              </a:ext>
            </a:extLst>
          </p:cNvPr>
          <p:cNvSpPr>
            <a:spLocks xmlns:a="http://schemas.openxmlformats.org/drawingml/2006/main" noGrp="1"/>
          </p:cNvSpPr>
          <p:nvPr/>
        </p:nvSpPr>
        <p:spPr>
          <a:xfrm xmlns:a="http://schemas.openxmlformats.org/drawingml/2006/main">
            <a:off x="441325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9" name="Reconhecer as formas de violência; não esperar uma lesã">
            <a:extLst xmlns:a="http://schemas.openxmlformats.org/drawingml/2006/main">
              <a:ext uri="{FF2B5EF4-FFF2-40B4-BE49-F238E27FC236}">
                <a16:creationId xmlns:a16="http://schemas.microsoft.com/office/drawing/2014/main" id="{28000709-53D5-4287-8A88-E824D9EDA0ED}"/>
              </a:ext>
            </a:extLst>
          </p:cNvPr>
          <p:cNvSpPr>
            <a:spLocks xmlns:a="http://schemas.openxmlformats.org/drawingml/2006/main" noGrp="1"/>
          </p:cNvSpPr>
          <p:nvPr/>
        </p:nvSpPr>
        <p:spPr>
          <a:xfrm xmlns:a="http://schemas.openxmlformats.org/drawingml/2006/main">
            <a:off x="441325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Reconhecer as formas de violência; não esperar uma lesão física.</a:t>
            </a:r>
          </a:p>
        </p:txBody>
      </p:sp>
      <p:sp>
        <p:nvSpPr>
          <p:cNvPr id="10" name="Art. 8º">
            <a:extLst xmlns:a="http://schemas.openxmlformats.org/drawingml/2006/main">
              <a:ext uri="{FF2B5EF4-FFF2-40B4-BE49-F238E27FC236}">
                <a16:creationId xmlns:a16="http://schemas.microsoft.com/office/drawing/2014/main" id="{68E9883C-B9AF-41C8-A658-1465AE45B819}"/>
              </a:ext>
            </a:extLst>
          </p:cNvPr>
          <p:cNvSpPr>
            <a:spLocks xmlns:a="http://schemas.openxmlformats.org/drawingml/2006/main" noGrp="1"/>
          </p:cNvSpPr>
          <p:nvPr/>
        </p:nvSpPr>
        <p:spPr>
          <a:xfrm xmlns:a="http://schemas.openxmlformats.org/drawingml/2006/main">
            <a:off x="814070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Art. 8º</a:t>
            </a:r>
          </a:p>
        </p:txBody>
      </p:sp>
      <p:sp>
        <p:nvSpPr>
          <p:cNvPr id="11" name="">
            <a:extLst xmlns:a="http://schemas.openxmlformats.org/drawingml/2006/main">
              <a:ext uri="{FF2B5EF4-FFF2-40B4-BE49-F238E27FC236}">
                <a16:creationId xmlns:a16="http://schemas.microsoft.com/office/drawing/2014/main" id="{35418827-EAF7-4795-BC8C-9ECE9B1B68BC}"/>
              </a:ext>
            </a:extLst>
          </p:cNvPr>
          <p:cNvSpPr>
            <a:spLocks xmlns:a="http://schemas.openxmlformats.org/drawingml/2006/main" noGrp="1"/>
          </p:cNvSpPr>
          <p:nvPr/>
        </p:nvSpPr>
        <p:spPr>
          <a:xfrm xmlns:a="http://schemas.openxmlformats.org/drawingml/2006/main">
            <a:off x="814070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12" name="Relacionar o direito à atuação integrada das políticas ">
            <a:extLst xmlns:a="http://schemas.openxmlformats.org/drawingml/2006/main">
              <a:ext uri="{FF2B5EF4-FFF2-40B4-BE49-F238E27FC236}">
                <a16:creationId xmlns:a16="http://schemas.microsoft.com/office/drawing/2014/main" id="{459E7584-A948-4E7F-ABA7-4A0C2D256DA9}"/>
              </a:ext>
            </a:extLst>
          </p:cNvPr>
          <p:cNvSpPr>
            <a:spLocks xmlns:a="http://schemas.openxmlformats.org/drawingml/2006/main" noGrp="1"/>
          </p:cNvSpPr>
          <p:nvPr/>
        </p:nvSpPr>
        <p:spPr>
          <a:xfrm xmlns:a="http://schemas.openxmlformats.org/drawingml/2006/main">
            <a:off x="814070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Relacionar o direito à atuação integrada das políticas públicas.</a:t>
            </a:r>
          </a:p>
        </p:txBody>
      </p:sp>
      <p:sp>
        <p:nvSpPr>
          <p:cNvPr id="13" name="COMESP · REDE PREPARADA MULHER SEGURA | LabSocial">
            <a:extLst xmlns:a="http://schemas.openxmlformats.org/drawingml/2006/main">
              <a:ext uri="{FF2B5EF4-FFF2-40B4-BE49-F238E27FC236}">
                <a16:creationId xmlns:a16="http://schemas.microsoft.com/office/drawing/2014/main" id="{6FA677BC-52FA-4E76-8A55-7B497D02137F}"/>
              </a:ext>
            </a:extLst>
          </p:cNvPr>
          <p:cNvSpPr>
            <a:spLocks xmlns:a="http://schemas.openxmlformats.org/drawingml/2006/main" noGrp="1"/>
          </p:cNvSpPr>
          <p:nvPr/>
        </p:nvSpPr>
        <p:spPr>
          <a:xfrm xmlns:a="http://schemas.openxmlformats.org/drawingml/2006/main">
            <a:off x="685800" y="6505575"/>
            <a:ext cx="8953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COMESP · REDE PREPARADA MULHER SEGURA | LabSocial</a:t>
            </a:r>
          </a:p>
        </p:txBody>
      </p:sp>
      <p:sp>
        <p:nvSpPr>
          <p:cNvPr id="14" name="III · 09">
            <a:extLst xmlns:a="http://schemas.openxmlformats.org/drawingml/2006/main">
              <a:ext uri="{FF2B5EF4-FFF2-40B4-BE49-F238E27FC236}">
                <a16:creationId xmlns:a16="http://schemas.microsoft.com/office/drawing/2014/main" id="{6641AE39-AA48-4270-A226-1A10BB97CA4D}"/>
              </a:ext>
            </a:extLst>
          </p:cNvPr>
          <p:cNvSpPr>
            <a:spLocks xmlns:a="http://schemas.openxmlformats.org/drawingml/2006/main" noGrp="1"/>
          </p:cNvSpPr>
          <p:nvPr/>
        </p:nvSpPr>
        <p:spPr>
          <a:xfrm xmlns:a="http://schemas.openxmlformats.org/drawingml/2006/main">
            <a:off x="10572750" y="6505575"/>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III · 09</a:t>
            </a:r>
          </a:p>
        </p:txBody>
      </p:sp>
    </p:spTree>
    <p:extLst>
      <p:ext uri="{BB962C8B-B14F-4D97-AF65-F5344CB8AC3E}">
        <p14:creationId xmlns:p14="http://schemas.microsoft.com/office/powerpoint/2010/main" val="951534010"/>
      </p:ext>
    </p:extLst>
  </p:cSld>
</p:sld>
</file>

<file path=ppt/slides/slide10.xml><?xml version="1.0" encoding="utf-8"?>
<p:sld xmlns:p="http://schemas.openxmlformats.org/presentationml/2006/main">
  <p:cSld>
    <p:bg>
      <p:bgPr>
        <a:solidFill xmlns:a="http://schemas.openxmlformats.org/drawingml/2006/main">
          <a:srgbClr val="F7F0E5"/>
        </a:solidFill>
      </p:bgPr>
    </p:bg>
    <p:spTree>
      <p:nvGrpSpPr>
        <p:cNvPr id="1" name=""/>
        <p:cNvGrpSpPr/>
        <p:nvPr/>
      </p:nvGrpSpPr>
      <p:grpSpPr>
        <a:xfrm xmlns:a="http://schemas.openxmlformats.org/drawingml/2006/main"/>
      </p:grpSpPr>
      <p:sp>
        <p:nvSpPr>
          <p:cNvPr id="15" name="COMESP · MÓDULO III">
            <a:extLst xmlns:a="http://schemas.openxmlformats.org/drawingml/2006/main">
              <a:ext uri="{FF2B5EF4-FFF2-40B4-BE49-F238E27FC236}">
                <a16:creationId xmlns:a16="http://schemas.microsoft.com/office/drawing/2014/main" id="{EB778E27-17D7-4B5F-B797-5C350EF1BA7C}"/>
              </a:ext>
            </a:extLst>
          </p:cNvPr>
          <p:cNvSpPr>
            <a:spLocks xmlns:a="http://schemas.openxmlformats.org/drawingml/2006/main" noGrp="1"/>
          </p:cNvSpPr>
          <p:nvPr/>
        </p:nvSpPr>
        <p:spPr>
          <a:xfrm xmlns:a="http://schemas.openxmlformats.org/drawingml/2006/main">
            <a:off x="685800" y="304800"/>
            <a:ext cx="10820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1">
                <a:solidFill>
                  <a:srgbClr val="711F3B"/>
                </a:solidFill>
                <a:latin typeface="Calibri"/>
                <a:ea typeface="Calibri"/>
                <a:cs typeface="Calibri"/>
              </a:defRPr>
            </a:pPr>
            <a:r>
              <a:rPr sz="1125" b="1">
                <a:solidFill>
                  <a:srgbClr val="711F3B"/>
                </a:solidFill>
                <a:latin typeface="Calibri"/>
                <a:ea typeface="Calibri"/>
                <a:cs typeface="Calibri"/>
              </a:rPr>
              <a:t>COMESP · MÓDULO III</a:t>
            </a:r>
          </a:p>
        </p:txBody>
      </p:sp>
      <p:sp>
        <p:nvSpPr>
          <p:cNvPr id="2" name="A violência assume diferentes formas">
            <a:extLst xmlns:a="http://schemas.openxmlformats.org/drawingml/2006/main">
              <a:ext uri="{FF2B5EF4-FFF2-40B4-BE49-F238E27FC236}">
                <a16:creationId xmlns:a16="http://schemas.microsoft.com/office/drawing/2014/main" id="{76F7319E-E8F1-48ED-B7DD-714D7FCB2E87}"/>
              </a:ext>
            </a:extLst>
          </p:cNvPr>
          <p:cNvSpPr>
            <a:spLocks xmlns:a="http://schemas.openxmlformats.org/drawingml/2006/main" noGrp="1"/>
          </p:cNvSpPr>
          <p:nvPr/>
        </p:nvSpPr>
        <p:spPr>
          <a:xfrm xmlns:a="http://schemas.openxmlformats.org/drawingml/2006/main">
            <a:off x="685800" y="68580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225" b="1">
                <a:solidFill>
                  <a:srgbClr val="711F3B"/>
                </a:solidFill>
                <a:latin typeface="Calibri"/>
                <a:ea typeface="Calibri"/>
                <a:cs typeface="Calibri"/>
              </a:defRPr>
            </a:pPr>
            <a:r>
              <a:rPr sz="3225" b="1">
                <a:solidFill>
                  <a:srgbClr val="711F3B"/>
                </a:solidFill>
                <a:latin typeface="Calibri"/>
                <a:ea typeface="Calibri"/>
                <a:cs typeface="Calibri"/>
              </a:rPr>
              <a:t>A violência assume diferentes formas</a:t>
            </a:r>
          </a:p>
        </p:txBody>
      </p:sp>
      <p:sp>
        <p:nvSpPr>
          <p:cNvPr id="3" name="">
            <a:extLst xmlns:a="http://schemas.openxmlformats.org/drawingml/2006/main">
              <a:ext uri="{FF2B5EF4-FFF2-40B4-BE49-F238E27FC236}">
                <a16:creationId xmlns:a16="http://schemas.microsoft.com/office/drawing/2014/main" id="{172856CE-032A-45F1-88E6-F27AAF8128D6}"/>
              </a:ext>
            </a:extLst>
          </p:cNvPr>
          <p:cNvSpPr>
            <a:spLocks xmlns:a="http://schemas.openxmlformats.org/drawingml/2006/main" noGrp="1"/>
          </p:cNvSpPr>
          <p:nvPr/>
        </p:nvSpPr>
        <p:spPr>
          <a:xfrm xmlns:a="http://schemas.openxmlformats.org/drawingml/2006/main">
            <a:off x="685800" y="1638300"/>
            <a:ext cx="1047750" cy="3810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4" name="Física e sexual">
            <a:extLst xmlns:a="http://schemas.openxmlformats.org/drawingml/2006/main">
              <a:ext uri="{FF2B5EF4-FFF2-40B4-BE49-F238E27FC236}">
                <a16:creationId xmlns:a16="http://schemas.microsoft.com/office/drawing/2014/main" id="{6B7B3A35-41DD-42A5-B34F-A9C036F1F1F3}"/>
              </a:ext>
            </a:extLst>
          </p:cNvPr>
          <p:cNvSpPr>
            <a:spLocks xmlns:a="http://schemas.openxmlformats.org/drawingml/2006/main" noGrp="1"/>
          </p:cNvSpPr>
          <p:nvPr/>
        </p:nvSpPr>
        <p:spPr>
          <a:xfrm xmlns:a="http://schemas.openxmlformats.org/drawingml/2006/main">
            <a:off x="68580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Física e sexual</a:t>
            </a:r>
          </a:p>
        </p:txBody>
      </p:sp>
      <p:sp>
        <p:nvSpPr>
          <p:cNvPr id="5" name="">
            <a:extLst xmlns:a="http://schemas.openxmlformats.org/drawingml/2006/main">
              <a:ext uri="{FF2B5EF4-FFF2-40B4-BE49-F238E27FC236}">
                <a16:creationId xmlns:a16="http://schemas.microsoft.com/office/drawing/2014/main" id="{CD370C9F-F83D-4639-80AF-ECDEBB28B50E}"/>
              </a:ext>
            </a:extLst>
          </p:cNvPr>
          <p:cNvSpPr>
            <a:spLocks xmlns:a="http://schemas.openxmlformats.org/drawingml/2006/main" noGrp="1"/>
          </p:cNvSpPr>
          <p:nvPr/>
        </p:nvSpPr>
        <p:spPr>
          <a:xfrm xmlns:a="http://schemas.openxmlformats.org/drawingml/2006/main">
            <a:off x="68580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6" name="Atingem integridade e liberdade sexual.">
            <a:extLst xmlns:a="http://schemas.openxmlformats.org/drawingml/2006/main">
              <a:ext uri="{FF2B5EF4-FFF2-40B4-BE49-F238E27FC236}">
                <a16:creationId xmlns:a16="http://schemas.microsoft.com/office/drawing/2014/main" id="{697F9A76-A128-4C0C-B362-5DC11E3D48E6}"/>
              </a:ext>
            </a:extLst>
          </p:cNvPr>
          <p:cNvSpPr>
            <a:spLocks xmlns:a="http://schemas.openxmlformats.org/drawingml/2006/main" noGrp="1"/>
          </p:cNvSpPr>
          <p:nvPr/>
        </p:nvSpPr>
        <p:spPr>
          <a:xfrm xmlns:a="http://schemas.openxmlformats.org/drawingml/2006/main">
            <a:off x="68580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Atingem integridade e liberdade sexual.</a:t>
            </a:r>
          </a:p>
        </p:txBody>
      </p:sp>
      <p:sp>
        <p:nvSpPr>
          <p:cNvPr id="7" name="Psicológica e moral">
            <a:extLst xmlns:a="http://schemas.openxmlformats.org/drawingml/2006/main">
              <a:ext uri="{FF2B5EF4-FFF2-40B4-BE49-F238E27FC236}">
                <a16:creationId xmlns:a16="http://schemas.microsoft.com/office/drawing/2014/main" id="{840C2DFF-EE12-4669-B37F-2ABD7ADAF992}"/>
              </a:ext>
            </a:extLst>
          </p:cNvPr>
          <p:cNvSpPr>
            <a:spLocks xmlns:a="http://schemas.openxmlformats.org/drawingml/2006/main" noGrp="1"/>
          </p:cNvSpPr>
          <p:nvPr/>
        </p:nvSpPr>
        <p:spPr>
          <a:xfrm xmlns:a="http://schemas.openxmlformats.org/drawingml/2006/main">
            <a:off x="441325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Psicológica e moral</a:t>
            </a:r>
          </a:p>
        </p:txBody>
      </p:sp>
      <p:sp>
        <p:nvSpPr>
          <p:cNvPr id="8" name="">
            <a:extLst xmlns:a="http://schemas.openxmlformats.org/drawingml/2006/main">
              <a:ext uri="{FF2B5EF4-FFF2-40B4-BE49-F238E27FC236}">
                <a16:creationId xmlns:a16="http://schemas.microsoft.com/office/drawing/2014/main" id="{20117E0C-F93F-4339-ABA9-99B52C5E03CD}"/>
              </a:ext>
            </a:extLst>
          </p:cNvPr>
          <p:cNvSpPr>
            <a:spLocks xmlns:a="http://schemas.openxmlformats.org/drawingml/2006/main" noGrp="1"/>
          </p:cNvSpPr>
          <p:nvPr/>
        </p:nvSpPr>
        <p:spPr>
          <a:xfrm xmlns:a="http://schemas.openxmlformats.org/drawingml/2006/main">
            <a:off x="441325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9" name="Controle, ameaça, humilhação e ofensas também demandam ">
            <a:extLst xmlns:a="http://schemas.openxmlformats.org/drawingml/2006/main">
              <a:ext uri="{FF2B5EF4-FFF2-40B4-BE49-F238E27FC236}">
                <a16:creationId xmlns:a16="http://schemas.microsoft.com/office/drawing/2014/main" id="{C7D59F11-057F-41A0-BD00-26A26DD9EB10}"/>
              </a:ext>
            </a:extLst>
          </p:cNvPr>
          <p:cNvSpPr>
            <a:spLocks xmlns:a="http://schemas.openxmlformats.org/drawingml/2006/main" noGrp="1"/>
          </p:cNvSpPr>
          <p:nvPr/>
        </p:nvSpPr>
        <p:spPr>
          <a:xfrm xmlns:a="http://schemas.openxmlformats.org/drawingml/2006/main">
            <a:off x="441325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Controle, ameaça, humilhação e ofensas também demandam resposta.</a:t>
            </a:r>
          </a:p>
        </p:txBody>
      </p:sp>
      <p:sp>
        <p:nvSpPr>
          <p:cNvPr id="10" name="Patrimonial e vicária">
            <a:extLst xmlns:a="http://schemas.openxmlformats.org/drawingml/2006/main">
              <a:ext uri="{FF2B5EF4-FFF2-40B4-BE49-F238E27FC236}">
                <a16:creationId xmlns:a16="http://schemas.microsoft.com/office/drawing/2014/main" id="{81ADCADF-FA11-4E19-BF46-9965058EE1FE}"/>
              </a:ext>
            </a:extLst>
          </p:cNvPr>
          <p:cNvSpPr>
            <a:spLocks xmlns:a="http://schemas.openxmlformats.org/drawingml/2006/main" noGrp="1"/>
          </p:cNvSpPr>
          <p:nvPr/>
        </p:nvSpPr>
        <p:spPr>
          <a:xfrm xmlns:a="http://schemas.openxmlformats.org/drawingml/2006/main">
            <a:off x="814070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Patrimonial e vicária</a:t>
            </a:r>
          </a:p>
        </p:txBody>
      </p:sp>
      <p:sp>
        <p:nvSpPr>
          <p:cNvPr id="11" name="">
            <a:extLst xmlns:a="http://schemas.openxmlformats.org/drawingml/2006/main">
              <a:ext uri="{FF2B5EF4-FFF2-40B4-BE49-F238E27FC236}">
                <a16:creationId xmlns:a16="http://schemas.microsoft.com/office/drawing/2014/main" id="{4909A61A-1FBD-45DC-930C-49EA81D0D68C}"/>
              </a:ext>
            </a:extLst>
          </p:cNvPr>
          <p:cNvSpPr>
            <a:spLocks xmlns:a="http://schemas.openxmlformats.org/drawingml/2006/main" noGrp="1"/>
          </p:cNvSpPr>
          <p:nvPr/>
        </p:nvSpPr>
        <p:spPr>
          <a:xfrm xmlns:a="http://schemas.openxmlformats.org/drawingml/2006/main">
            <a:off x="814070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12" name="Retenção de recursos e violência contra pessoas próxima">
            <a:extLst xmlns:a="http://schemas.openxmlformats.org/drawingml/2006/main">
              <a:ext uri="{FF2B5EF4-FFF2-40B4-BE49-F238E27FC236}">
                <a16:creationId xmlns:a16="http://schemas.microsoft.com/office/drawing/2014/main" id="{57804B75-6E56-4600-9D81-9206A585922B}"/>
              </a:ext>
            </a:extLst>
          </p:cNvPr>
          <p:cNvSpPr>
            <a:spLocks xmlns:a="http://schemas.openxmlformats.org/drawingml/2006/main" noGrp="1"/>
          </p:cNvSpPr>
          <p:nvPr/>
        </p:nvSpPr>
        <p:spPr>
          <a:xfrm xmlns:a="http://schemas.openxmlformats.org/drawingml/2006/main">
            <a:off x="814070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Retenção de recursos e violência contra pessoas próximas podem atingir a mulher.</a:t>
            </a:r>
          </a:p>
        </p:txBody>
      </p:sp>
      <p:sp>
        <p:nvSpPr>
          <p:cNvPr id="13" name="COMESP · REDE PREPARADA MULHER SEGURA | LabSocial">
            <a:extLst xmlns:a="http://schemas.openxmlformats.org/drawingml/2006/main">
              <a:ext uri="{FF2B5EF4-FFF2-40B4-BE49-F238E27FC236}">
                <a16:creationId xmlns:a16="http://schemas.microsoft.com/office/drawing/2014/main" id="{7E17489D-4ED1-4578-867D-6A7B82866BED}"/>
              </a:ext>
            </a:extLst>
          </p:cNvPr>
          <p:cNvSpPr>
            <a:spLocks xmlns:a="http://schemas.openxmlformats.org/drawingml/2006/main" noGrp="1"/>
          </p:cNvSpPr>
          <p:nvPr/>
        </p:nvSpPr>
        <p:spPr>
          <a:xfrm xmlns:a="http://schemas.openxmlformats.org/drawingml/2006/main">
            <a:off x="685800" y="6505575"/>
            <a:ext cx="8953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COMESP · REDE PREPARADA MULHER SEGURA | LabSocial</a:t>
            </a:r>
          </a:p>
        </p:txBody>
      </p:sp>
      <p:sp>
        <p:nvSpPr>
          <p:cNvPr id="14" name="III · 10">
            <a:extLst xmlns:a="http://schemas.openxmlformats.org/drawingml/2006/main">
              <a:ext uri="{FF2B5EF4-FFF2-40B4-BE49-F238E27FC236}">
                <a16:creationId xmlns:a16="http://schemas.microsoft.com/office/drawing/2014/main" id="{D0D52A59-F295-4A00-843E-8BE7EE983058}"/>
              </a:ext>
            </a:extLst>
          </p:cNvPr>
          <p:cNvSpPr>
            <a:spLocks xmlns:a="http://schemas.openxmlformats.org/drawingml/2006/main" noGrp="1"/>
          </p:cNvSpPr>
          <p:nvPr/>
        </p:nvSpPr>
        <p:spPr>
          <a:xfrm xmlns:a="http://schemas.openxmlformats.org/drawingml/2006/main">
            <a:off x="10572750" y="6505575"/>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III · 10</a:t>
            </a:r>
          </a:p>
        </p:txBody>
      </p:sp>
    </p:spTree>
    <p:extLst>
      <p:ext uri="{BB962C8B-B14F-4D97-AF65-F5344CB8AC3E}">
        <p14:creationId xmlns:p14="http://schemas.microsoft.com/office/powerpoint/2010/main" val="951534010"/>
      </p:ext>
    </p:extLst>
  </p:cSld>
</p:sld>
</file>

<file path=ppt/slides/slide11.xml><?xml version="1.0" encoding="utf-8"?>
<p:sld xmlns:p="http://schemas.openxmlformats.org/presentationml/2006/main">
  <p:cSld>
    <p:bg>
      <p:bgPr>
        <a:solidFill xmlns:a="http://schemas.openxmlformats.org/drawingml/2006/main">
          <a:srgbClr val="F7F0E5"/>
        </a:solidFill>
      </p:bgPr>
    </p:bg>
    <p:spTree>
      <p:nvGrpSpPr>
        <p:cNvPr id="1" name=""/>
        <p:cNvGrpSpPr/>
        <p:nvPr/>
      </p:nvGrpSpPr>
      <p:grpSpPr>
        <a:xfrm xmlns:a="http://schemas.openxmlformats.org/drawingml/2006/main"/>
      </p:grpSpPr>
      <p:sp>
        <p:nvSpPr>
          <p:cNvPr id="15" name="COMESP · MÓDULO III">
            <a:extLst xmlns:a="http://schemas.openxmlformats.org/drawingml/2006/main">
              <a:ext uri="{FF2B5EF4-FFF2-40B4-BE49-F238E27FC236}">
                <a16:creationId xmlns:a16="http://schemas.microsoft.com/office/drawing/2014/main" id="{48EB9F5A-23D4-4C4A-9DEB-D5BB45E36BA6}"/>
              </a:ext>
            </a:extLst>
          </p:cNvPr>
          <p:cNvSpPr>
            <a:spLocks xmlns:a="http://schemas.openxmlformats.org/drawingml/2006/main" noGrp="1"/>
          </p:cNvSpPr>
          <p:nvPr/>
        </p:nvSpPr>
        <p:spPr>
          <a:xfrm xmlns:a="http://schemas.openxmlformats.org/drawingml/2006/main">
            <a:off x="685800" y="304800"/>
            <a:ext cx="10820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1">
                <a:solidFill>
                  <a:srgbClr val="711F3B"/>
                </a:solidFill>
                <a:latin typeface="Calibri"/>
                <a:ea typeface="Calibri"/>
                <a:cs typeface="Calibri"/>
              </a:defRPr>
            </a:pPr>
            <a:r>
              <a:rPr sz="1125" b="1">
                <a:solidFill>
                  <a:srgbClr val="711F3B"/>
                </a:solidFill>
                <a:latin typeface="Calibri"/>
                <a:ea typeface="Calibri"/>
                <a:cs typeface="Calibri"/>
              </a:rPr>
              <a:t>COMESP · MÓDULO III</a:t>
            </a:r>
          </a:p>
        </p:txBody>
      </p:sp>
      <p:sp>
        <p:nvSpPr>
          <p:cNvPr id="2" name="Proteção orientada pelo risco">
            <a:extLst xmlns:a="http://schemas.openxmlformats.org/drawingml/2006/main">
              <a:ext uri="{FF2B5EF4-FFF2-40B4-BE49-F238E27FC236}">
                <a16:creationId xmlns:a16="http://schemas.microsoft.com/office/drawing/2014/main" id="{C539BF12-857F-4D2B-8512-1C3FA5D0F76A}"/>
              </a:ext>
            </a:extLst>
          </p:cNvPr>
          <p:cNvSpPr>
            <a:spLocks xmlns:a="http://schemas.openxmlformats.org/drawingml/2006/main" noGrp="1"/>
          </p:cNvSpPr>
          <p:nvPr/>
        </p:nvSpPr>
        <p:spPr>
          <a:xfrm xmlns:a="http://schemas.openxmlformats.org/drawingml/2006/main">
            <a:off x="685800" y="68580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225" b="1">
                <a:solidFill>
                  <a:srgbClr val="711F3B"/>
                </a:solidFill>
                <a:latin typeface="Calibri"/>
                <a:ea typeface="Calibri"/>
                <a:cs typeface="Calibri"/>
              </a:defRPr>
            </a:pPr>
            <a:r>
              <a:rPr sz="3225" b="1">
                <a:solidFill>
                  <a:srgbClr val="711F3B"/>
                </a:solidFill>
                <a:latin typeface="Calibri"/>
                <a:ea typeface="Calibri"/>
                <a:cs typeface="Calibri"/>
              </a:rPr>
              <a:t>Proteção orientada pelo risco</a:t>
            </a:r>
          </a:p>
        </p:txBody>
      </p:sp>
      <p:sp>
        <p:nvSpPr>
          <p:cNvPr id="3" name="">
            <a:extLst xmlns:a="http://schemas.openxmlformats.org/drawingml/2006/main">
              <a:ext uri="{FF2B5EF4-FFF2-40B4-BE49-F238E27FC236}">
                <a16:creationId xmlns:a16="http://schemas.microsoft.com/office/drawing/2014/main" id="{D8A6363C-228E-403F-AD91-EA6A59E09EC1}"/>
              </a:ext>
            </a:extLst>
          </p:cNvPr>
          <p:cNvSpPr>
            <a:spLocks xmlns:a="http://schemas.openxmlformats.org/drawingml/2006/main" noGrp="1"/>
          </p:cNvSpPr>
          <p:nvPr/>
        </p:nvSpPr>
        <p:spPr>
          <a:xfrm xmlns:a="http://schemas.openxmlformats.org/drawingml/2006/main">
            <a:off x="685800" y="1638300"/>
            <a:ext cx="1047750" cy="3810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4" name="01">
            <a:extLst xmlns:a="http://schemas.openxmlformats.org/drawingml/2006/main">
              <a:ext uri="{FF2B5EF4-FFF2-40B4-BE49-F238E27FC236}">
                <a16:creationId xmlns:a16="http://schemas.microsoft.com/office/drawing/2014/main" id="{7BD5D232-8130-41D7-9C61-BAC125A91BEF}"/>
              </a:ext>
            </a:extLst>
          </p:cNvPr>
          <p:cNvSpPr>
            <a:spLocks xmlns:a="http://schemas.openxmlformats.org/drawingml/2006/main" noGrp="1"/>
          </p:cNvSpPr>
          <p:nvPr/>
        </p:nvSpPr>
        <p:spPr>
          <a:xfrm xmlns:a="http://schemas.openxmlformats.org/drawingml/2006/main">
            <a:off x="685800" y="2028825"/>
            <a:ext cx="3365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1">
                <a:solidFill>
                  <a:srgbClr val="711F3B"/>
                </a:solidFill>
                <a:latin typeface="Calibri"/>
                <a:ea typeface="Calibri"/>
                <a:cs typeface="Calibri"/>
              </a:defRPr>
            </a:pPr>
            <a:r>
              <a:rPr sz="3000" b="1">
                <a:solidFill>
                  <a:srgbClr val="711F3B"/>
                </a:solidFill>
                <a:latin typeface="Calibri"/>
                <a:ea typeface="Calibri"/>
                <a:cs typeface="Calibri"/>
              </a:rPr>
              <a:t>01</a:t>
            </a:r>
          </a:p>
        </p:txBody>
      </p:sp>
      <p:sp>
        <p:nvSpPr>
          <p:cNvPr id="5" name="">
            <a:extLst xmlns:a="http://schemas.openxmlformats.org/drawingml/2006/main">
              <a:ext uri="{FF2B5EF4-FFF2-40B4-BE49-F238E27FC236}">
                <a16:creationId xmlns:a16="http://schemas.microsoft.com/office/drawing/2014/main" id="{68CADA85-1C84-4FDA-B335-41CD3638526F}"/>
              </a:ext>
            </a:extLst>
          </p:cNvPr>
          <p:cNvSpPr>
            <a:spLocks xmlns:a="http://schemas.openxmlformats.org/drawingml/2006/main" noGrp="1"/>
          </p:cNvSpPr>
          <p:nvPr/>
        </p:nvSpPr>
        <p:spPr>
          <a:xfrm xmlns:a="http://schemas.openxmlformats.org/drawingml/2006/main">
            <a:off x="685800" y="2752725"/>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6" name="A medida protetiva não depende de boletim de ocorrência">
            <a:extLst xmlns:a="http://schemas.openxmlformats.org/drawingml/2006/main">
              <a:ext uri="{FF2B5EF4-FFF2-40B4-BE49-F238E27FC236}">
                <a16:creationId xmlns:a16="http://schemas.microsoft.com/office/drawing/2014/main" id="{C6F06BDF-9173-42EE-80D3-62CEC3A15634}"/>
              </a:ext>
            </a:extLst>
          </p:cNvPr>
          <p:cNvSpPr>
            <a:spLocks xmlns:a="http://schemas.openxmlformats.org/drawingml/2006/main" noGrp="1"/>
          </p:cNvSpPr>
          <p:nvPr/>
        </p:nvSpPr>
        <p:spPr>
          <a:xfrm xmlns:a="http://schemas.openxmlformats.org/drawingml/2006/main">
            <a:off x="685800" y="3067050"/>
            <a:ext cx="3365500" cy="2876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211D20"/>
                </a:solidFill>
                <a:latin typeface="Calibri"/>
                <a:ea typeface="Calibri"/>
                <a:cs typeface="Calibri"/>
              </a:defRPr>
            </a:pPr>
            <a:r>
              <a:rPr sz="2100" b="0">
                <a:solidFill>
                  <a:srgbClr val="211D20"/>
                </a:solidFill>
                <a:latin typeface="Calibri"/>
                <a:ea typeface="Calibri"/>
                <a:cs typeface="Calibri"/>
              </a:rPr>
              <a:t>A medida protetiva não depende de boletim de ocorrência, inquérito ou ação judicial.</a:t>
            </a:r>
          </a:p>
        </p:txBody>
      </p:sp>
      <p:sp>
        <p:nvSpPr>
          <p:cNvPr id="7" name="02">
            <a:extLst xmlns:a="http://schemas.openxmlformats.org/drawingml/2006/main">
              <a:ext uri="{FF2B5EF4-FFF2-40B4-BE49-F238E27FC236}">
                <a16:creationId xmlns:a16="http://schemas.microsoft.com/office/drawing/2014/main" id="{745E7193-7AE5-40FD-9257-3961EE5B7BAA}"/>
              </a:ext>
            </a:extLst>
          </p:cNvPr>
          <p:cNvSpPr>
            <a:spLocks xmlns:a="http://schemas.openxmlformats.org/drawingml/2006/main" noGrp="1"/>
          </p:cNvSpPr>
          <p:nvPr/>
        </p:nvSpPr>
        <p:spPr>
          <a:xfrm xmlns:a="http://schemas.openxmlformats.org/drawingml/2006/main">
            <a:off x="4413250" y="2028825"/>
            <a:ext cx="3365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1">
                <a:solidFill>
                  <a:srgbClr val="711F3B"/>
                </a:solidFill>
                <a:latin typeface="Calibri"/>
                <a:ea typeface="Calibri"/>
                <a:cs typeface="Calibri"/>
              </a:defRPr>
            </a:pPr>
            <a:r>
              <a:rPr sz="3000" b="1">
                <a:solidFill>
                  <a:srgbClr val="711F3B"/>
                </a:solidFill>
                <a:latin typeface="Calibri"/>
                <a:ea typeface="Calibri"/>
                <a:cs typeface="Calibri"/>
              </a:rPr>
              <a:t>02</a:t>
            </a:r>
          </a:p>
        </p:txBody>
      </p:sp>
      <p:sp>
        <p:nvSpPr>
          <p:cNvPr id="8" name="">
            <a:extLst xmlns:a="http://schemas.openxmlformats.org/drawingml/2006/main">
              <a:ext uri="{FF2B5EF4-FFF2-40B4-BE49-F238E27FC236}">
                <a16:creationId xmlns:a16="http://schemas.microsoft.com/office/drawing/2014/main" id="{70DDA480-B67F-4FD4-BEF0-4802C0DA0729}"/>
              </a:ext>
            </a:extLst>
          </p:cNvPr>
          <p:cNvSpPr>
            <a:spLocks xmlns:a="http://schemas.openxmlformats.org/drawingml/2006/main" noGrp="1"/>
          </p:cNvSpPr>
          <p:nvPr/>
        </p:nvSpPr>
        <p:spPr>
          <a:xfrm xmlns:a="http://schemas.openxmlformats.org/drawingml/2006/main">
            <a:off x="4413250" y="2752725"/>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9" name="A proteção não exige uma tipificação penal prévia.">
            <a:extLst xmlns:a="http://schemas.openxmlformats.org/drawingml/2006/main">
              <a:ext uri="{FF2B5EF4-FFF2-40B4-BE49-F238E27FC236}">
                <a16:creationId xmlns:a16="http://schemas.microsoft.com/office/drawing/2014/main" id="{EEAA0BEB-BC3B-4069-8F8F-9C4E584F2862}"/>
              </a:ext>
            </a:extLst>
          </p:cNvPr>
          <p:cNvSpPr>
            <a:spLocks xmlns:a="http://schemas.openxmlformats.org/drawingml/2006/main" noGrp="1"/>
          </p:cNvSpPr>
          <p:nvPr/>
        </p:nvSpPr>
        <p:spPr>
          <a:xfrm xmlns:a="http://schemas.openxmlformats.org/drawingml/2006/main">
            <a:off x="4413250" y="3067050"/>
            <a:ext cx="3365500" cy="2876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211D20"/>
                </a:solidFill>
                <a:latin typeface="Calibri"/>
                <a:ea typeface="Calibri"/>
                <a:cs typeface="Calibri"/>
              </a:defRPr>
            </a:pPr>
            <a:r>
              <a:rPr sz="2100" b="0">
                <a:solidFill>
                  <a:srgbClr val="211D20"/>
                </a:solidFill>
                <a:latin typeface="Calibri"/>
                <a:ea typeface="Calibri"/>
                <a:cs typeface="Calibri"/>
              </a:rPr>
              <a:t>A proteção não exige uma tipificação penal prévia.</a:t>
            </a:r>
          </a:p>
        </p:txBody>
      </p:sp>
      <p:sp>
        <p:nvSpPr>
          <p:cNvPr id="10" name="03">
            <a:extLst xmlns:a="http://schemas.openxmlformats.org/drawingml/2006/main">
              <a:ext uri="{FF2B5EF4-FFF2-40B4-BE49-F238E27FC236}">
                <a16:creationId xmlns:a16="http://schemas.microsoft.com/office/drawing/2014/main" id="{1376069C-8147-4DE8-B6D7-3CC991349428}"/>
              </a:ext>
            </a:extLst>
          </p:cNvPr>
          <p:cNvSpPr>
            <a:spLocks xmlns:a="http://schemas.openxmlformats.org/drawingml/2006/main" noGrp="1"/>
          </p:cNvSpPr>
          <p:nvPr/>
        </p:nvSpPr>
        <p:spPr>
          <a:xfrm xmlns:a="http://schemas.openxmlformats.org/drawingml/2006/main">
            <a:off x="8140700" y="2028825"/>
            <a:ext cx="3365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1">
                <a:solidFill>
                  <a:srgbClr val="711F3B"/>
                </a:solidFill>
                <a:latin typeface="Calibri"/>
                <a:ea typeface="Calibri"/>
                <a:cs typeface="Calibri"/>
              </a:defRPr>
            </a:pPr>
            <a:r>
              <a:rPr sz="3000" b="1">
                <a:solidFill>
                  <a:srgbClr val="711F3B"/>
                </a:solidFill>
                <a:latin typeface="Calibri"/>
                <a:ea typeface="Calibri"/>
                <a:cs typeface="Calibri"/>
              </a:rPr>
              <a:t>03</a:t>
            </a:r>
          </a:p>
        </p:txBody>
      </p:sp>
      <p:sp>
        <p:nvSpPr>
          <p:cNvPr id="11" name="">
            <a:extLst xmlns:a="http://schemas.openxmlformats.org/drawingml/2006/main">
              <a:ext uri="{FF2B5EF4-FFF2-40B4-BE49-F238E27FC236}">
                <a16:creationId xmlns:a16="http://schemas.microsoft.com/office/drawing/2014/main" id="{E2C043B8-BF59-4694-95BD-C23577FEA9B5}"/>
              </a:ext>
            </a:extLst>
          </p:cNvPr>
          <p:cNvSpPr>
            <a:spLocks xmlns:a="http://schemas.openxmlformats.org/drawingml/2006/main" noGrp="1"/>
          </p:cNvSpPr>
          <p:nvPr/>
        </p:nvSpPr>
        <p:spPr>
          <a:xfrm xmlns:a="http://schemas.openxmlformats.org/drawingml/2006/main">
            <a:off x="8140700" y="2752725"/>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12" name="A duração acompanha a persistência do risco — art. 19.">
            <a:extLst xmlns:a="http://schemas.openxmlformats.org/drawingml/2006/main">
              <a:ext uri="{FF2B5EF4-FFF2-40B4-BE49-F238E27FC236}">
                <a16:creationId xmlns:a16="http://schemas.microsoft.com/office/drawing/2014/main" id="{FF15E51B-510D-4568-A2E0-F2D6E803083F}"/>
              </a:ext>
            </a:extLst>
          </p:cNvPr>
          <p:cNvSpPr>
            <a:spLocks xmlns:a="http://schemas.openxmlformats.org/drawingml/2006/main" noGrp="1"/>
          </p:cNvSpPr>
          <p:nvPr/>
        </p:nvSpPr>
        <p:spPr>
          <a:xfrm xmlns:a="http://schemas.openxmlformats.org/drawingml/2006/main">
            <a:off x="8140700" y="3067050"/>
            <a:ext cx="3365500" cy="2876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211D20"/>
                </a:solidFill>
                <a:latin typeface="Calibri"/>
                <a:ea typeface="Calibri"/>
                <a:cs typeface="Calibri"/>
              </a:defRPr>
            </a:pPr>
            <a:r>
              <a:rPr sz="2100" b="0">
                <a:solidFill>
                  <a:srgbClr val="211D20"/>
                </a:solidFill>
                <a:latin typeface="Calibri"/>
                <a:ea typeface="Calibri"/>
                <a:cs typeface="Calibri"/>
              </a:rPr>
              <a:t>A duração acompanha a persistência do risco — art. 19.</a:t>
            </a:r>
          </a:p>
        </p:txBody>
      </p:sp>
      <p:sp>
        <p:nvSpPr>
          <p:cNvPr id="13" name="COMESP · REDE PREPARADA MULHER SEGURA | LabSocial">
            <a:extLst xmlns:a="http://schemas.openxmlformats.org/drawingml/2006/main">
              <a:ext uri="{FF2B5EF4-FFF2-40B4-BE49-F238E27FC236}">
                <a16:creationId xmlns:a16="http://schemas.microsoft.com/office/drawing/2014/main" id="{FC82A384-8536-48F3-A088-ECB68A40D325}"/>
              </a:ext>
            </a:extLst>
          </p:cNvPr>
          <p:cNvSpPr>
            <a:spLocks xmlns:a="http://schemas.openxmlformats.org/drawingml/2006/main" noGrp="1"/>
          </p:cNvSpPr>
          <p:nvPr/>
        </p:nvSpPr>
        <p:spPr>
          <a:xfrm xmlns:a="http://schemas.openxmlformats.org/drawingml/2006/main">
            <a:off x="685800" y="6505575"/>
            <a:ext cx="8953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COMESP · REDE PREPARADA MULHER SEGURA | LabSocial</a:t>
            </a:r>
          </a:p>
        </p:txBody>
      </p:sp>
      <p:sp>
        <p:nvSpPr>
          <p:cNvPr id="14" name="III · 11">
            <a:extLst xmlns:a="http://schemas.openxmlformats.org/drawingml/2006/main">
              <a:ext uri="{FF2B5EF4-FFF2-40B4-BE49-F238E27FC236}">
                <a16:creationId xmlns:a16="http://schemas.microsoft.com/office/drawing/2014/main" id="{5A7034F0-9681-4327-8B46-A69E99F6C553}"/>
              </a:ext>
            </a:extLst>
          </p:cNvPr>
          <p:cNvSpPr>
            <a:spLocks xmlns:a="http://schemas.openxmlformats.org/drawingml/2006/main" noGrp="1"/>
          </p:cNvSpPr>
          <p:nvPr/>
        </p:nvSpPr>
        <p:spPr>
          <a:xfrm xmlns:a="http://schemas.openxmlformats.org/drawingml/2006/main">
            <a:off x="10572750" y="6505575"/>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III · 11</a:t>
            </a:r>
          </a:p>
        </p:txBody>
      </p:sp>
    </p:spTree>
    <p:extLst>
      <p:ext uri="{BB962C8B-B14F-4D97-AF65-F5344CB8AC3E}">
        <p14:creationId xmlns:p14="http://schemas.microsoft.com/office/powerpoint/2010/main" val="951534010"/>
      </p:ext>
    </p:extLst>
  </p:cSld>
</p:sld>
</file>

<file path=ppt/slides/slide12.xml><?xml version="1.0" encoding="utf-8"?>
<p:sld xmlns:p="http://schemas.openxmlformats.org/presentationml/2006/main">
  <p:cSld>
    <p:bg>
      <p:bgPr>
        <a:solidFill xmlns:a="http://schemas.openxmlformats.org/drawingml/2006/main">
          <a:srgbClr val="F7F0E5"/>
        </a:solidFill>
      </p:bgPr>
    </p:bg>
    <p:spTree>
      <p:nvGrpSpPr>
        <p:cNvPr id="1" name=""/>
        <p:cNvGrpSpPr/>
        <p:nvPr/>
      </p:nvGrpSpPr>
      <p:grpSpPr>
        <a:xfrm xmlns:a="http://schemas.openxmlformats.org/drawingml/2006/main"/>
      </p:grpSpPr>
      <p:sp>
        <p:nvSpPr>
          <p:cNvPr id="15" name="COMESP · MÓDULO III">
            <a:extLst xmlns:a="http://schemas.openxmlformats.org/drawingml/2006/main">
              <a:ext uri="{FF2B5EF4-FFF2-40B4-BE49-F238E27FC236}">
                <a16:creationId xmlns:a16="http://schemas.microsoft.com/office/drawing/2014/main" id="{A5AC1218-318F-4D2B-BCE9-6E9AABD36E19}"/>
              </a:ext>
            </a:extLst>
          </p:cNvPr>
          <p:cNvSpPr>
            <a:spLocks xmlns:a="http://schemas.openxmlformats.org/drawingml/2006/main" noGrp="1"/>
          </p:cNvSpPr>
          <p:nvPr/>
        </p:nvSpPr>
        <p:spPr>
          <a:xfrm xmlns:a="http://schemas.openxmlformats.org/drawingml/2006/main">
            <a:off x="685800" y="304800"/>
            <a:ext cx="10820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1">
                <a:solidFill>
                  <a:srgbClr val="711F3B"/>
                </a:solidFill>
                <a:latin typeface="Calibri"/>
                <a:ea typeface="Calibri"/>
                <a:cs typeface="Calibri"/>
              </a:defRPr>
            </a:pPr>
            <a:r>
              <a:rPr sz="1125" b="1">
                <a:solidFill>
                  <a:srgbClr val="711F3B"/>
                </a:solidFill>
                <a:latin typeface="Calibri"/>
                <a:ea typeface="Calibri"/>
                <a:cs typeface="Calibri"/>
              </a:rPr>
              <a:t>COMESP · MÓDULO III</a:t>
            </a:r>
          </a:p>
        </p:txBody>
      </p:sp>
      <p:sp>
        <p:nvSpPr>
          <p:cNvPr id="2" name="Artigos que transformam a resposta">
            <a:extLst xmlns:a="http://schemas.openxmlformats.org/drawingml/2006/main">
              <a:ext uri="{FF2B5EF4-FFF2-40B4-BE49-F238E27FC236}">
                <a16:creationId xmlns:a16="http://schemas.microsoft.com/office/drawing/2014/main" id="{F4F5846D-7CD5-4B08-AA47-508FA70487CA}"/>
              </a:ext>
            </a:extLst>
          </p:cNvPr>
          <p:cNvSpPr>
            <a:spLocks xmlns:a="http://schemas.openxmlformats.org/drawingml/2006/main" noGrp="1"/>
          </p:cNvSpPr>
          <p:nvPr/>
        </p:nvSpPr>
        <p:spPr>
          <a:xfrm xmlns:a="http://schemas.openxmlformats.org/drawingml/2006/main">
            <a:off x="685800" y="68580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225" b="1">
                <a:solidFill>
                  <a:srgbClr val="711F3B"/>
                </a:solidFill>
                <a:latin typeface="Calibri"/>
                <a:ea typeface="Calibri"/>
                <a:cs typeface="Calibri"/>
              </a:defRPr>
            </a:pPr>
            <a:r>
              <a:rPr sz="3225" b="1">
                <a:solidFill>
                  <a:srgbClr val="711F3B"/>
                </a:solidFill>
                <a:latin typeface="Calibri"/>
                <a:ea typeface="Calibri"/>
                <a:cs typeface="Calibri"/>
              </a:rPr>
              <a:t>Artigos que transformam a resposta</a:t>
            </a:r>
          </a:p>
        </p:txBody>
      </p:sp>
      <p:sp>
        <p:nvSpPr>
          <p:cNvPr id="3" name="">
            <a:extLst xmlns:a="http://schemas.openxmlformats.org/drawingml/2006/main">
              <a:ext uri="{FF2B5EF4-FFF2-40B4-BE49-F238E27FC236}">
                <a16:creationId xmlns:a16="http://schemas.microsoft.com/office/drawing/2014/main" id="{D3439D0C-3551-48B2-811B-29C2F0BAF882}"/>
              </a:ext>
            </a:extLst>
          </p:cNvPr>
          <p:cNvSpPr>
            <a:spLocks xmlns:a="http://schemas.openxmlformats.org/drawingml/2006/main" noGrp="1"/>
          </p:cNvSpPr>
          <p:nvPr/>
        </p:nvSpPr>
        <p:spPr>
          <a:xfrm xmlns:a="http://schemas.openxmlformats.org/drawingml/2006/main">
            <a:off x="685800" y="1638300"/>
            <a:ext cx="1047750" cy="3810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4" name="Art. 18">
            <a:extLst xmlns:a="http://schemas.openxmlformats.org/drawingml/2006/main">
              <a:ext uri="{FF2B5EF4-FFF2-40B4-BE49-F238E27FC236}">
                <a16:creationId xmlns:a16="http://schemas.microsoft.com/office/drawing/2014/main" id="{3A072E93-6B6F-42E7-B48F-F90607606D91}"/>
              </a:ext>
            </a:extLst>
          </p:cNvPr>
          <p:cNvSpPr>
            <a:spLocks xmlns:a="http://schemas.openxmlformats.org/drawingml/2006/main" noGrp="1"/>
          </p:cNvSpPr>
          <p:nvPr/>
        </p:nvSpPr>
        <p:spPr>
          <a:xfrm xmlns:a="http://schemas.openxmlformats.org/drawingml/2006/main">
            <a:off x="68580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Art. 18</a:t>
            </a:r>
          </a:p>
        </p:txBody>
      </p:sp>
      <p:sp>
        <p:nvSpPr>
          <p:cNvPr id="5" name="">
            <a:extLst xmlns:a="http://schemas.openxmlformats.org/drawingml/2006/main">
              <a:ext uri="{FF2B5EF4-FFF2-40B4-BE49-F238E27FC236}">
                <a16:creationId xmlns:a16="http://schemas.microsoft.com/office/drawing/2014/main" id="{DAE467D3-35AA-464C-87F5-7A90FC1DAFC5}"/>
              </a:ext>
            </a:extLst>
          </p:cNvPr>
          <p:cNvSpPr>
            <a:spLocks xmlns:a="http://schemas.openxmlformats.org/drawingml/2006/main" noGrp="1"/>
          </p:cNvSpPr>
          <p:nvPr/>
        </p:nvSpPr>
        <p:spPr>
          <a:xfrm xmlns:a="http://schemas.openxmlformats.org/drawingml/2006/main">
            <a:off x="68580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6" name="Prazo judicial de 48 horas após o recebimento do expedi">
            <a:extLst xmlns:a="http://schemas.openxmlformats.org/drawingml/2006/main">
              <a:ext uri="{FF2B5EF4-FFF2-40B4-BE49-F238E27FC236}">
                <a16:creationId xmlns:a16="http://schemas.microsoft.com/office/drawing/2014/main" id="{F5E11660-6C01-429F-8DC5-149BC8046DDF}"/>
              </a:ext>
            </a:extLst>
          </p:cNvPr>
          <p:cNvSpPr>
            <a:spLocks xmlns:a="http://schemas.openxmlformats.org/drawingml/2006/main" noGrp="1"/>
          </p:cNvSpPr>
          <p:nvPr/>
        </p:nvSpPr>
        <p:spPr>
          <a:xfrm xmlns:a="http://schemas.openxmlformats.org/drawingml/2006/main">
            <a:off x="68580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Prazo judicial de 48 horas após o recebimento do expediente.</a:t>
            </a:r>
          </a:p>
        </p:txBody>
      </p:sp>
      <p:sp>
        <p:nvSpPr>
          <p:cNvPr id="7" name="Art. 22">
            <a:extLst xmlns:a="http://schemas.openxmlformats.org/drawingml/2006/main">
              <a:ext uri="{FF2B5EF4-FFF2-40B4-BE49-F238E27FC236}">
                <a16:creationId xmlns:a16="http://schemas.microsoft.com/office/drawing/2014/main" id="{2EE4BE74-37C3-4F62-9DEA-2F1308DF23CC}"/>
              </a:ext>
            </a:extLst>
          </p:cNvPr>
          <p:cNvSpPr>
            <a:spLocks xmlns:a="http://schemas.openxmlformats.org/drawingml/2006/main" noGrp="1"/>
          </p:cNvSpPr>
          <p:nvPr/>
        </p:nvSpPr>
        <p:spPr>
          <a:xfrm xmlns:a="http://schemas.openxmlformats.org/drawingml/2006/main">
            <a:off x="441325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Art. 22</a:t>
            </a:r>
          </a:p>
        </p:txBody>
      </p:sp>
      <p:sp>
        <p:nvSpPr>
          <p:cNvPr id="8" name="">
            <a:extLst xmlns:a="http://schemas.openxmlformats.org/drawingml/2006/main">
              <a:ext uri="{FF2B5EF4-FFF2-40B4-BE49-F238E27FC236}">
                <a16:creationId xmlns:a16="http://schemas.microsoft.com/office/drawing/2014/main" id="{3E15A4E9-51F2-46C5-8731-CDE03A79620B}"/>
              </a:ext>
            </a:extLst>
          </p:cNvPr>
          <p:cNvSpPr>
            <a:spLocks xmlns:a="http://schemas.openxmlformats.org/drawingml/2006/main" noGrp="1"/>
          </p:cNvSpPr>
          <p:nvPr/>
        </p:nvSpPr>
        <p:spPr>
          <a:xfrm xmlns:a="http://schemas.openxmlformats.org/drawingml/2006/main">
            <a:off x="441325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9" name="Obrigações e restrições dirigidas ao agressor.">
            <a:extLst xmlns:a="http://schemas.openxmlformats.org/drawingml/2006/main">
              <a:ext uri="{FF2B5EF4-FFF2-40B4-BE49-F238E27FC236}">
                <a16:creationId xmlns:a16="http://schemas.microsoft.com/office/drawing/2014/main" id="{8757E7F2-666B-4551-871E-F54288558864}"/>
              </a:ext>
            </a:extLst>
          </p:cNvPr>
          <p:cNvSpPr>
            <a:spLocks xmlns:a="http://schemas.openxmlformats.org/drawingml/2006/main" noGrp="1"/>
          </p:cNvSpPr>
          <p:nvPr/>
        </p:nvSpPr>
        <p:spPr>
          <a:xfrm xmlns:a="http://schemas.openxmlformats.org/drawingml/2006/main">
            <a:off x="441325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Obrigações e restrições dirigidas ao agressor.</a:t>
            </a:r>
          </a:p>
        </p:txBody>
      </p:sp>
      <p:sp>
        <p:nvSpPr>
          <p:cNvPr id="10" name="Arts. 23 e 24">
            <a:extLst xmlns:a="http://schemas.openxmlformats.org/drawingml/2006/main">
              <a:ext uri="{FF2B5EF4-FFF2-40B4-BE49-F238E27FC236}">
                <a16:creationId xmlns:a16="http://schemas.microsoft.com/office/drawing/2014/main" id="{CA4FAA9B-EC2E-4174-B412-0B0BE2111D27}"/>
              </a:ext>
            </a:extLst>
          </p:cNvPr>
          <p:cNvSpPr>
            <a:spLocks xmlns:a="http://schemas.openxmlformats.org/drawingml/2006/main" noGrp="1"/>
          </p:cNvSpPr>
          <p:nvPr/>
        </p:nvSpPr>
        <p:spPr>
          <a:xfrm xmlns:a="http://schemas.openxmlformats.org/drawingml/2006/main">
            <a:off x="814070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Arts. 23 e 24</a:t>
            </a:r>
          </a:p>
        </p:txBody>
      </p:sp>
      <p:sp>
        <p:nvSpPr>
          <p:cNvPr id="11" name="">
            <a:extLst xmlns:a="http://schemas.openxmlformats.org/drawingml/2006/main">
              <a:ext uri="{FF2B5EF4-FFF2-40B4-BE49-F238E27FC236}">
                <a16:creationId xmlns:a16="http://schemas.microsoft.com/office/drawing/2014/main" id="{AD8AB56A-5171-4A0A-960D-C9DFA767B3B3}"/>
              </a:ext>
            </a:extLst>
          </p:cNvPr>
          <p:cNvSpPr>
            <a:spLocks xmlns:a="http://schemas.openxmlformats.org/drawingml/2006/main" noGrp="1"/>
          </p:cNvSpPr>
          <p:nvPr/>
        </p:nvSpPr>
        <p:spPr>
          <a:xfrm xmlns:a="http://schemas.openxmlformats.org/drawingml/2006/main">
            <a:off x="814070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12" name="Proteção à mulher, a dependentes e ao patrimônio.">
            <a:extLst xmlns:a="http://schemas.openxmlformats.org/drawingml/2006/main">
              <a:ext uri="{FF2B5EF4-FFF2-40B4-BE49-F238E27FC236}">
                <a16:creationId xmlns:a16="http://schemas.microsoft.com/office/drawing/2014/main" id="{91FA6BE7-60EE-4790-A238-E6900A234C6A}"/>
              </a:ext>
            </a:extLst>
          </p:cNvPr>
          <p:cNvSpPr>
            <a:spLocks xmlns:a="http://schemas.openxmlformats.org/drawingml/2006/main" noGrp="1"/>
          </p:cNvSpPr>
          <p:nvPr/>
        </p:nvSpPr>
        <p:spPr>
          <a:xfrm xmlns:a="http://schemas.openxmlformats.org/drawingml/2006/main">
            <a:off x="814070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Proteção à mulher, a dependentes e ao patrimônio.</a:t>
            </a:r>
          </a:p>
        </p:txBody>
      </p:sp>
      <p:sp>
        <p:nvSpPr>
          <p:cNvPr id="13" name="COMESP · REDE PREPARADA MULHER SEGURA | LabSocial">
            <a:extLst xmlns:a="http://schemas.openxmlformats.org/drawingml/2006/main">
              <a:ext uri="{FF2B5EF4-FFF2-40B4-BE49-F238E27FC236}">
                <a16:creationId xmlns:a16="http://schemas.microsoft.com/office/drawing/2014/main" id="{63BEC521-CB3E-44F3-8E96-301D0B960EF2}"/>
              </a:ext>
            </a:extLst>
          </p:cNvPr>
          <p:cNvSpPr>
            <a:spLocks xmlns:a="http://schemas.openxmlformats.org/drawingml/2006/main" noGrp="1"/>
          </p:cNvSpPr>
          <p:nvPr/>
        </p:nvSpPr>
        <p:spPr>
          <a:xfrm xmlns:a="http://schemas.openxmlformats.org/drawingml/2006/main">
            <a:off x="685800" y="6505575"/>
            <a:ext cx="8953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COMESP · REDE PREPARADA MULHER SEGURA | LabSocial</a:t>
            </a:r>
          </a:p>
        </p:txBody>
      </p:sp>
      <p:sp>
        <p:nvSpPr>
          <p:cNvPr id="14" name="III · 12">
            <a:extLst xmlns:a="http://schemas.openxmlformats.org/drawingml/2006/main">
              <a:ext uri="{FF2B5EF4-FFF2-40B4-BE49-F238E27FC236}">
                <a16:creationId xmlns:a16="http://schemas.microsoft.com/office/drawing/2014/main" id="{CC4814C9-5F6F-4455-8523-B150DDC35EC5}"/>
              </a:ext>
            </a:extLst>
          </p:cNvPr>
          <p:cNvSpPr>
            <a:spLocks xmlns:a="http://schemas.openxmlformats.org/drawingml/2006/main" noGrp="1"/>
          </p:cNvSpPr>
          <p:nvPr/>
        </p:nvSpPr>
        <p:spPr>
          <a:xfrm xmlns:a="http://schemas.openxmlformats.org/drawingml/2006/main">
            <a:off x="10572750" y="6505575"/>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III · 12</a:t>
            </a:r>
          </a:p>
        </p:txBody>
      </p:sp>
    </p:spTree>
    <p:extLst>
      <p:ext uri="{BB962C8B-B14F-4D97-AF65-F5344CB8AC3E}">
        <p14:creationId xmlns:p14="http://schemas.microsoft.com/office/powerpoint/2010/main" val="951534010"/>
      </p:ext>
    </p:extLst>
  </p:cSld>
</p:sld>
</file>

<file path=ppt/slides/slide13.xml><?xml version="1.0" encoding="utf-8"?>
<p:sld xmlns:p="http://schemas.openxmlformats.org/presentationml/2006/main">
  <p:cSld>
    <p:bg>
      <p:bgPr>
        <a:solidFill xmlns:a="http://schemas.openxmlformats.org/drawingml/2006/main">
          <a:srgbClr val="F7F0E5"/>
        </a:solidFill>
      </p:bgPr>
    </p:bg>
    <p:spTree>
      <p:nvGrpSpPr>
        <p:cNvPr id="1" name=""/>
        <p:cNvGrpSpPr/>
        <p:nvPr/>
      </p:nvGrpSpPr>
      <p:grpSpPr>
        <a:xfrm xmlns:a="http://schemas.openxmlformats.org/drawingml/2006/main"/>
      </p:grpSpPr>
      <p:sp>
        <p:nvSpPr>
          <p:cNvPr id="15" name="COMESP · MÓDULO III">
            <a:extLst xmlns:a="http://schemas.openxmlformats.org/drawingml/2006/main">
              <a:ext uri="{FF2B5EF4-FFF2-40B4-BE49-F238E27FC236}">
                <a16:creationId xmlns:a16="http://schemas.microsoft.com/office/drawing/2014/main" id="{FA16C59B-3C5D-405B-856B-07C57E485CC1}"/>
              </a:ext>
            </a:extLst>
          </p:cNvPr>
          <p:cNvSpPr>
            <a:spLocks xmlns:a="http://schemas.openxmlformats.org/drawingml/2006/main" noGrp="1"/>
          </p:cNvSpPr>
          <p:nvPr/>
        </p:nvSpPr>
        <p:spPr>
          <a:xfrm xmlns:a="http://schemas.openxmlformats.org/drawingml/2006/main">
            <a:off x="685800" y="304800"/>
            <a:ext cx="10820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1">
                <a:solidFill>
                  <a:srgbClr val="711F3B"/>
                </a:solidFill>
                <a:latin typeface="Calibri"/>
                <a:ea typeface="Calibri"/>
                <a:cs typeface="Calibri"/>
              </a:defRPr>
            </a:pPr>
            <a:r>
              <a:rPr sz="1125" b="1">
                <a:solidFill>
                  <a:srgbClr val="711F3B"/>
                </a:solidFill>
                <a:latin typeface="Calibri"/>
                <a:ea typeface="Calibri"/>
                <a:cs typeface="Calibri"/>
              </a:rPr>
              <a:t>COMESP · MÓDULO III</a:t>
            </a:r>
          </a:p>
        </p:txBody>
      </p:sp>
      <p:sp>
        <p:nvSpPr>
          <p:cNvPr id="2" name="Quem decide, executa e acompanha?">
            <a:extLst xmlns:a="http://schemas.openxmlformats.org/drawingml/2006/main">
              <a:ext uri="{FF2B5EF4-FFF2-40B4-BE49-F238E27FC236}">
                <a16:creationId xmlns:a16="http://schemas.microsoft.com/office/drawing/2014/main" id="{B6099DDE-C9E6-49CD-A6A2-1CBD24E0ED17}"/>
              </a:ext>
            </a:extLst>
          </p:cNvPr>
          <p:cNvSpPr>
            <a:spLocks xmlns:a="http://schemas.openxmlformats.org/drawingml/2006/main" noGrp="1"/>
          </p:cNvSpPr>
          <p:nvPr/>
        </p:nvSpPr>
        <p:spPr>
          <a:xfrm xmlns:a="http://schemas.openxmlformats.org/drawingml/2006/main">
            <a:off x="685800" y="68580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225" b="1">
                <a:solidFill>
                  <a:srgbClr val="711F3B"/>
                </a:solidFill>
                <a:latin typeface="Calibri"/>
                <a:ea typeface="Calibri"/>
                <a:cs typeface="Calibri"/>
              </a:defRPr>
            </a:pPr>
            <a:r>
              <a:rPr sz="3225" b="1">
                <a:solidFill>
                  <a:srgbClr val="711F3B"/>
                </a:solidFill>
                <a:latin typeface="Calibri"/>
                <a:ea typeface="Calibri"/>
                <a:cs typeface="Calibri"/>
              </a:rPr>
              <a:t>Quem decide, executa e acompanha?</a:t>
            </a:r>
          </a:p>
        </p:txBody>
      </p:sp>
      <p:sp>
        <p:nvSpPr>
          <p:cNvPr id="3" name="">
            <a:extLst xmlns:a="http://schemas.openxmlformats.org/drawingml/2006/main">
              <a:ext uri="{FF2B5EF4-FFF2-40B4-BE49-F238E27FC236}">
                <a16:creationId xmlns:a16="http://schemas.microsoft.com/office/drawing/2014/main" id="{1938661B-4BC2-40E5-9DF4-5D71684BEACC}"/>
              </a:ext>
            </a:extLst>
          </p:cNvPr>
          <p:cNvSpPr>
            <a:spLocks xmlns:a="http://schemas.openxmlformats.org/drawingml/2006/main" noGrp="1"/>
          </p:cNvSpPr>
          <p:nvPr/>
        </p:nvSpPr>
        <p:spPr>
          <a:xfrm xmlns:a="http://schemas.openxmlformats.org/drawingml/2006/main">
            <a:off x="685800" y="1638300"/>
            <a:ext cx="1047750" cy="3810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4" name="Judiciário">
            <a:extLst xmlns:a="http://schemas.openxmlformats.org/drawingml/2006/main">
              <a:ext uri="{FF2B5EF4-FFF2-40B4-BE49-F238E27FC236}">
                <a16:creationId xmlns:a16="http://schemas.microsoft.com/office/drawing/2014/main" id="{88064D2A-FDF7-4BFA-8408-F67E8E0A7509}"/>
              </a:ext>
            </a:extLst>
          </p:cNvPr>
          <p:cNvSpPr>
            <a:spLocks xmlns:a="http://schemas.openxmlformats.org/drawingml/2006/main" noGrp="1"/>
          </p:cNvSpPr>
          <p:nvPr/>
        </p:nvSpPr>
        <p:spPr>
          <a:xfrm xmlns:a="http://schemas.openxmlformats.org/drawingml/2006/main">
            <a:off x="68580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Judiciário</a:t>
            </a:r>
          </a:p>
        </p:txBody>
      </p:sp>
      <p:sp>
        <p:nvSpPr>
          <p:cNvPr id="5" name="">
            <a:extLst xmlns:a="http://schemas.openxmlformats.org/drawingml/2006/main">
              <a:ext uri="{FF2B5EF4-FFF2-40B4-BE49-F238E27FC236}">
                <a16:creationId xmlns:a16="http://schemas.microsoft.com/office/drawing/2014/main" id="{E759F7B6-8825-40E7-9E6C-8D4C579008BD}"/>
              </a:ext>
            </a:extLst>
          </p:cNvPr>
          <p:cNvSpPr>
            <a:spLocks xmlns:a="http://schemas.openxmlformats.org/drawingml/2006/main" noGrp="1"/>
          </p:cNvSpPr>
          <p:nvPr/>
        </p:nvSpPr>
        <p:spPr>
          <a:xfrm xmlns:a="http://schemas.openxmlformats.org/drawingml/2006/main">
            <a:off x="68580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6" name="Decide e acompanha as medidas; exceções legais exigem l">
            <a:extLst xmlns:a="http://schemas.openxmlformats.org/drawingml/2006/main">
              <a:ext uri="{FF2B5EF4-FFF2-40B4-BE49-F238E27FC236}">
                <a16:creationId xmlns:a16="http://schemas.microsoft.com/office/drawing/2014/main" id="{9548B7A3-4647-4A4D-BD19-06D4747D2DFA}"/>
              </a:ext>
            </a:extLst>
          </p:cNvPr>
          <p:cNvSpPr>
            <a:spLocks xmlns:a="http://schemas.openxmlformats.org/drawingml/2006/main" noGrp="1"/>
          </p:cNvSpPr>
          <p:nvPr/>
        </p:nvSpPr>
        <p:spPr>
          <a:xfrm xmlns:a="http://schemas.openxmlformats.org/drawingml/2006/main">
            <a:off x="68580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Decide e acompanha as medidas; exceções legais exigem leitura específica.</a:t>
            </a:r>
          </a:p>
        </p:txBody>
      </p:sp>
      <p:sp>
        <p:nvSpPr>
          <p:cNvPr id="7" name="Segurança pública">
            <a:extLst xmlns:a="http://schemas.openxmlformats.org/drawingml/2006/main">
              <a:ext uri="{FF2B5EF4-FFF2-40B4-BE49-F238E27FC236}">
                <a16:creationId xmlns:a16="http://schemas.microsoft.com/office/drawing/2014/main" id="{40847282-5297-49D5-8F2A-FB851A65CD41}"/>
              </a:ext>
            </a:extLst>
          </p:cNvPr>
          <p:cNvSpPr>
            <a:spLocks xmlns:a="http://schemas.openxmlformats.org/drawingml/2006/main" noGrp="1"/>
          </p:cNvSpPr>
          <p:nvPr/>
        </p:nvSpPr>
        <p:spPr>
          <a:xfrm xmlns:a="http://schemas.openxmlformats.org/drawingml/2006/main">
            <a:off x="441325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Segurança pública</a:t>
            </a:r>
          </a:p>
        </p:txBody>
      </p:sp>
      <p:sp>
        <p:nvSpPr>
          <p:cNvPr id="8" name="">
            <a:extLst xmlns:a="http://schemas.openxmlformats.org/drawingml/2006/main">
              <a:ext uri="{FF2B5EF4-FFF2-40B4-BE49-F238E27FC236}">
                <a16:creationId xmlns:a16="http://schemas.microsoft.com/office/drawing/2014/main" id="{6B1991F2-EFAA-4715-9282-9654A446FB0D}"/>
              </a:ext>
            </a:extLst>
          </p:cNvPr>
          <p:cNvSpPr>
            <a:spLocks xmlns:a="http://schemas.openxmlformats.org/drawingml/2006/main" noGrp="1"/>
          </p:cNvSpPr>
          <p:nvPr/>
        </p:nvSpPr>
        <p:spPr>
          <a:xfrm xmlns:a="http://schemas.openxmlformats.org/drawingml/2006/main">
            <a:off x="441325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9" name="Atende, registra, protege e atua diante do descumprimen">
            <a:extLst xmlns:a="http://schemas.openxmlformats.org/drawingml/2006/main">
              <a:ext uri="{FF2B5EF4-FFF2-40B4-BE49-F238E27FC236}">
                <a16:creationId xmlns:a16="http://schemas.microsoft.com/office/drawing/2014/main" id="{363B2AB4-9BCB-468C-91CC-86AF6850863F}"/>
              </a:ext>
            </a:extLst>
          </p:cNvPr>
          <p:cNvSpPr>
            <a:spLocks xmlns:a="http://schemas.openxmlformats.org/drawingml/2006/main" noGrp="1"/>
          </p:cNvSpPr>
          <p:nvPr/>
        </p:nvSpPr>
        <p:spPr>
          <a:xfrm xmlns:a="http://schemas.openxmlformats.org/drawingml/2006/main">
            <a:off x="441325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Atende, registra, protege e atua diante do descumprimento.</a:t>
            </a:r>
          </a:p>
        </p:txBody>
      </p:sp>
      <p:sp>
        <p:nvSpPr>
          <p:cNvPr id="10" name="Rede de políticas públicas">
            <a:extLst xmlns:a="http://schemas.openxmlformats.org/drawingml/2006/main">
              <a:ext uri="{FF2B5EF4-FFF2-40B4-BE49-F238E27FC236}">
                <a16:creationId xmlns:a16="http://schemas.microsoft.com/office/drawing/2014/main" id="{B161C5DD-E3B3-4470-89DF-95181925DC7B}"/>
              </a:ext>
            </a:extLst>
          </p:cNvPr>
          <p:cNvSpPr>
            <a:spLocks xmlns:a="http://schemas.openxmlformats.org/drawingml/2006/main" noGrp="1"/>
          </p:cNvSpPr>
          <p:nvPr/>
        </p:nvSpPr>
        <p:spPr>
          <a:xfrm xmlns:a="http://schemas.openxmlformats.org/drawingml/2006/main">
            <a:off x="814070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Rede de políticas públicas</a:t>
            </a:r>
          </a:p>
        </p:txBody>
      </p:sp>
      <p:sp>
        <p:nvSpPr>
          <p:cNvPr id="11" name="">
            <a:extLst xmlns:a="http://schemas.openxmlformats.org/drawingml/2006/main">
              <a:ext uri="{FF2B5EF4-FFF2-40B4-BE49-F238E27FC236}">
                <a16:creationId xmlns:a16="http://schemas.microsoft.com/office/drawing/2014/main" id="{A8ACEBBF-DF4A-4D44-B6F8-DCAE4C64BD43}"/>
              </a:ext>
            </a:extLst>
          </p:cNvPr>
          <p:cNvSpPr>
            <a:spLocks xmlns:a="http://schemas.openxmlformats.org/drawingml/2006/main" noGrp="1"/>
          </p:cNvSpPr>
          <p:nvPr/>
        </p:nvSpPr>
        <p:spPr>
          <a:xfrm xmlns:a="http://schemas.openxmlformats.org/drawingml/2006/main">
            <a:off x="814070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12" name="Viabiliza acesso, apoio e acompanhamento dentro de suas">
            <a:extLst xmlns:a="http://schemas.openxmlformats.org/drawingml/2006/main">
              <a:ext uri="{FF2B5EF4-FFF2-40B4-BE49-F238E27FC236}">
                <a16:creationId xmlns:a16="http://schemas.microsoft.com/office/drawing/2014/main" id="{3F112006-C739-4D4F-9B39-D2736EE802FC}"/>
              </a:ext>
            </a:extLst>
          </p:cNvPr>
          <p:cNvSpPr>
            <a:spLocks xmlns:a="http://schemas.openxmlformats.org/drawingml/2006/main" noGrp="1"/>
          </p:cNvSpPr>
          <p:nvPr/>
        </p:nvSpPr>
        <p:spPr>
          <a:xfrm xmlns:a="http://schemas.openxmlformats.org/drawingml/2006/main">
            <a:off x="814070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Viabiliza acesso, apoio e acompanhamento dentro de suas atribuições.</a:t>
            </a:r>
          </a:p>
        </p:txBody>
      </p:sp>
      <p:sp>
        <p:nvSpPr>
          <p:cNvPr id="13" name="COMESP · REDE PREPARADA MULHER SEGURA | LabSocial">
            <a:extLst xmlns:a="http://schemas.openxmlformats.org/drawingml/2006/main">
              <a:ext uri="{FF2B5EF4-FFF2-40B4-BE49-F238E27FC236}">
                <a16:creationId xmlns:a16="http://schemas.microsoft.com/office/drawing/2014/main" id="{EAEC455C-D413-4566-ADAC-621872DA5B0D}"/>
              </a:ext>
            </a:extLst>
          </p:cNvPr>
          <p:cNvSpPr>
            <a:spLocks xmlns:a="http://schemas.openxmlformats.org/drawingml/2006/main" noGrp="1"/>
          </p:cNvSpPr>
          <p:nvPr/>
        </p:nvSpPr>
        <p:spPr>
          <a:xfrm xmlns:a="http://schemas.openxmlformats.org/drawingml/2006/main">
            <a:off x="685800" y="6505575"/>
            <a:ext cx="8953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COMESP · REDE PREPARADA MULHER SEGURA | LabSocial</a:t>
            </a:r>
          </a:p>
        </p:txBody>
      </p:sp>
      <p:sp>
        <p:nvSpPr>
          <p:cNvPr id="14" name="III · 13">
            <a:extLst xmlns:a="http://schemas.openxmlformats.org/drawingml/2006/main">
              <a:ext uri="{FF2B5EF4-FFF2-40B4-BE49-F238E27FC236}">
                <a16:creationId xmlns:a16="http://schemas.microsoft.com/office/drawing/2014/main" id="{4634BEFB-0D5A-491D-87D2-479DF6902321}"/>
              </a:ext>
            </a:extLst>
          </p:cNvPr>
          <p:cNvSpPr>
            <a:spLocks xmlns:a="http://schemas.openxmlformats.org/drawingml/2006/main" noGrp="1"/>
          </p:cNvSpPr>
          <p:nvPr/>
        </p:nvSpPr>
        <p:spPr>
          <a:xfrm xmlns:a="http://schemas.openxmlformats.org/drawingml/2006/main">
            <a:off x="10572750" y="6505575"/>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III · 13</a:t>
            </a:r>
          </a:p>
        </p:txBody>
      </p:sp>
    </p:spTree>
    <p:extLst>
      <p:ext uri="{BB962C8B-B14F-4D97-AF65-F5344CB8AC3E}">
        <p14:creationId xmlns:p14="http://schemas.microsoft.com/office/powerpoint/2010/main" val="951534010"/>
      </p:ext>
    </p:extLst>
  </p:cSld>
</p:sld>
</file>

<file path=ppt/slides/slide14.xml><?xml version="1.0" encoding="utf-8"?>
<p:sld xmlns:p="http://schemas.openxmlformats.org/presentationml/2006/main">
  <p:cSld>
    <p:bg>
      <p:bgPr>
        <a:solidFill xmlns:a="http://schemas.openxmlformats.org/drawingml/2006/main">
          <a:srgbClr val="F7F0E5"/>
        </a:solidFill>
      </p:bgPr>
    </p:bg>
    <p:spTree>
      <p:nvGrpSpPr>
        <p:cNvPr id="1" name=""/>
        <p:cNvGrpSpPr/>
        <p:nvPr/>
      </p:nvGrpSpPr>
      <p:grpSpPr>
        <a:xfrm xmlns:a="http://schemas.openxmlformats.org/drawingml/2006/main"/>
      </p:grpSpPr>
      <p:sp>
        <p:nvSpPr>
          <p:cNvPr id="15" name="COMESP · MÓDULO III">
            <a:extLst xmlns:a="http://schemas.openxmlformats.org/drawingml/2006/main">
              <a:ext uri="{FF2B5EF4-FFF2-40B4-BE49-F238E27FC236}">
                <a16:creationId xmlns:a16="http://schemas.microsoft.com/office/drawing/2014/main" id="{DBDA684C-4D6F-4508-8402-0A287E842970}"/>
              </a:ext>
            </a:extLst>
          </p:cNvPr>
          <p:cNvSpPr>
            <a:spLocks xmlns:a="http://schemas.openxmlformats.org/drawingml/2006/main" noGrp="1"/>
          </p:cNvSpPr>
          <p:nvPr/>
        </p:nvSpPr>
        <p:spPr>
          <a:xfrm xmlns:a="http://schemas.openxmlformats.org/drawingml/2006/main">
            <a:off x="685800" y="304800"/>
            <a:ext cx="10820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1">
                <a:solidFill>
                  <a:srgbClr val="711F3B"/>
                </a:solidFill>
                <a:latin typeface="Calibri"/>
                <a:ea typeface="Calibri"/>
                <a:cs typeface="Calibri"/>
              </a:defRPr>
            </a:pPr>
            <a:r>
              <a:rPr sz="1125" b="1">
                <a:solidFill>
                  <a:srgbClr val="711F3B"/>
                </a:solidFill>
                <a:latin typeface="Calibri"/>
                <a:ea typeface="Calibri"/>
                <a:cs typeface="Calibri"/>
              </a:rPr>
              <a:t>COMESP · MÓDULO III</a:t>
            </a:r>
          </a:p>
        </p:txBody>
      </p:sp>
      <p:sp>
        <p:nvSpPr>
          <p:cNvPr id="2" name="Medida concedida: a proteção chegou?">
            <a:extLst xmlns:a="http://schemas.openxmlformats.org/drawingml/2006/main">
              <a:ext uri="{FF2B5EF4-FFF2-40B4-BE49-F238E27FC236}">
                <a16:creationId xmlns:a16="http://schemas.microsoft.com/office/drawing/2014/main" id="{41B09E08-E4FD-46CD-9734-A2DB8F6C33E2}"/>
              </a:ext>
            </a:extLst>
          </p:cNvPr>
          <p:cNvSpPr>
            <a:spLocks xmlns:a="http://schemas.openxmlformats.org/drawingml/2006/main" noGrp="1"/>
          </p:cNvSpPr>
          <p:nvPr/>
        </p:nvSpPr>
        <p:spPr>
          <a:xfrm xmlns:a="http://schemas.openxmlformats.org/drawingml/2006/main">
            <a:off x="685800" y="68580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225" b="1">
                <a:solidFill>
                  <a:srgbClr val="711F3B"/>
                </a:solidFill>
                <a:latin typeface="Calibri"/>
                <a:ea typeface="Calibri"/>
                <a:cs typeface="Calibri"/>
              </a:defRPr>
            </a:pPr>
            <a:r>
              <a:rPr sz="3225" b="1">
                <a:solidFill>
                  <a:srgbClr val="711F3B"/>
                </a:solidFill>
                <a:latin typeface="Calibri"/>
                <a:ea typeface="Calibri"/>
                <a:cs typeface="Calibri"/>
              </a:rPr>
              <a:t>Medida concedida: a proteção chegou?</a:t>
            </a:r>
          </a:p>
        </p:txBody>
      </p:sp>
      <p:sp>
        <p:nvSpPr>
          <p:cNvPr id="3" name="">
            <a:extLst xmlns:a="http://schemas.openxmlformats.org/drawingml/2006/main">
              <a:ext uri="{FF2B5EF4-FFF2-40B4-BE49-F238E27FC236}">
                <a16:creationId xmlns:a16="http://schemas.microsoft.com/office/drawing/2014/main" id="{837287C9-54D9-4C0C-B1BF-2ADF483B22C4}"/>
              </a:ext>
            </a:extLst>
          </p:cNvPr>
          <p:cNvSpPr>
            <a:spLocks xmlns:a="http://schemas.openxmlformats.org/drawingml/2006/main" noGrp="1"/>
          </p:cNvSpPr>
          <p:nvPr/>
        </p:nvSpPr>
        <p:spPr>
          <a:xfrm xmlns:a="http://schemas.openxmlformats.org/drawingml/2006/main">
            <a:off x="685800" y="1638300"/>
            <a:ext cx="1047750" cy="3810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4" name="Comunicar com segurança">
            <a:extLst xmlns:a="http://schemas.openxmlformats.org/drawingml/2006/main">
              <a:ext uri="{FF2B5EF4-FFF2-40B4-BE49-F238E27FC236}">
                <a16:creationId xmlns:a16="http://schemas.microsoft.com/office/drawing/2014/main" id="{8B3E52EB-0016-43B3-B7FB-E6C7B54DCE8C}"/>
              </a:ext>
            </a:extLst>
          </p:cNvPr>
          <p:cNvSpPr>
            <a:spLocks xmlns:a="http://schemas.openxmlformats.org/drawingml/2006/main" noGrp="1"/>
          </p:cNvSpPr>
          <p:nvPr/>
        </p:nvSpPr>
        <p:spPr>
          <a:xfrm xmlns:a="http://schemas.openxmlformats.org/drawingml/2006/main">
            <a:off x="68580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Comunicar com segurança</a:t>
            </a:r>
          </a:p>
        </p:txBody>
      </p:sp>
      <p:sp>
        <p:nvSpPr>
          <p:cNvPr id="5" name="">
            <a:extLst xmlns:a="http://schemas.openxmlformats.org/drawingml/2006/main">
              <a:ext uri="{FF2B5EF4-FFF2-40B4-BE49-F238E27FC236}">
                <a16:creationId xmlns:a16="http://schemas.microsoft.com/office/drawing/2014/main" id="{D6953FE4-9D96-4CC5-A5E3-8761962569B0}"/>
              </a:ext>
            </a:extLst>
          </p:cNvPr>
          <p:cNvSpPr>
            <a:spLocks xmlns:a="http://schemas.openxmlformats.org/drawingml/2006/main" noGrp="1"/>
          </p:cNvSpPr>
          <p:nvPr/>
        </p:nvSpPr>
        <p:spPr>
          <a:xfrm xmlns:a="http://schemas.openxmlformats.org/drawingml/2006/main">
            <a:off x="68580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6" name="A mulher precisa compreender a decisão e suas possibili">
            <a:extLst xmlns:a="http://schemas.openxmlformats.org/drawingml/2006/main">
              <a:ext uri="{FF2B5EF4-FFF2-40B4-BE49-F238E27FC236}">
                <a16:creationId xmlns:a16="http://schemas.microsoft.com/office/drawing/2014/main" id="{B90715C5-56F8-44C8-93FC-185810E3F76F}"/>
              </a:ext>
            </a:extLst>
          </p:cNvPr>
          <p:cNvSpPr>
            <a:spLocks xmlns:a="http://schemas.openxmlformats.org/drawingml/2006/main" noGrp="1"/>
          </p:cNvSpPr>
          <p:nvPr/>
        </p:nvSpPr>
        <p:spPr>
          <a:xfrm xmlns:a="http://schemas.openxmlformats.org/drawingml/2006/main">
            <a:off x="68580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A mulher precisa compreender a decisão e suas possibilidades.</a:t>
            </a:r>
          </a:p>
        </p:txBody>
      </p:sp>
      <p:sp>
        <p:nvSpPr>
          <p:cNvPr id="7" name="Viabilizar a execução">
            <a:extLst xmlns:a="http://schemas.openxmlformats.org/drawingml/2006/main">
              <a:ext uri="{FF2B5EF4-FFF2-40B4-BE49-F238E27FC236}">
                <a16:creationId xmlns:a16="http://schemas.microsoft.com/office/drawing/2014/main" id="{A6BFD0B9-0CEC-453A-A702-66B3739C2283}"/>
              </a:ext>
            </a:extLst>
          </p:cNvPr>
          <p:cNvSpPr>
            <a:spLocks xmlns:a="http://schemas.openxmlformats.org/drawingml/2006/main" noGrp="1"/>
          </p:cNvSpPr>
          <p:nvPr/>
        </p:nvSpPr>
        <p:spPr>
          <a:xfrm xmlns:a="http://schemas.openxmlformats.org/drawingml/2006/main">
            <a:off x="441325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Viabilizar a execução</a:t>
            </a:r>
          </a:p>
        </p:txBody>
      </p:sp>
      <p:sp>
        <p:nvSpPr>
          <p:cNvPr id="8" name="">
            <a:extLst xmlns:a="http://schemas.openxmlformats.org/drawingml/2006/main">
              <a:ext uri="{FF2B5EF4-FFF2-40B4-BE49-F238E27FC236}">
                <a16:creationId xmlns:a16="http://schemas.microsoft.com/office/drawing/2014/main" id="{A2B3FA0A-7C35-470E-9952-E132AEAAEDB5}"/>
              </a:ext>
            </a:extLst>
          </p:cNvPr>
          <p:cNvSpPr>
            <a:spLocks xmlns:a="http://schemas.openxmlformats.org/drawingml/2006/main" noGrp="1"/>
          </p:cNvSpPr>
          <p:nvPr/>
        </p:nvSpPr>
        <p:spPr>
          <a:xfrm xmlns:a="http://schemas.openxmlformats.org/drawingml/2006/main">
            <a:off x="441325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9" name="Articular os órgãos responsáveis e observar obstáculos ">
            <a:extLst xmlns:a="http://schemas.openxmlformats.org/drawingml/2006/main">
              <a:ext uri="{FF2B5EF4-FFF2-40B4-BE49-F238E27FC236}">
                <a16:creationId xmlns:a16="http://schemas.microsoft.com/office/drawing/2014/main" id="{DA1BC045-F16E-4039-A65E-67C514CD6EDD}"/>
              </a:ext>
            </a:extLst>
          </p:cNvPr>
          <p:cNvSpPr>
            <a:spLocks xmlns:a="http://schemas.openxmlformats.org/drawingml/2006/main" noGrp="1"/>
          </p:cNvSpPr>
          <p:nvPr/>
        </p:nvSpPr>
        <p:spPr>
          <a:xfrm xmlns:a="http://schemas.openxmlformats.org/drawingml/2006/main">
            <a:off x="441325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Articular os órgãos responsáveis e observar obstáculos concretos.</a:t>
            </a:r>
          </a:p>
        </p:txBody>
      </p:sp>
      <p:sp>
        <p:nvSpPr>
          <p:cNvPr id="10" name="Reavaliar">
            <a:extLst xmlns:a="http://schemas.openxmlformats.org/drawingml/2006/main">
              <a:ext uri="{FF2B5EF4-FFF2-40B4-BE49-F238E27FC236}">
                <a16:creationId xmlns:a16="http://schemas.microsoft.com/office/drawing/2014/main" id="{440CDDAF-43FB-4FCE-8FA3-79616C4D5B66}"/>
              </a:ext>
            </a:extLst>
          </p:cNvPr>
          <p:cNvSpPr>
            <a:spLocks xmlns:a="http://schemas.openxmlformats.org/drawingml/2006/main" noGrp="1"/>
          </p:cNvSpPr>
          <p:nvPr/>
        </p:nvSpPr>
        <p:spPr>
          <a:xfrm xmlns:a="http://schemas.openxmlformats.org/drawingml/2006/main">
            <a:off x="814070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Reavaliar</a:t>
            </a:r>
          </a:p>
        </p:txBody>
      </p:sp>
      <p:sp>
        <p:nvSpPr>
          <p:cNvPr id="11" name="">
            <a:extLst xmlns:a="http://schemas.openxmlformats.org/drawingml/2006/main">
              <a:ext uri="{FF2B5EF4-FFF2-40B4-BE49-F238E27FC236}">
                <a16:creationId xmlns:a16="http://schemas.microsoft.com/office/drawing/2014/main" id="{981549D3-C83C-40AE-8398-60A157F47FF1}"/>
              </a:ext>
            </a:extLst>
          </p:cNvPr>
          <p:cNvSpPr>
            <a:spLocks xmlns:a="http://schemas.openxmlformats.org/drawingml/2006/main" noGrp="1"/>
          </p:cNvSpPr>
          <p:nvPr/>
        </p:nvSpPr>
        <p:spPr>
          <a:xfrm xmlns:a="http://schemas.openxmlformats.org/drawingml/2006/main">
            <a:off x="814070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12" name="Novas ameaças ou descumprimento exigem resposta; monito">
            <a:extLst xmlns:a="http://schemas.openxmlformats.org/drawingml/2006/main">
              <a:ext uri="{FF2B5EF4-FFF2-40B4-BE49-F238E27FC236}">
                <a16:creationId xmlns:a16="http://schemas.microsoft.com/office/drawing/2014/main" id="{31183646-4816-430E-A69D-34D737636F98}"/>
              </a:ext>
            </a:extLst>
          </p:cNvPr>
          <p:cNvSpPr>
            <a:spLocks xmlns:a="http://schemas.openxmlformats.org/drawingml/2006/main" noGrp="1"/>
          </p:cNvSpPr>
          <p:nvPr/>
        </p:nvSpPr>
        <p:spPr>
          <a:xfrm xmlns:a="http://schemas.openxmlformats.org/drawingml/2006/main">
            <a:off x="814070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Novas ameaças ou descumprimento exigem resposta; monitoramento não substitui acompanhamento.</a:t>
            </a:r>
          </a:p>
        </p:txBody>
      </p:sp>
      <p:sp>
        <p:nvSpPr>
          <p:cNvPr id="13" name="COMESP · REDE PREPARADA MULHER SEGURA | LabSocial">
            <a:extLst xmlns:a="http://schemas.openxmlformats.org/drawingml/2006/main">
              <a:ext uri="{FF2B5EF4-FFF2-40B4-BE49-F238E27FC236}">
                <a16:creationId xmlns:a16="http://schemas.microsoft.com/office/drawing/2014/main" id="{A43FC98C-6DD6-4AA2-A43B-C822E11CA93E}"/>
              </a:ext>
            </a:extLst>
          </p:cNvPr>
          <p:cNvSpPr>
            <a:spLocks xmlns:a="http://schemas.openxmlformats.org/drawingml/2006/main" noGrp="1"/>
          </p:cNvSpPr>
          <p:nvPr/>
        </p:nvSpPr>
        <p:spPr>
          <a:xfrm xmlns:a="http://schemas.openxmlformats.org/drawingml/2006/main">
            <a:off x="685800" y="6505575"/>
            <a:ext cx="8953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COMESP · REDE PREPARADA MULHER SEGURA | LabSocial</a:t>
            </a:r>
          </a:p>
        </p:txBody>
      </p:sp>
      <p:sp>
        <p:nvSpPr>
          <p:cNvPr id="14" name="III · 14">
            <a:extLst xmlns:a="http://schemas.openxmlformats.org/drawingml/2006/main">
              <a:ext uri="{FF2B5EF4-FFF2-40B4-BE49-F238E27FC236}">
                <a16:creationId xmlns:a16="http://schemas.microsoft.com/office/drawing/2014/main" id="{D61A3987-0D74-4187-AF24-3F5AF0A5A195}"/>
              </a:ext>
            </a:extLst>
          </p:cNvPr>
          <p:cNvSpPr>
            <a:spLocks xmlns:a="http://schemas.openxmlformats.org/drawingml/2006/main" noGrp="1"/>
          </p:cNvSpPr>
          <p:nvPr/>
        </p:nvSpPr>
        <p:spPr>
          <a:xfrm xmlns:a="http://schemas.openxmlformats.org/drawingml/2006/main">
            <a:off x="10572750" y="6505575"/>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III · 14</a:t>
            </a:r>
          </a:p>
        </p:txBody>
      </p:sp>
    </p:spTree>
    <p:extLst>
      <p:ext uri="{BB962C8B-B14F-4D97-AF65-F5344CB8AC3E}">
        <p14:creationId xmlns:p14="http://schemas.microsoft.com/office/powerpoint/2010/main" val="951534010"/>
      </p:ext>
    </p:extLst>
  </p:cSld>
</p:sld>
</file>

<file path=ppt/slides/slide15.xml><?xml version="1.0" encoding="utf-8"?>
<p:sld xmlns:p="http://schemas.openxmlformats.org/presentationml/2006/main">
  <p:cSld>
    <p:bg>
      <p:bgPr>
        <a:solidFill xmlns:a="http://schemas.openxmlformats.org/drawingml/2006/main">
          <a:srgbClr val="711F3B"/>
        </a:solidFill>
      </p:bgPr>
    </p:bg>
    <p:spTree>
      <p:nvGrpSpPr>
        <p:cNvPr id="1" name=""/>
        <p:cNvGrpSpPr/>
        <p:nvPr/>
      </p:nvGrpSpPr>
      <p:grpSpPr>
        <a:xfrm xmlns:a="http://schemas.openxmlformats.org/drawingml/2006/main"/>
      </p:grpSpPr>
      <p:sp>
        <p:nvSpPr>
          <p:cNvPr id="6" name="MÓDULO III · REDE PREPARADA MULHER SEGURA">
            <a:extLst xmlns:a="http://schemas.openxmlformats.org/drawingml/2006/main">
              <a:ext uri="{FF2B5EF4-FFF2-40B4-BE49-F238E27FC236}">
                <a16:creationId xmlns:a16="http://schemas.microsoft.com/office/drawing/2014/main" id="{D18EEC19-421A-4978-9E61-1EDB487DA04D}"/>
              </a:ext>
            </a:extLst>
          </p:cNvPr>
          <p:cNvSpPr>
            <a:spLocks xmlns:a="http://schemas.openxmlformats.org/drawingml/2006/main" noGrp="1"/>
          </p:cNvSpPr>
          <p:nvPr/>
        </p:nvSpPr>
        <p:spPr>
          <a:xfrm xmlns:a="http://schemas.openxmlformats.org/drawingml/2006/main">
            <a:off x="857250" y="628650"/>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b="1">
                <a:solidFill>
                  <a:srgbClr val="FFFFFF"/>
                </a:solidFill>
                <a:latin typeface="Calibri"/>
                <a:ea typeface="Calibri"/>
                <a:cs typeface="Calibri"/>
              </a:defRPr>
            </a:pPr>
            <a:r>
              <a:rPr sz="1200" b="1">
                <a:solidFill>
                  <a:srgbClr val="FFFFFF"/>
                </a:solidFill>
                <a:latin typeface="Calibri"/>
                <a:ea typeface="Calibri"/>
                <a:cs typeface="Calibri"/>
              </a:rPr>
              <a:t>MÓDULO III · REDE PREPARADA MULHER SEGURA</a:t>
            </a:r>
          </a:p>
        </p:txBody>
      </p:sp>
      <p:sp>
        <p:nvSpPr>
          <p:cNvPr id="2" name="Feminicídio: reconhecer antes de perder">
            <a:extLst xmlns:a="http://schemas.openxmlformats.org/drawingml/2006/main">
              <a:ext uri="{FF2B5EF4-FFF2-40B4-BE49-F238E27FC236}">
                <a16:creationId xmlns:a16="http://schemas.microsoft.com/office/drawing/2014/main" id="{CEA7E482-1AE4-4420-B4AD-8BEDF6C0EF41}"/>
              </a:ext>
            </a:extLst>
          </p:cNvPr>
          <p:cNvSpPr>
            <a:spLocks xmlns:a="http://schemas.openxmlformats.org/drawingml/2006/main" noGrp="1"/>
          </p:cNvSpPr>
          <p:nvPr/>
        </p:nvSpPr>
        <p:spPr>
          <a:xfrm xmlns:a="http://schemas.openxmlformats.org/drawingml/2006/main">
            <a:off x="857250" y="2114550"/>
            <a:ext cx="10382250"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4200" b="1">
                <a:solidFill>
                  <a:srgbClr val="FFFFFF"/>
                </a:solidFill>
                <a:latin typeface="Calibri"/>
                <a:ea typeface="Calibri"/>
                <a:cs typeface="Calibri"/>
              </a:defRPr>
            </a:pPr>
            <a:r>
              <a:rPr sz="4200" b="1">
                <a:solidFill>
                  <a:srgbClr val="FFFFFF"/>
                </a:solidFill>
                <a:latin typeface="Calibri"/>
                <a:ea typeface="Calibri"/>
                <a:cs typeface="Calibri"/>
              </a:rPr>
              <a:t>Feminicídio: reconhecer antes de perder</a:t>
            </a:r>
          </a:p>
        </p:txBody>
      </p:sp>
      <p:sp>
        <p:nvSpPr>
          <p:cNvPr id="3" name="A prevenção exige que os sinais de risco produzam ações">
            <a:extLst xmlns:a="http://schemas.openxmlformats.org/drawingml/2006/main">
              <a:ext uri="{FF2B5EF4-FFF2-40B4-BE49-F238E27FC236}">
                <a16:creationId xmlns:a16="http://schemas.microsoft.com/office/drawing/2014/main" id="{2E51F8FC-83D6-4ADC-B4F3-207ECECF5D91}"/>
              </a:ext>
            </a:extLst>
          </p:cNvPr>
          <p:cNvSpPr>
            <a:spLocks xmlns:a="http://schemas.openxmlformats.org/drawingml/2006/main" noGrp="1"/>
          </p:cNvSpPr>
          <p:nvPr/>
        </p:nvSpPr>
        <p:spPr>
          <a:xfrm xmlns:a="http://schemas.openxmlformats.org/drawingml/2006/main">
            <a:off x="857250" y="4029075"/>
            <a:ext cx="100965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0">
                <a:solidFill>
                  <a:srgbClr val="FFFFFF"/>
                </a:solidFill>
                <a:latin typeface="Calibri"/>
                <a:ea typeface="Calibri"/>
                <a:cs typeface="Calibri"/>
              </a:defRPr>
            </a:pPr>
            <a:r>
              <a:rPr sz="2175" b="0">
                <a:solidFill>
                  <a:srgbClr val="FFFFFF"/>
                </a:solidFill>
                <a:latin typeface="Calibri"/>
                <a:ea typeface="Calibri"/>
                <a:cs typeface="Calibri"/>
              </a:rPr>
              <a:t>A prevenção exige que os sinais de risco produzam ações concretas da rede.</a:t>
            </a:r>
          </a:p>
        </p:txBody>
      </p:sp>
      <p:sp>
        <p:nvSpPr>
          <p:cNvPr id="4" name="COMESP · REDE PREPARADA MULHER SEGURA | LabSocial">
            <a:extLst xmlns:a="http://schemas.openxmlformats.org/drawingml/2006/main">
              <a:ext uri="{FF2B5EF4-FFF2-40B4-BE49-F238E27FC236}">
                <a16:creationId xmlns:a16="http://schemas.microsoft.com/office/drawing/2014/main" id="{7A934265-5476-49D3-A1F6-144095B30130}"/>
              </a:ext>
            </a:extLst>
          </p:cNvPr>
          <p:cNvSpPr>
            <a:spLocks xmlns:a="http://schemas.openxmlformats.org/drawingml/2006/main" noGrp="1"/>
          </p:cNvSpPr>
          <p:nvPr/>
        </p:nvSpPr>
        <p:spPr>
          <a:xfrm xmlns:a="http://schemas.openxmlformats.org/drawingml/2006/main">
            <a:off x="685800" y="6505575"/>
            <a:ext cx="8953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FFFFFF"/>
                </a:solidFill>
                <a:latin typeface="Calibri"/>
                <a:ea typeface="Calibri"/>
                <a:cs typeface="Calibri"/>
              </a:defRPr>
            </a:pPr>
            <a:r>
              <a:rPr sz="900" b="1">
                <a:solidFill>
                  <a:srgbClr val="FFFFFF"/>
                </a:solidFill>
                <a:latin typeface="Calibri"/>
                <a:ea typeface="Calibri"/>
                <a:cs typeface="Calibri"/>
              </a:rPr>
              <a:t>COMESP · REDE PREPARADA MULHER SEGURA | LabSocial</a:t>
            </a:r>
          </a:p>
        </p:txBody>
      </p:sp>
      <p:sp>
        <p:nvSpPr>
          <p:cNvPr id="5" name="III · 15">
            <a:extLst xmlns:a="http://schemas.openxmlformats.org/drawingml/2006/main">
              <a:ext uri="{FF2B5EF4-FFF2-40B4-BE49-F238E27FC236}">
                <a16:creationId xmlns:a16="http://schemas.microsoft.com/office/drawing/2014/main" id="{B7A4C950-4C99-463A-83E4-C829631427CA}"/>
              </a:ext>
            </a:extLst>
          </p:cNvPr>
          <p:cNvSpPr>
            <a:spLocks xmlns:a="http://schemas.openxmlformats.org/drawingml/2006/main" noGrp="1"/>
          </p:cNvSpPr>
          <p:nvPr/>
        </p:nvSpPr>
        <p:spPr>
          <a:xfrm xmlns:a="http://schemas.openxmlformats.org/drawingml/2006/main">
            <a:off x="10572750" y="6505575"/>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FFFFFF"/>
                </a:solidFill>
                <a:latin typeface="Calibri"/>
                <a:ea typeface="Calibri"/>
                <a:cs typeface="Calibri"/>
              </a:defRPr>
            </a:pPr>
            <a:r>
              <a:rPr sz="900" b="1">
                <a:solidFill>
                  <a:srgbClr val="FFFFFF"/>
                </a:solidFill>
                <a:latin typeface="Calibri"/>
                <a:ea typeface="Calibri"/>
                <a:cs typeface="Calibri"/>
              </a:rPr>
              <a:t>III · 15</a:t>
            </a:r>
          </a:p>
        </p:txBody>
      </p:sp>
    </p:spTree>
    <p:extLst>
      <p:ext uri="{BB962C8B-B14F-4D97-AF65-F5344CB8AC3E}">
        <p14:creationId xmlns:p14="http://schemas.microsoft.com/office/powerpoint/2010/main" val="522976782"/>
      </p:ext>
    </p:extLst>
  </p:cSld>
</p:sld>
</file>

<file path=ppt/slides/slide16.xml><?xml version="1.0" encoding="utf-8"?>
<p:sld xmlns:p="http://schemas.openxmlformats.org/presentationml/2006/main">
  <p:cSld>
    <p:bg>
      <p:bgPr>
        <a:solidFill xmlns:a="http://schemas.openxmlformats.org/drawingml/2006/main">
          <a:srgbClr val="F7F0E5"/>
        </a:solidFill>
      </p:bgPr>
    </p:bg>
    <p:spTree>
      <p:nvGrpSpPr>
        <p:cNvPr id="1" name=""/>
        <p:cNvGrpSpPr/>
        <p:nvPr/>
      </p:nvGrpSpPr>
      <p:grpSpPr>
        <a:xfrm xmlns:a="http://schemas.openxmlformats.org/drawingml/2006/main"/>
      </p:grpSpPr>
      <p:sp>
        <p:nvSpPr>
          <p:cNvPr id="15" name="COMESP · MÓDULO III">
            <a:extLst xmlns:a="http://schemas.openxmlformats.org/drawingml/2006/main">
              <a:ext uri="{FF2B5EF4-FFF2-40B4-BE49-F238E27FC236}">
                <a16:creationId xmlns:a16="http://schemas.microsoft.com/office/drawing/2014/main" id="{EE2E7E04-BCED-4F74-81BB-AD4EA981F697}"/>
              </a:ext>
            </a:extLst>
          </p:cNvPr>
          <p:cNvSpPr>
            <a:spLocks xmlns:a="http://schemas.openxmlformats.org/drawingml/2006/main" noGrp="1"/>
          </p:cNvSpPr>
          <p:nvPr/>
        </p:nvSpPr>
        <p:spPr>
          <a:xfrm xmlns:a="http://schemas.openxmlformats.org/drawingml/2006/main">
            <a:off x="685800" y="304800"/>
            <a:ext cx="10820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1">
                <a:solidFill>
                  <a:srgbClr val="711F3B"/>
                </a:solidFill>
                <a:latin typeface="Calibri"/>
                <a:ea typeface="Calibri"/>
                <a:cs typeface="Calibri"/>
              </a:defRPr>
            </a:pPr>
            <a:r>
              <a:rPr sz="1125" b="1">
                <a:solidFill>
                  <a:srgbClr val="711F3B"/>
                </a:solidFill>
                <a:latin typeface="Calibri"/>
                <a:ea typeface="Calibri"/>
                <a:cs typeface="Calibri"/>
              </a:rPr>
              <a:t>COMESP · MÓDULO III</a:t>
            </a:r>
          </a:p>
        </p:txBody>
      </p:sp>
      <p:sp>
        <p:nvSpPr>
          <p:cNvPr id="2" name="Da qualificadora ao crime autônomo">
            <a:extLst xmlns:a="http://schemas.openxmlformats.org/drawingml/2006/main">
              <a:ext uri="{FF2B5EF4-FFF2-40B4-BE49-F238E27FC236}">
                <a16:creationId xmlns:a16="http://schemas.microsoft.com/office/drawing/2014/main" id="{0A38AF4D-7502-47C9-B52F-B5B5D77C0145}"/>
              </a:ext>
            </a:extLst>
          </p:cNvPr>
          <p:cNvSpPr>
            <a:spLocks xmlns:a="http://schemas.openxmlformats.org/drawingml/2006/main" noGrp="1"/>
          </p:cNvSpPr>
          <p:nvPr/>
        </p:nvSpPr>
        <p:spPr>
          <a:xfrm xmlns:a="http://schemas.openxmlformats.org/drawingml/2006/main">
            <a:off x="685800" y="68580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225" b="1">
                <a:solidFill>
                  <a:srgbClr val="711F3B"/>
                </a:solidFill>
                <a:latin typeface="Calibri"/>
                <a:ea typeface="Calibri"/>
                <a:cs typeface="Calibri"/>
              </a:defRPr>
            </a:pPr>
            <a:r>
              <a:rPr sz="3225" b="1">
                <a:solidFill>
                  <a:srgbClr val="711F3B"/>
                </a:solidFill>
                <a:latin typeface="Calibri"/>
                <a:ea typeface="Calibri"/>
                <a:cs typeface="Calibri"/>
              </a:rPr>
              <a:t>Da qualificadora ao crime autônomo</a:t>
            </a:r>
          </a:p>
        </p:txBody>
      </p:sp>
      <p:sp>
        <p:nvSpPr>
          <p:cNvPr id="3" name="">
            <a:extLst xmlns:a="http://schemas.openxmlformats.org/drawingml/2006/main">
              <a:ext uri="{FF2B5EF4-FFF2-40B4-BE49-F238E27FC236}">
                <a16:creationId xmlns:a16="http://schemas.microsoft.com/office/drawing/2014/main" id="{CF2DCB85-AF40-45AD-8F16-E032D32026ED}"/>
              </a:ext>
            </a:extLst>
          </p:cNvPr>
          <p:cNvSpPr>
            <a:spLocks xmlns:a="http://schemas.openxmlformats.org/drawingml/2006/main" noGrp="1"/>
          </p:cNvSpPr>
          <p:nvPr/>
        </p:nvSpPr>
        <p:spPr>
          <a:xfrm xmlns:a="http://schemas.openxmlformats.org/drawingml/2006/main">
            <a:off x="685800" y="1638300"/>
            <a:ext cx="1047750" cy="3810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4" name="2015 · Lei nº 13.104">
            <a:extLst xmlns:a="http://schemas.openxmlformats.org/drawingml/2006/main">
              <a:ext uri="{FF2B5EF4-FFF2-40B4-BE49-F238E27FC236}">
                <a16:creationId xmlns:a16="http://schemas.microsoft.com/office/drawing/2014/main" id="{9075D9E2-0878-4228-9355-DAB2ECB52454}"/>
              </a:ext>
            </a:extLst>
          </p:cNvPr>
          <p:cNvSpPr>
            <a:spLocks xmlns:a="http://schemas.openxmlformats.org/drawingml/2006/main" noGrp="1"/>
          </p:cNvSpPr>
          <p:nvPr/>
        </p:nvSpPr>
        <p:spPr>
          <a:xfrm xmlns:a="http://schemas.openxmlformats.org/drawingml/2006/main">
            <a:off x="68580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2015 · Lei nº 13.104</a:t>
            </a:r>
          </a:p>
        </p:txBody>
      </p:sp>
      <p:sp>
        <p:nvSpPr>
          <p:cNvPr id="5" name="">
            <a:extLst xmlns:a="http://schemas.openxmlformats.org/drawingml/2006/main">
              <a:ext uri="{FF2B5EF4-FFF2-40B4-BE49-F238E27FC236}">
                <a16:creationId xmlns:a16="http://schemas.microsoft.com/office/drawing/2014/main" id="{A521E6D4-4431-40E5-83A6-B7EC3AFF5E24}"/>
              </a:ext>
            </a:extLst>
          </p:cNvPr>
          <p:cNvSpPr>
            <a:spLocks xmlns:a="http://schemas.openxmlformats.org/drawingml/2006/main" noGrp="1"/>
          </p:cNvSpPr>
          <p:nvPr/>
        </p:nvSpPr>
        <p:spPr>
          <a:xfrm xmlns:a="http://schemas.openxmlformats.org/drawingml/2006/main">
            <a:off x="68580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6" name="Feminicídio como qualificadora do homicídio.">
            <a:extLst xmlns:a="http://schemas.openxmlformats.org/drawingml/2006/main">
              <a:ext uri="{FF2B5EF4-FFF2-40B4-BE49-F238E27FC236}">
                <a16:creationId xmlns:a16="http://schemas.microsoft.com/office/drawing/2014/main" id="{8A66D1A7-9247-4493-9898-05DB526BE105}"/>
              </a:ext>
            </a:extLst>
          </p:cNvPr>
          <p:cNvSpPr>
            <a:spLocks xmlns:a="http://schemas.openxmlformats.org/drawingml/2006/main" noGrp="1"/>
          </p:cNvSpPr>
          <p:nvPr/>
        </p:nvSpPr>
        <p:spPr>
          <a:xfrm xmlns:a="http://schemas.openxmlformats.org/drawingml/2006/main">
            <a:off x="68580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Feminicídio como qualificadora do homicídio.</a:t>
            </a:r>
          </a:p>
        </p:txBody>
      </p:sp>
      <p:sp>
        <p:nvSpPr>
          <p:cNvPr id="7" name="2024 · Lei nº 14.994">
            <a:extLst xmlns:a="http://schemas.openxmlformats.org/drawingml/2006/main">
              <a:ext uri="{FF2B5EF4-FFF2-40B4-BE49-F238E27FC236}">
                <a16:creationId xmlns:a16="http://schemas.microsoft.com/office/drawing/2014/main" id="{6E09265E-EFC3-4082-9957-87C1E33E8491}"/>
              </a:ext>
            </a:extLst>
          </p:cNvPr>
          <p:cNvSpPr>
            <a:spLocks xmlns:a="http://schemas.openxmlformats.org/drawingml/2006/main" noGrp="1"/>
          </p:cNvSpPr>
          <p:nvPr/>
        </p:nvSpPr>
        <p:spPr>
          <a:xfrm xmlns:a="http://schemas.openxmlformats.org/drawingml/2006/main">
            <a:off x="441325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2024 · Lei nº 14.994</a:t>
            </a:r>
          </a:p>
        </p:txBody>
      </p:sp>
      <p:sp>
        <p:nvSpPr>
          <p:cNvPr id="8" name="">
            <a:extLst xmlns:a="http://schemas.openxmlformats.org/drawingml/2006/main">
              <a:ext uri="{FF2B5EF4-FFF2-40B4-BE49-F238E27FC236}">
                <a16:creationId xmlns:a16="http://schemas.microsoft.com/office/drawing/2014/main" id="{3E93E66B-5B40-4C01-B483-6226EC6D9557}"/>
              </a:ext>
            </a:extLst>
          </p:cNvPr>
          <p:cNvSpPr>
            <a:spLocks xmlns:a="http://schemas.openxmlformats.org/drawingml/2006/main" noGrp="1"/>
          </p:cNvSpPr>
          <p:nvPr/>
        </p:nvSpPr>
        <p:spPr>
          <a:xfrm xmlns:a="http://schemas.openxmlformats.org/drawingml/2006/main">
            <a:off x="441325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9" name="Crime autônomo no art. 121-A do Código Penal.">
            <a:extLst xmlns:a="http://schemas.openxmlformats.org/drawingml/2006/main">
              <a:ext uri="{FF2B5EF4-FFF2-40B4-BE49-F238E27FC236}">
                <a16:creationId xmlns:a16="http://schemas.microsoft.com/office/drawing/2014/main" id="{AB92D659-D90D-4467-8A8B-5156497651AF}"/>
              </a:ext>
            </a:extLst>
          </p:cNvPr>
          <p:cNvSpPr>
            <a:spLocks xmlns:a="http://schemas.openxmlformats.org/drawingml/2006/main" noGrp="1"/>
          </p:cNvSpPr>
          <p:nvPr/>
        </p:nvSpPr>
        <p:spPr>
          <a:xfrm xmlns:a="http://schemas.openxmlformats.org/drawingml/2006/main">
            <a:off x="441325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Crime autônomo no art. 121-A do Código Penal.</a:t>
            </a:r>
          </a:p>
        </p:txBody>
      </p:sp>
      <p:sp>
        <p:nvSpPr>
          <p:cNvPr id="10" name="Aplicação no tempo">
            <a:extLst xmlns:a="http://schemas.openxmlformats.org/drawingml/2006/main">
              <a:ext uri="{FF2B5EF4-FFF2-40B4-BE49-F238E27FC236}">
                <a16:creationId xmlns:a16="http://schemas.microsoft.com/office/drawing/2014/main" id="{110984F4-DCF6-4CD6-9730-305905EE2592}"/>
              </a:ext>
            </a:extLst>
          </p:cNvPr>
          <p:cNvSpPr>
            <a:spLocks xmlns:a="http://schemas.openxmlformats.org/drawingml/2006/main" noGrp="1"/>
          </p:cNvSpPr>
          <p:nvPr/>
        </p:nvSpPr>
        <p:spPr>
          <a:xfrm xmlns:a="http://schemas.openxmlformats.org/drawingml/2006/main">
            <a:off x="814070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Aplicação no tempo</a:t>
            </a:r>
          </a:p>
        </p:txBody>
      </p:sp>
      <p:sp>
        <p:nvSpPr>
          <p:cNvPr id="11" name="">
            <a:extLst xmlns:a="http://schemas.openxmlformats.org/drawingml/2006/main">
              <a:ext uri="{FF2B5EF4-FFF2-40B4-BE49-F238E27FC236}">
                <a16:creationId xmlns:a16="http://schemas.microsoft.com/office/drawing/2014/main" id="{7BA29D50-1E9A-4D66-850B-6E6289752ECF}"/>
              </a:ext>
            </a:extLst>
          </p:cNvPr>
          <p:cNvSpPr>
            <a:spLocks xmlns:a="http://schemas.openxmlformats.org/drawingml/2006/main" noGrp="1"/>
          </p:cNvSpPr>
          <p:nvPr/>
        </p:nvSpPr>
        <p:spPr>
          <a:xfrm xmlns:a="http://schemas.openxmlformats.org/drawingml/2006/main">
            <a:off x="814070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12" name="A lei penal mais grave não retroage. Ler cada caso segu">
            <a:extLst xmlns:a="http://schemas.openxmlformats.org/drawingml/2006/main">
              <a:ext uri="{FF2B5EF4-FFF2-40B4-BE49-F238E27FC236}">
                <a16:creationId xmlns:a16="http://schemas.microsoft.com/office/drawing/2014/main" id="{25048808-41C4-4C80-B906-FD7DDE720139}"/>
              </a:ext>
            </a:extLst>
          </p:cNvPr>
          <p:cNvSpPr>
            <a:spLocks xmlns:a="http://schemas.openxmlformats.org/drawingml/2006/main" noGrp="1"/>
          </p:cNvSpPr>
          <p:nvPr/>
        </p:nvSpPr>
        <p:spPr>
          <a:xfrm xmlns:a="http://schemas.openxmlformats.org/drawingml/2006/main">
            <a:off x="814070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A lei penal mais grave não retroage. Ler cada caso segundo o regime aplicável.</a:t>
            </a:r>
          </a:p>
        </p:txBody>
      </p:sp>
      <p:sp>
        <p:nvSpPr>
          <p:cNvPr id="13" name="COMESP · REDE PREPARADA MULHER SEGURA | LabSocial">
            <a:extLst xmlns:a="http://schemas.openxmlformats.org/drawingml/2006/main">
              <a:ext uri="{FF2B5EF4-FFF2-40B4-BE49-F238E27FC236}">
                <a16:creationId xmlns:a16="http://schemas.microsoft.com/office/drawing/2014/main" id="{7B88E202-A3C9-4F96-879D-7411914CA785}"/>
              </a:ext>
            </a:extLst>
          </p:cNvPr>
          <p:cNvSpPr>
            <a:spLocks xmlns:a="http://schemas.openxmlformats.org/drawingml/2006/main" noGrp="1"/>
          </p:cNvSpPr>
          <p:nvPr/>
        </p:nvSpPr>
        <p:spPr>
          <a:xfrm xmlns:a="http://schemas.openxmlformats.org/drawingml/2006/main">
            <a:off x="685800" y="6505575"/>
            <a:ext cx="8953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COMESP · REDE PREPARADA MULHER SEGURA | LabSocial</a:t>
            </a:r>
          </a:p>
        </p:txBody>
      </p:sp>
      <p:sp>
        <p:nvSpPr>
          <p:cNvPr id="14" name="III · 16">
            <a:extLst xmlns:a="http://schemas.openxmlformats.org/drawingml/2006/main">
              <a:ext uri="{FF2B5EF4-FFF2-40B4-BE49-F238E27FC236}">
                <a16:creationId xmlns:a16="http://schemas.microsoft.com/office/drawing/2014/main" id="{6C785C7B-183F-40C5-9EFA-B100212BF11B}"/>
              </a:ext>
            </a:extLst>
          </p:cNvPr>
          <p:cNvSpPr>
            <a:spLocks xmlns:a="http://schemas.openxmlformats.org/drawingml/2006/main" noGrp="1"/>
          </p:cNvSpPr>
          <p:nvPr/>
        </p:nvSpPr>
        <p:spPr>
          <a:xfrm xmlns:a="http://schemas.openxmlformats.org/drawingml/2006/main">
            <a:off x="10572750" y="6505575"/>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III · 16</a:t>
            </a:r>
          </a:p>
        </p:txBody>
      </p:sp>
    </p:spTree>
    <p:extLst>
      <p:ext uri="{BB962C8B-B14F-4D97-AF65-F5344CB8AC3E}">
        <p14:creationId xmlns:p14="http://schemas.microsoft.com/office/powerpoint/2010/main" val="951534010"/>
      </p:ext>
    </p:extLst>
  </p:cSld>
</p:sld>
</file>

<file path=ppt/slides/slide17.xml><?xml version="1.0" encoding="utf-8"?>
<p:sld xmlns:p="http://schemas.openxmlformats.org/presentationml/2006/main">
  <p:cSld>
    <p:bg>
      <p:bgPr>
        <a:solidFill xmlns:a="http://schemas.openxmlformats.org/drawingml/2006/main">
          <a:srgbClr val="F7F0E5"/>
        </a:solidFill>
      </p:bgPr>
    </p:bg>
    <p:spTree>
      <p:nvGrpSpPr>
        <p:cNvPr id="1" name=""/>
        <p:cNvGrpSpPr/>
        <p:nvPr/>
      </p:nvGrpSpPr>
      <p:grpSpPr>
        <a:xfrm xmlns:a="http://schemas.openxmlformats.org/drawingml/2006/main"/>
      </p:grpSpPr>
      <p:sp>
        <p:nvSpPr>
          <p:cNvPr id="15" name="COMESP · MÓDULO III">
            <a:extLst xmlns:a="http://schemas.openxmlformats.org/drawingml/2006/main">
              <a:ext uri="{FF2B5EF4-FFF2-40B4-BE49-F238E27FC236}">
                <a16:creationId xmlns:a16="http://schemas.microsoft.com/office/drawing/2014/main" id="{ECCDE82B-8264-4617-AF94-3DFF02CBEB02}"/>
              </a:ext>
            </a:extLst>
          </p:cNvPr>
          <p:cNvSpPr>
            <a:spLocks xmlns:a="http://schemas.openxmlformats.org/drawingml/2006/main" noGrp="1"/>
          </p:cNvSpPr>
          <p:nvPr/>
        </p:nvSpPr>
        <p:spPr>
          <a:xfrm xmlns:a="http://schemas.openxmlformats.org/drawingml/2006/main">
            <a:off x="685800" y="304800"/>
            <a:ext cx="10820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1">
                <a:solidFill>
                  <a:srgbClr val="711F3B"/>
                </a:solidFill>
                <a:latin typeface="Calibri"/>
                <a:ea typeface="Calibri"/>
                <a:cs typeface="Calibri"/>
              </a:defRPr>
            </a:pPr>
            <a:r>
              <a:rPr sz="1125" b="1">
                <a:solidFill>
                  <a:srgbClr val="711F3B"/>
                </a:solidFill>
                <a:latin typeface="Calibri"/>
                <a:ea typeface="Calibri"/>
                <a:cs typeface="Calibri"/>
              </a:rPr>
              <a:t>COMESP · MÓDULO III</a:t>
            </a:r>
          </a:p>
        </p:txBody>
      </p:sp>
      <p:sp>
        <p:nvSpPr>
          <p:cNvPr id="2" name="O que caracteriza o feminicídio?">
            <a:extLst xmlns:a="http://schemas.openxmlformats.org/drawingml/2006/main">
              <a:ext uri="{FF2B5EF4-FFF2-40B4-BE49-F238E27FC236}">
                <a16:creationId xmlns:a16="http://schemas.microsoft.com/office/drawing/2014/main" id="{8A5ED012-E159-45B2-83B7-4F91D0B6C2B6}"/>
              </a:ext>
            </a:extLst>
          </p:cNvPr>
          <p:cNvSpPr>
            <a:spLocks xmlns:a="http://schemas.openxmlformats.org/drawingml/2006/main" noGrp="1"/>
          </p:cNvSpPr>
          <p:nvPr/>
        </p:nvSpPr>
        <p:spPr>
          <a:xfrm xmlns:a="http://schemas.openxmlformats.org/drawingml/2006/main">
            <a:off x="685800" y="68580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225" b="1">
                <a:solidFill>
                  <a:srgbClr val="711F3B"/>
                </a:solidFill>
                <a:latin typeface="Calibri"/>
                <a:ea typeface="Calibri"/>
                <a:cs typeface="Calibri"/>
              </a:defRPr>
            </a:pPr>
            <a:r>
              <a:rPr sz="3225" b="1">
                <a:solidFill>
                  <a:srgbClr val="711F3B"/>
                </a:solidFill>
                <a:latin typeface="Calibri"/>
                <a:ea typeface="Calibri"/>
                <a:cs typeface="Calibri"/>
              </a:rPr>
              <a:t>O que caracteriza o feminicídio?</a:t>
            </a:r>
          </a:p>
        </p:txBody>
      </p:sp>
      <p:sp>
        <p:nvSpPr>
          <p:cNvPr id="3" name="">
            <a:extLst xmlns:a="http://schemas.openxmlformats.org/drawingml/2006/main">
              <a:ext uri="{FF2B5EF4-FFF2-40B4-BE49-F238E27FC236}">
                <a16:creationId xmlns:a16="http://schemas.microsoft.com/office/drawing/2014/main" id="{B1B1A462-6147-451F-940A-54457C8BA88B}"/>
              </a:ext>
            </a:extLst>
          </p:cNvPr>
          <p:cNvSpPr>
            <a:spLocks xmlns:a="http://schemas.openxmlformats.org/drawingml/2006/main" noGrp="1"/>
          </p:cNvSpPr>
          <p:nvPr/>
        </p:nvSpPr>
        <p:spPr>
          <a:xfrm xmlns:a="http://schemas.openxmlformats.org/drawingml/2006/main">
            <a:off x="685800" y="1638300"/>
            <a:ext cx="1047750" cy="3810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4" name="Razões da condição do sexo feminino">
            <a:extLst xmlns:a="http://schemas.openxmlformats.org/drawingml/2006/main">
              <a:ext uri="{FF2B5EF4-FFF2-40B4-BE49-F238E27FC236}">
                <a16:creationId xmlns:a16="http://schemas.microsoft.com/office/drawing/2014/main" id="{ED4469B5-3B2E-4EB1-9DDD-3BD2F30646FD}"/>
              </a:ext>
            </a:extLst>
          </p:cNvPr>
          <p:cNvSpPr>
            <a:spLocks xmlns:a="http://schemas.openxmlformats.org/drawingml/2006/main" noGrp="1"/>
          </p:cNvSpPr>
          <p:nvPr/>
        </p:nvSpPr>
        <p:spPr>
          <a:xfrm xmlns:a="http://schemas.openxmlformats.org/drawingml/2006/main">
            <a:off x="68580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Razões da condição do sexo feminino</a:t>
            </a:r>
          </a:p>
        </p:txBody>
      </p:sp>
      <p:sp>
        <p:nvSpPr>
          <p:cNvPr id="5" name="">
            <a:extLst xmlns:a="http://schemas.openxmlformats.org/drawingml/2006/main">
              <a:ext uri="{FF2B5EF4-FFF2-40B4-BE49-F238E27FC236}">
                <a16:creationId xmlns:a16="http://schemas.microsoft.com/office/drawing/2014/main" id="{FC9A98AC-5ED4-4EB0-BB08-0C198300BC96}"/>
              </a:ext>
            </a:extLst>
          </p:cNvPr>
          <p:cNvSpPr>
            <a:spLocks xmlns:a="http://schemas.openxmlformats.org/drawingml/2006/main" noGrp="1"/>
          </p:cNvSpPr>
          <p:nvPr/>
        </p:nvSpPr>
        <p:spPr>
          <a:xfrm xmlns:a="http://schemas.openxmlformats.org/drawingml/2006/main">
            <a:off x="68580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6" name="Violência doméstica e familiar ou menosprezo/discrimina">
            <a:extLst xmlns:a="http://schemas.openxmlformats.org/drawingml/2006/main">
              <a:ext uri="{FF2B5EF4-FFF2-40B4-BE49-F238E27FC236}">
                <a16:creationId xmlns:a16="http://schemas.microsoft.com/office/drawing/2014/main" id="{22D0CE0C-2FB4-4802-A729-19D949F53106}"/>
              </a:ext>
            </a:extLst>
          </p:cNvPr>
          <p:cNvSpPr>
            <a:spLocks xmlns:a="http://schemas.openxmlformats.org/drawingml/2006/main" noGrp="1"/>
          </p:cNvSpPr>
          <p:nvPr/>
        </p:nvSpPr>
        <p:spPr>
          <a:xfrm xmlns:a="http://schemas.openxmlformats.org/drawingml/2006/main">
            <a:off x="68580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Violência doméstica e familiar ou menosprezo/discriminação.</a:t>
            </a:r>
          </a:p>
        </p:txBody>
      </p:sp>
      <p:sp>
        <p:nvSpPr>
          <p:cNvPr id="7" name="Pena do crime autônomo">
            <a:extLst xmlns:a="http://schemas.openxmlformats.org/drawingml/2006/main">
              <a:ext uri="{FF2B5EF4-FFF2-40B4-BE49-F238E27FC236}">
                <a16:creationId xmlns:a16="http://schemas.microsoft.com/office/drawing/2014/main" id="{CCE65214-8EE0-4FDC-BB59-709A773D310B}"/>
              </a:ext>
            </a:extLst>
          </p:cNvPr>
          <p:cNvSpPr>
            <a:spLocks xmlns:a="http://schemas.openxmlformats.org/drawingml/2006/main" noGrp="1"/>
          </p:cNvSpPr>
          <p:nvPr/>
        </p:nvSpPr>
        <p:spPr>
          <a:xfrm xmlns:a="http://schemas.openxmlformats.org/drawingml/2006/main">
            <a:off x="441325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Pena do crime autônomo</a:t>
            </a:r>
          </a:p>
        </p:txBody>
      </p:sp>
      <p:sp>
        <p:nvSpPr>
          <p:cNvPr id="8" name="">
            <a:extLst xmlns:a="http://schemas.openxmlformats.org/drawingml/2006/main">
              <a:ext uri="{FF2B5EF4-FFF2-40B4-BE49-F238E27FC236}">
                <a16:creationId xmlns:a16="http://schemas.microsoft.com/office/drawing/2014/main" id="{304F8522-27A4-4DDC-ADEB-184DB977F55F}"/>
              </a:ext>
            </a:extLst>
          </p:cNvPr>
          <p:cNvSpPr>
            <a:spLocks xmlns:a="http://schemas.openxmlformats.org/drawingml/2006/main" noGrp="1"/>
          </p:cNvSpPr>
          <p:nvPr/>
        </p:nvSpPr>
        <p:spPr>
          <a:xfrm xmlns:a="http://schemas.openxmlformats.org/drawingml/2006/main">
            <a:off x="441325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9" name="Reclusão de 20 a 40 anos; integra o rol dos crimes hedi">
            <a:extLst xmlns:a="http://schemas.openxmlformats.org/drawingml/2006/main">
              <a:ext uri="{FF2B5EF4-FFF2-40B4-BE49-F238E27FC236}">
                <a16:creationId xmlns:a16="http://schemas.microsoft.com/office/drawing/2014/main" id="{960BEB8A-E51E-43BA-BFB1-A1CC9244BEB5}"/>
              </a:ext>
            </a:extLst>
          </p:cNvPr>
          <p:cNvSpPr>
            <a:spLocks xmlns:a="http://schemas.openxmlformats.org/drawingml/2006/main" noGrp="1"/>
          </p:cNvSpPr>
          <p:nvPr/>
        </p:nvSpPr>
        <p:spPr>
          <a:xfrm xmlns:a="http://schemas.openxmlformats.org/drawingml/2006/main">
            <a:off x="441325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Reclusão de 20 a 40 anos; integra o rol dos crimes hediondos.</a:t>
            </a:r>
          </a:p>
        </p:txBody>
      </p:sp>
      <p:sp>
        <p:nvSpPr>
          <p:cNvPr id="10" name="Tentativa">
            <a:extLst xmlns:a="http://schemas.openxmlformats.org/drawingml/2006/main">
              <a:ext uri="{FF2B5EF4-FFF2-40B4-BE49-F238E27FC236}">
                <a16:creationId xmlns:a16="http://schemas.microsoft.com/office/drawing/2014/main" id="{1433D28B-2335-4D19-9F3E-BF429031466D}"/>
              </a:ext>
            </a:extLst>
          </p:cNvPr>
          <p:cNvSpPr>
            <a:spLocks xmlns:a="http://schemas.openxmlformats.org/drawingml/2006/main" noGrp="1"/>
          </p:cNvSpPr>
          <p:nvPr/>
        </p:nvSpPr>
        <p:spPr>
          <a:xfrm xmlns:a="http://schemas.openxmlformats.org/drawingml/2006/main">
            <a:off x="814070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Tentativa</a:t>
            </a:r>
          </a:p>
        </p:txBody>
      </p:sp>
      <p:sp>
        <p:nvSpPr>
          <p:cNvPr id="11" name="">
            <a:extLst xmlns:a="http://schemas.openxmlformats.org/drawingml/2006/main">
              <a:ext uri="{FF2B5EF4-FFF2-40B4-BE49-F238E27FC236}">
                <a16:creationId xmlns:a16="http://schemas.microsoft.com/office/drawing/2014/main" id="{8C8EBCC5-B58D-4E1B-93FE-33C1E3B92D27}"/>
              </a:ext>
            </a:extLst>
          </p:cNvPr>
          <p:cNvSpPr>
            <a:spLocks xmlns:a="http://schemas.openxmlformats.org/drawingml/2006/main" noGrp="1"/>
          </p:cNvSpPr>
          <p:nvPr/>
        </p:nvSpPr>
        <p:spPr>
          <a:xfrm xmlns:a="http://schemas.openxmlformats.org/drawingml/2006/main">
            <a:off x="814070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12" name="Também exige reconhecimento e resposta; observar o art.">
            <a:extLst xmlns:a="http://schemas.openxmlformats.org/drawingml/2006/main">
              <a:ext uri="{FF2B5EF4-FFF2-40B4-BE49-F238E27FC236}">
                <a16:creationId xmlns:a16="http://schemas.microsoft.com/office/drawing/2014/main" id="{F3C32069-1BB3-4FE2-A664-85329F374817}"/>
              </a:ext>
            </a:extLst>
          </p:cNvPr>
          <p:cNvSpPr>
            <a:spLocks xmlns:a="http://schemas.openxmlformats.org/drawingml/2006/main" noGrp="1"/>
          </p:cNvSpPr>
          <p:nvPr/>
        </p:nvSpPr>
        <p:spPr>
          <a:xfrm xmlns:a="http://schemas.openxmlformats.org/drawingml/2006/main">
            <a:off x="814070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Também exige reconhecimento e resposta; observar o art. 14 do Código Penal.</a:t>
            </a:r>
          </a:p>
        </p:txBody>
      </p:sp>
      <p:sp>
        <p:nvSpPr>
          <p:cNvPr id="13" name="COMESP · REDE PREPARADA MULHER SEGURA | LabSocial">
            <a:extLst xmlns:a="http://schemas.openxmlformats.org/drawingml/2006/main">
              <a:ext uri="{FF2B5EF4-FFF2-40B4-BE49-F238E27FC236}">
                <a16:creationId xmlns:a16="http://schemas.microsoft.com/office/drawing/2014/main" id="{812170D8-5EA5-4876-B7D4-3428D7889A57}"/>
              </a:ext>
            </a:extLst>
          </p:cNvPr>
          <p:cNvSpPr>
            <a:spLocks xmlns:a="http://schemas.openxmlformats.org/drawingml/2006/main" noGrp="1"/>
          </p:cNvSpPr>
          <p:nvPr/>
        </p:nvSpPr>
        <p:spPr>
          <a:xfrm xmlns:a="http://schemas.openxmlformats.org/drawingml/2006/main">
            <a:off x="685800" y="6505575"/>
            <a:ext cx="8953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COMESP · REDE PREPARADA MULHER SEGURA | LabSocial</a:t>
            </a:r>
          </a:p>
        </p:txBody>
      </p:sp>
      <p:sp>
        <p:nvSpPr>
          <p:cNvPr id="14" name="III · 17">
            <a:extLst xmlns:a="http://schemas.openxmlformats.org/drawingml/2006/main">
              <a:ext uri="{FF2B5EF4-FFF2-40B4-BE49-F238E27FC236}">
                <a16:creationId xmlns:a16="http://schemas.microsoft.com/office/drawing/2014/main" id="{9BB90439-E774-4989-89A4-8770D6792E71}"/>
              </a:ext>
            </a:extLst>
          </p:cNvPr>
          <p:cNvSpPr>
            <a:spLocks xmlns:a="http://schemas.openxmlformats.org/drawingml/2006/main" noGrp="1"/>
          </p:cNvSpPr>
          <p:nvPr/>
        </p:nvSpPr>
        <p:spPr>
          <a:xfrm xmlns:a="http://schemas.openxmlformats.org/drawingml/2006/main">
            <a:off x="10572750" y="6505575"/>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III · 17</a:t>
            </a:r>
          </a:p>
        </p:txBody>
      </p:sp>
    </p:spTree>
    <p:extLst>
      <p:ext uri="{BB962C8B-B14F-4D97-AF65-F5344CB8AC3E}">
        <p14:creationId xmlns:p14="http://schemas.microsoft.com/office/powerpoint/2010/main" val="951534010"/>
      </p:ext>
    </p:extLst>
  </p:cSld>
</p:sld>
</file>

<file path=ppt/slides/slide18.xml><?xml version="1.0" encoding="utf-8"?>
<p:sld xmlns:p="http://schemas.openxmlformats.org/presentationml/2006/main">
  <p:cSld>
    <p:bg>
      <p:bgPr>
        <a:solidFill xmlns:a="http://schemas.openxmlformats.org/drawingml/2006/main">
          <a:srgbClr val="F7F0E5"/>
        </a:solidFill>
      </p:bgPr>
    </p:bg>
    <p:spTree>
      <p:nvGrpSpPr>
        <p:cNvPr id="1" name=""/>
        <p:cNvGrpSpPr/>
        <p:nvPr/>
      </p:nvGrpSpPr>
      <p:grpSpPr>
        <a:xfrm xmlns:a="http://schemas.openxmlformats.org/drawingml/2006/main"/>
      </p:grpSpPr>
      <p:sp>
        <p:nvSpPr>
          <p:cNvPr id="15" name="COMESP · MÓDULO III">
            <a:extLst xmlns:a="http://schemas.openxmlformats.org/drawingml/2006/main">
              <a:ext uri="{FF2B5EF4-FFF2-40B4-BE49-F238E27FC236}">
                <a16:creationId xmlns:a16="http://schemas.microsoft.com/office/drawing/2014/main" id="{1AF29503-9FCA-4121-9632-C7B3D69CC4E2}"/>
              </a:ext>
            </a:extLst>
          </p:cNvPr>
          <p:cNvSpPr>
            <a:spLocks xmlns:a="http://schemas.openxmlformats.org/drawingml/2006/main" noGrp="1"/>
          </p:cNvSpPr>
          <p:nvPr/>
        </p:nvSpPr>
        <p:spPr>
          <a:xfrm xmlns:a="http://schemas.openxmlformats.org/drawingml/2006/main">
            <a:off x="685800" y="304800"/>
            <a:ext cx="10820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1">
                <a:solidFill>
                  <a:srgbClr val="711F3B"/>
                </a:solidFill>
                <a:latin typeface="Calibri"/>
                <a:ea typeface="Calibri"/>
                <a:cs typeface="Calibri"/>
              </a:defRPr>
            </a:pPr>
            <a:r>
              <a:rPr sz="1125" b="1">
                <a:solidFill>
                  <a:srgbClr val="711F3B"/>
                </a:solidFill>
                <a:latin typeface="Calibri"/>
                <a:ea typeface="Calibri"/>
                <a:cs typeface="Calibri"/>
              </a:rPr>
              <a:t>COMESP · MÓDULO III</a:t>
            </a:r>
          </a:p>
        </p:txBody>
      </p:sp>
      <p:sp>
        <p:nvSpPr>
          <p:cNvPr id="2" name="Avaliar risco é orientar proteção">
            <a:extLst xmlns:a="http://schemas.openxmlformats.org/drawingml/2006/main">
              <a:ext uri="{FF2B5EF4-FFF2-40B4-BE49-F238E27FC236}">
                <a16:creationId xmlns:a16="http://schemas.microsoft.com/office/drawing/2014/main" id="{F249D39C-21A4-4782-B1CD-60FB828C4A84}"/>
              </a:ext>
            </a:extLst>
          </p:cNvPr>
          <p:cNvSpPr>
            <a:spLocks xmlns:a="http://schemas.openxmlformats.org/drawingml/2006/main" noGrp="1"/>
          </p:cNvSpPr>
          <p:nvPr/>
        </p:nvSpPr>
        <p:spPr>
          <a:xfrm xmlns:a="http://schemas.openxmlformats.org/drawingml/2006/main">
            <a:off x="685800" y="68580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225" b="1">
                <a:solidFill>
                  <a:srgbClr val="711F3B"/>
                </a:solidFill>
                <a:latin typeface="Calibri"/>
                <a:ea typeface="Calibri"/>
                <a:cs typeface="Calibri"/>
              </a:defRPr>
            </a:pPr>
            <a:r>
              <a:rPr sz="3225" b="1">
                <a:solidFill>
                  <a:srgbClr val="711F3B"/>
                </a:solidFill>
                <a:latin typeface="Calibri"/>
                <a:ea typeface="Calibri"/>
                <a:cs typeface="Calibri"/>
              </a:rPr>
              <a:t>Avaliar risco é orientar proteção</a:t>
            </a:r>
          </a:p>
        </p:txBody>
      </p:sp>
      <p:sp>
        <p:nvSpPr>
          <p:cNvPr id="3" name="">
            <a:extLst xmlns:a="http://schemas.openxmlformats.org/drawingml/2006/main">
              <a:ext uri="{FF2B5EF4-FFF2-40B4-BE49-F238E27FC236}">
                <a16:creationId xmlns:a16="http://schemas.microsoft.com/office/drawing/2014/main" id="{A3AF21A8-E040-4D93-B0F0-7CF48652330A}"/>
              </a:ext>
            </a:extLst>
          </p:cNvPr>
          <p:cNvSpPr>
            <a:spLocks xmlns:a="http://schemas.openxmlformats.org/drawingml/2006/main" noGrp="1"/>
          </p:cNvSpPr>
          <p:nvPr/>
        </p:nvSpPr>
        <p:spPr>
          <a:xfrm xmlns:a="http://schemas.openxmlformats.org/drawingml/2006/main">
            <a:off x="685800" y="1638300"/>
            <a:ext cx="1047750" cy="3810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4" name="Escutar os sinais">
            <a:extLst xmlns:a="http://schemas.openxmlformats.org/drawingml/2006/main">
              <a:ext uri="{FF2B5EF4-FFF2-40B4-BE49-F238E27FC236}">
                <a16:creationId xmlns:a16="http://schemas.microsoft.com/office/drawing/2014/main" id="{021A4E50-0A73-4784-B249-35DE58CB7B5D}"/>
              </a:ext>
            </a:extLst>
          </p:cNvPr>
          <p:cNvSpPr>
            <a:spLocks xmlns:a="http://schemas.openxmlformats.org/drawingml/2006/main" noGrp="1"/>
          </p:cNvSpPr>
          <p:nvPr/>
        </p:nvSpPr>
        <p:spPr>
          <a:xfrm xmlns:a="http://schemas.openxmlformats.org/drawingml/2006/main">
            <a:off x="68580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Escutar os sinais</a:t>
            </a:r>
          </a:p>
        </p:txBody>
      </p:sp>
      <p:sp>
        <p:nvSpPr>
          <p:cNvPr id="5" name="">
            <a:extLst xmlns:a="http://schemas.openxmlformats.org/drawingml/2006/main">
              <a:ext uri="{FF2B5EF4-FFF2-40B4-BE49-F238E27FC236}">
                <a16:creationId xmlns:a16="http://schemas.microsoft.com/office/drawing/2014/main" id="{55640683-EDEC-4199-9EF9-D2E96B88FBC2}"/>
              </a:ext>
            </a:extLst>
          </p:cNvPr>
          <p:cNvSpPr>
            <a:spLocks xmlns:a="http://schemas.openxmlformats.org/drawingml/2006/main" noGrp="1"/>
          </p:cNvSpPr>
          <p:nvPr/>
        </p:nvSpPr>
        <p:spPr>
          <a:xfrm xmlns:a="http://schemas.openxmlformats.org/drawingml/2006/main">
            <a:off x="68580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6" name="Ameaças, perseguição, controle, escalada da violência e">
            <a:extLst xmlns:a="http://schemas.openxmlformats.org/drawingml/2006/main">
              <a:ext uri="{FF2B5EF4-FFF2-40B4-BE49-F238E27FC236}">
                <a16:creationId xmlns:a16="http://schemas.microsoft.com/office/drawing/2014/main" id="{9D5AB660-E115-47E4-A63F-65F7811522AC}"/>
              </a:ext>
            </a:extLst>
          </p:cNvPr>
          <p:cNvSpPr>
            <a:spLocks xmlns:a="http://schemas.openxmlformats.org/drawingml/2006/main" noGrp="1"/>
          </p:cNvSpPr>
          <p:nvPr/>
        </p:nvSpPr>
        <p:spPr>
          <a:xfrm xmlns:a="http://schemas.openxmlformats.org/drawingml/2006/main">
            <a:off x="68580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Ameaças, perseguição, controle, escalada da violência e acesso a armas.</a:t>
            </a:r>
          </a:p>
        </p:txBody>
      </p:sp>
      <p:sp>
        <p:nvSpPr>
          <p:cNvPr id="7" name="Utilizar o FONAR">
            <a:extLst xmlns:a="http://schemas.openxmlformats.org/drawingml/2006/main">
              <a:ext uri="{FF2B5EF4-FFF2-40B4-BE49-F238E27FC236}">
                <a16:creationId xmlns:a16="http://schemas.microsoft.com/office/drawing/2014/main" id="{4E7481F8-6C12-4714-8361-DC45614E4251}"/>
              </a:ext>
            </a:extLst>
          </p:cNvPr>
          <p:cNvSpPr>
            <a:spLocks xmlns:a="http://schemas.openxmlformats.org/drawingml/2006/main" noGrp="1"/>
          </p:cNvSpPr>
          <p:nvPr/>
        </p:nvSpPr>
        <p:spPr>
          <a:xfrm xmlns:a="http://schemas.openxmlformats.org/drawingml/2006/main">
            <a:off x="441325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Utilizar o FONAR</a:t>
            </a:r>
          </a:p>
        </p:txBody>
      </p:sp>
      <p:sp>
        <p:nvSpPr>
          <p:cNvPr id="8" name="">
            <a:extLst xmlns:a="http://schemas.openxmlformats.org/drawingml/2006/main">
              <a:ext uri="{FF2B5EF4-FFF2-40B4-BE49-F238E27FC236}">
                <a16:creationId xmlns:a16="http://schemas.microsoft.com/office/drawing/2014/main" id="{23214964-5F57-41DD-89B5-2519D1B77BAB}"/>
              </a:ext>
            </a:extLst>
          </p:cNvPr>
          <p:cNvSpPr>
            <a:spLocks xmlns:a="http://schemas.openxmlformats.org/drawingml/2006/main" noGrp="1"/>
          </p:cNvSpPr>
          <p:nvPr/>
        </p:nvSpPr>
        <p:spPr>
          <a:xfrm xmlns:a="http://schemas.openxmlformats.org/drawingml/2006/main">
            <a:off x="441325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9" name="Instrumento de avaliação; não substitui escuta e anális">
            <a:extLst xmlns:a="http://schemas.openxmlformats.org/drawingml/2006/main">
              <a:ext uri="{FF2B5EF4-FFF2-40B4-BE49-F238E27FC236}">
                <a16:creationId xmlns:a16="http://schemas.microsoft.com/office/drawing/2014/main" id="{1D0CCB00-EED6-4634-8E9B-F9EE30C6A018}"/>
              </a:ext>
            </a:extLst>
          </p:cNvPr>
          <p:cNvSpPr>
            <a:spLocks xmlns:a="http://schemas.openxmlformats.org/drawingml/2006/main" noGrp="1"/>
          </p:cNvSpPr>
          <p:nvPr/>
        </p:nvSpPr>
        <p:spPr>
          <a:xfrm xmlns:a="http://schemas.openxmlformats.org/drawingml/2006/main">
            <a:off x="441325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Instrumento de avaliação; não substitui escuta e análise situada.</a:t>
            </a:r>
          </a:p>
        </p:txBody>
      </p:sp>
      <p:sp>
        <p:nvSpPr>
          <p:cNvPr id="10" name="Agir e revisar">
            <a:extLst xmlns:a="http://schemas.openxmlformats.org/drawingml/2006/main">
              <a:ext uri="{FF2B5EF4-FFF2-40B4-BE49-F238E27FC236}">
                <a16:creationId xmlns:a16="http://schemas.microsoft.com/office/drawing/2014/main" id="{A4A55E58-7630-462B-BEA9-7FFFD4F420F5}"/>
              </a:ext>
            </a:extLst>
          </p:cNvPr>
          <p:cNvSpPr>
            <a:spLocks xmlns:a="http://schemas.openxmlformats.org/drawingml/2006/main" noGrp="1"/>
          </p:cNvSpPr>
          <p:nvPr/>
        </p:nvSpPr>
        <p:spPr>
          <a:xfrm xmlns:a="http://schemas.openxmlformats.org/drawingml/2006/main">
            <a:off x="814070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Agir e revisar</a:t>
            </a:r>
          </a:p>
        </p:txBody>
      </p:sp>
      <p:sp>
        <p:nvSpPr>
          <p:cNvPr id="11" name="">
            <a:extLst xmlns:a="http://schemas.openxmlformats.org/drawingml/2006/main">
              <a:ext uri="{FF2B5EF4-FFF2-40B4-BE49-F238E27FC236}">
                <a16:creationId xmlns:a16="http://schemas.microsoft.com/office/drawing/2014/main" id="{07CDC770-001F-483D-9784-4D38544223E7}"/>
              </a:ext>
            </a:extLst>
          </p:cNvPr>
          <p:cNvSpPr>
            <a:spLocks xmlns:a="http://schemas.openxmlformats.org/drawingml/2006/main" noGrp="1"/>
          </p:cNvSpPr>
          <p:nvPr/>
        </p:nvSpPr>
        <p:spPr>
          <a:xfrm xmlns:a="http://schemas.openxmlformats.org/drawingml/2006/main">
            <a:off x="814070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12" name="Definir providências, responsabilidades e condições de ">
            <a:extLst xmlns:a="http://schemas.openxmlformats.org/drawingml/2006/main">
              <a:ext uri="{FF2B5EF4-FFF2-40B4-BE49-F238E27FC236}">
                <a16:creationId xmlns:a16="http://schemas.microsoft.com/office/drawing/2014/main" id="{F4406D72-1C3C-4CC6-93B0-56CE321C1C74}"/>
              </a:ext>
            </a:extLst>
          </p:cNvPr>
          <p:cNvSpPr>
            <a:spLocks xmlns:a="http://schemas.openxmlformats.org/drawingml/2006/main" noGrp="1"/>
          </p:cNvSpPr>
          <p:nvPr/>
        </p:nvSpPr>
        <p:spPr>
          <a:xfrm xmlns:a="http://schemas.openxmlformats.org/drawingml/2006/main">
            <a:off x="814070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Definir providências, responsabilidades e condições de segurança.</a:t>
            </a:r>
          </a:p>
        </p:txBody>
      </p:sp>
      <p:sp>
        <p:nvSpPr>
          <p:cNvPr id="13" name="COMESP · REDE PREPARADA MULHER SEGURA | LabSocial">
            <a:extLst xmlns:a="http://schemas.openxmlformats.org/drawingml/2006/main">
              <a:ext uri="{FF2B5EF4-FFF2-40B4-BE49-F238E27FC236}">
                <a16:creationId xmlns:a16="http://schemas.microsoft.com/office/drawing/2014/main" id="{FE1AD8E3-FF3E-49AC-8E85-564EC8A499E6}"/>
              </a:ext>
            </a:extLst>
          </p:cNvPr>
          <p:cNvSpPr>
            <a:spLocks xmlns:a="http://schemas.openxmlformats.org/drawingml/2006/main" noGrp="1"/>
          </p:cNvSpPr>
          <p:nvPr/>
        </p:nvSpPr>
        <p:spPr>
          <a:xfrm xmlns:a="http://schemas.openxmlformats.org/drawingml/2006/main">
            <a:off x="685800" y="6505575"/>
            <a:ext cx="8953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COMESP · REDE PREPARADA MULHER SEGURA | LabSocial</a:t>
            </a:r>
          </a:p>
        </p:txBody>
      </p:sp>
      <p:sp>
        <p:nvSpPr>
          <p:cNvPr id="14" name="III · 18">
            <a:extLst xmlns:a="http://schemas.openxmlformats.org/drawingml/2006/main">
              <a:ext uri="{FF2B5EF4-FFF2-40B4-BE49-F238E27FC236}">
                <a16:creationId xmlns:a16="http://schemas.microsoft.com/office/drawing/2014/main" id="{18ED692F-4424-4687-BD2C-1E135F2788B7}"/>
              </a:ext>
            </a:extLst>
          </p:cNvPr>
          <p:cNvSpPr>
            <a:spLocks xmlns:a="http://schemas.openxmlformats.org/drawingml/2006/main" noGrp="1"/>
          </p:cNvSpPr>
          <p:nvPr/>
        </p:nvSpPr>
        <p:spPr>
          <a:xfrm xmlns:a="http://schemas.openxmlformats.org/drawingml/2006/main">
            <a:off x="10572750" y="6505575"/>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III · 18</a:t>
            </a:r>
          </a:p>
        </p:txBody>
      </p:sp>
    </p:spTree>
    <p:extLst>
      <p:ext uri="{BB962C8B-B14F-4D97-AF65-F5344CB8AC3E}">
        <p14:creationId xmlns:p14="http://schemas.microsoft.com/office/powerpoint/2010/main" val="951534010"/>
      </p:ext>
    </p:extLst>
  </p:cSld>
</p:sld>
</file>

<file path=ppt/slides/slide19.xml><?xml version="1.0" encoding="utf-8"?>
<p:sld xmlns:p="http://schemas.openxmlformats.org/presentationml/2006/main">
  <p:cSld>
    <p:bg>
      <p:bgPr>
        <a:solidFill xmlns:a="http://schemas.openxmlformats.org/drawingml/2006/main">
          <a:srgbClr val="F7F0E5"/>
        </a:solidFill>
      </p:bgPr>
    </p:bg>
    <p:spTree>
      <p:nvGrpSpPr>
        <p:cNvPr id="1" name=""/>
        <p:cNvGrpSpPr/>
        <p:nvPr/>
      </p:nvGrpSpPr>
      <p:grpSpPr>
        <a:xfrm xmlns:a="http://schemas.openxmlformats.org/drawingml/2006/main"/>
      </p:grpSpPr>
      <p:sp>
        <p:nvSpPr>
          <p:cNvPr id="15" name="COMESP · MÓDULO III">
            <a:extLst xmlns:a="http://schemas.openxmlformats.org/drawingml/2006/main">
              <a:ext uri="{FF2B5EF4-FFF2-40B4-BE49-F238E27FC236}">
                <a16:creationId xmlns:a16="http://schemas.microsoft.com/office/drawing/2014/main" id="{97C2981C-A84B-4AF7-86B3-665E8EF0C0C6}"/>
              </a:ext>
            </a:extLst>
          </p:cNvPr>
          <p:cNvSpPr>
            <a:spLocks xmlns:a="http://schemas.openxmlformats.org/drawingml/2006/main" noGrp="1"/>
          </p:cNvSpPr>
          <p:nvPr/>
        </p:nvSpPr>
        <p:spPr>
          <a:xfrm xmlns:a="http://schemas.openxmlformats.org/drawingml/2006/main">
            <a:off x="685800" y="304800"/>
            <a:ext cx="10820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1">
                <a:solidFill>
                  <a:srgbClr val="711F3B"/>
                </a:solidFill>
                <a:latin typeface="Calibri"/>
                <a:ea typeface="Calibri"/>
                <a:cs typeface="Calibri"/>
              </a:defRPr>
            </a:pPr>
            <a:r>
              <a:rPr sz="1125" b="1">
                <a:solidFill>
                  <a:srgbClr val="711F3B"/>
                </a:solidFill>
                <a:latin typeface="Calibri"/>
                <a:ea typeface="Calibri"/>
                <a:cs typeface="Calibri"/>
              </a:rPr>
              <a:t>COMESP · MÓDULO III</a:t>
            </a:r>
          </a:p>
        </p:txBody>
      </p:sp>
      <p:sp>
        <p:nvSpPr>
          <p:cNvPr id="2" name="Pactos e legislação: distinguir instrumentos">
            <a:extLst xmlns:a="http://schemas.openxmlformats.org/drawingml/2006/main">
              <a:ext uri="{FF2B5EF4-FFF2-40B4-BE49-F238E27FC236}">
                <a16:creationId xmlns:a16="http://schemas.microsoft.com/office/drawing/2014/main" id="{83CC6F04-772D-4D6C-8291-9CE699A10C91}"/>
              </a:ext>
            </a:extLst>
          </p:cNvPr>
          <p:cNvSpPr>
            <a:spLocks xmlns:a="http://schemas.openxmlformats.org/drawingml/2006/main" noGrp="1"/>
          </p:cNvSpPr>
          <p:nvPr/>
        </p:nvSpPr>
        <p:spPr>
          <a:xfrm xmlns:a="http://schemas.openxmlformats.org/drawingml/2006/main">
            <a:off x="685800" y="68580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225" b="1">
                <a:solidFill>
                  <a:srgbClr val="711F3B"/>
                </a:solidFill>
                <a:latin typeface="Calibri"/>
                <a:ea typeface="Calibri"/>
                <a:cs typeface="Calibri"/>
              </a:defRPr>
            </a:pPr>
            <a:r>
              <a:rPr sz="3225" b="1">
                <a:solidFill>
                  <a:srgbClr val="711F3B"/>
                </a:solidFill>
                <a:latin typeface="Calibri"/>
                <a:ea typeface="Calibri"/>
                <a:cs typeface="Calibri"/>
              </a:rPr>
              <a:t>Pactos e legislação: distinguir instrumentos</a:t>
            </a:r>
          </a:p>
        </p:txBody>
      </p:sp>
      <p:sp>
        <p:nvSpPr>
          <p:cNvPr id="3" name="">
            <a:extLst xmlns:a="http://schemas.openxmlformats.org/drawingml/2006/main">
              <a:ext uri="{FF2B5EF4-FFF2-40B4-BE49-F238E27FC236}">
                <a16:creationId xmlns:a16="http://schemas.microsoft.com/office/drawing/2014/main" id="{4F6E9ECD-14F3-4CA2-A615-8CD7DF64BEA6}"/>
              </a:ext>
            </a:extLst>
          </p:cNvPr>
          <p:cNvSpPr>
            <a:spLocks xmlns:a="http://schemas.openxmlformats.org/drawingml/2006/main" noGrp="1"/>
          </p:cNvSpPr>
          <p:nvPr/>
        </p:nvSpPr>
        <p:spPr>
          <a:xfrm xmlns:a="http://schemas.openxmlformats.org/drawingml/2006/main">
            <a:off x="685800" y="1638300"/>
            <a:ext cx="1047750" cy="3810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4" name="2023 · Decreto nº 11.640">
            <a:extLst xmlns:a="http://schemas.openxmlformats.org/drawingml/2006/main">
              <a:ext uri="{FF2B5EF4-FFF2-40B4-BE49-F238E27FC236}">
                <a16:creationId xmlns:a16="http://schemas.microsoft.com/office/drawing/2014/main" id="{15A76892-49E1-4880-919B-A33A3BDA5CC2}"/>
              </a:ext>
            </a:extLst>
          </p:cNvPr>
          <p:cNvSpPr>
            <a:spLocks xmlns:a="http://schemas.openxmlformats.org/drawingml/2006/main" noGrp="1"/>
          </p:cNvSpPr>
          <p:nvPr/>
        </p:nvSpPr>
        <p:spPr>
          <a:xfrm xmlns:a="http://schemas.openxmlformats.org/drawingml/2006/main">
            <a:off x="68580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2023 · Decreto nº 11.640</a:t>
            </a:r>
          </a:p>
        </p:txBody>
      </p:sp>
      <p:sp>
        <p:nvSpPr>
          <p:cNvPr id="5" name="">
            <a:extLst xmlns:a="http://schemas.openxmlformats.org/drawingml/2006/main">
              <a:ext uri="{FF2B5EF4-FFF2-40B4-BE49-F238E27FC236}">
                <a16:creationId xmlns:a16="http://schemas.microsoft.com/office/drawing/2014/main" id="{153E2228-703C-4E80-9E3A-4BCB9949C5A0}"/>
              </a:ext>
            </a:extLst>
          </p:cNvPr>
          <p:cNvSpPr>
            <a:spLocks xmlns:a="http://schemas.openxmlformats.org/drawingml/2006/main" noGrp="1"/>
          </p:cNvSpPr>
          <p:nvPr/>
        </p:nvSpPr>
        <p:spPr>
          <a:xfrm xmlns:a="http://schemas.openxmlformats.org/drawingml/2006/main">
            <a:off x="68580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6" name="Pacto Nacional de Prevenção aos Feminicídios.">
            <a:extLst xmlns:a="http://schemas.openxmlformats.org/drawingml/2006/main">
              <a:ext uri="{FF2B5EF4-FFF2-40B4-BE49-F238E27FC236}">
                <a16:creationId xmlns:a16="http://schemas.microsoft.com/office/drawing/2014/main" id="{1FAAC8B0-512E-4BBA-A12C-D81F3815CB42}"/>
              </a:ext>
            </a:extLst>
          </p:cNvPr>
          <p:cNvSpPr>
            <a:spLocks xmlns:a="http://schemas.openxmlformats.org/drawingml/2006/main" noGrp="1"/>
          </p:cNvSpPr>
          <p:nvPr/>
        </p:nvSpPr>
        <p:spPr>
          <a:xfrm xmlns:a="http://schemas.openxmlformats.org/drawingml/2006/main">
            <a:off x="68580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Pacto Nacional de Prevenção aos Feminicídios.</a:t>
            </a:r>
          </a:p>
        </p:txBody>
      </p:sp>
      <p:sp>
        <p:nvSpPr>
          <p:cNvPr id="7" name="2026 · Pacto dos Três Poderes">
            <a:extLst xmlns:a="http://schemas.openxmlformats.org/drawingml/2006/main">
              <a:ext uri="{FF2B5EF4-FFF2-40B4-BE49-F238E27FC236}">
                <a16:creationId xmlns:a16="http://schemas.microsoft.com/office/drawing/2014/main" id="{699BC486-A90E-496A-875E-208E073EEF73}"/>
              </a:ext>
            </a:extLst>
          </p:cNvPr>
          <p:cNvSpPr>
            <a:spLocks xmlns:a="http://schemas.openxmlformats.org/drawingml/2006/main" noGrp="1"/>
          </p:cNvSpPr>
          <p:nvPr/>
        </p:nvSpPr>
        <p:spPr>
          <a:xfrm xmlns:a="http://schemas.openxmlformats.org/drawingml/2006/main">
            <a:off x="441325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2026 · Pacto dos Três Poderes</a:t>
            </a:r>
          </a:p>
        </p:txBody>
      </p:sp>
      <p:sp>
        <p:nvSpPr>
          <p:cNvPr id="8" name="">
            <a:extLst xmlns:a="http://schemas.openxmlformats.org/drawingml/2006/main">
              <a:ext uri="{FF2B5EF4-FFF2-40B4-BE49-F238E27FC236}">
                <a16:creationId xmlns:a16="http://schemas.microsoft.com/office/drawing/2014/main" id="{979E96A3-349E-4BD2-BD3E-66CBD7E7CFA8}"/>
              </a:ext>
            </a:extLst>
          </p:cNvPr>
          <p:cNvSpPr>
            <a:spLocks xmlns:a="http://schemas.openxmlformats.org/drawingml/2006/main" noGrp="1"/>
          </p:cNvSpPr>
          <p:nvPr/>
        </p:nvSpPr>
        <p:spPr>
          <a:xfrm xmlns:a="http://schemas.openxmlformats.org/drawingml/2006/main">
            <a:off x="441325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9" name="Decreto nº 12.839 institui seu Comitê Interinstituciona">
            <a:extLst xmlns:a="http://schemas.openxmlformats.org/drawingml/2006/main">
              <a:ext uri="{FF2B5EF4-FFF2-40B4-BE49-F238E27FC236}">
                <a16:creationId xmlns:a16="http://schemas.microsoft.com/office/drawing/2014/main" id="{71303BFA-1209-4B6D-B8AB-EBF694B7B25D}"/>
              </a:ext>
            </a:extLst>
          </p:cNvPr>
          <p:cNvSpPr>
            <a:spLocks xmlns:a="http://schemas.openxmlformats.org/drawingml/2006/main" noGrp="1"/>
          </p:cNvSpPr>
          <p:nvPr/>
        </p:nvSpPr>
        <p:spPr>
          <a:xfrm xmlns:a="http://schemas.openxmlformats.org/drawingml/2006/main">
            <a:off x="441325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Decreto nº 12.839 institui seu Comitê Interinstitucional de Gestão.</a:t>
            </a:r>
          </a:p>
        </p:txBody>
      </p:sp>
      <p:sp>
        <p:nvSpPr>
          <p:cNvPr id="10" name="Lei nº 14.899/2024">
            <a:extLst xmlns:a="http://schemas.openxmlformats.org/drawingml/2006/main">
              <a:ext uri="{FF2B5EF4-FFF2-40B4-BE49-F238E27FC236}">
                <a16:creationId xmlns:a16="http://schemas.microsoft.com/office/drawing/2014/main" id="{99241DB0-D506-47F9-81F9-9424DEB06D91}"/>
              </a:ext>
            </a:extLst>
          </p:cNvPr>
          <p:cNvSpPr>
            <a:spLocks xmlns:a="http://schemas.openxmlformats.org/drawingml/2006/main" noGrp="1"/>
          </p:cNvSpPr>
          <p:nvPr/>
        </p:nvSpPr>
        <p:spPr>
          <a:xfrm xmlns:a="http://schemas.openxmlformats.org/drawingml/2006/main">
            <a:off x="814070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Lei nº 14.899/2024</a:t>
            </a:r>
          </a:p>
        </p:txBody>
      </p:sp>
      <p:sp>
        <p:nvSpPr>
          <p:cNvPr id="11" name="">
            <a:extLst xmlns:a="http://schemas.openxmlformats.org/drawingml/2006/main">
              <a:ext uri="{FF2B5EF4-FFF2-40B4-BE49-F238E27FC236}">
                <a16:creationId xmlns:a16="http://schemas.microsoft.com/office/drawing/2014/main" id="{C4A4D242-3EC3-49C1-BDD7-50691D181B65}"/>
              </a:ext>
            </a:extLst>
          </p:cNvPr>
          <p:cNvSpPr>
            <a:spLocks xmlns:a="http://schemas.openxmlformats.org/drawingml/2006/main" noGrp="1"/>
          </p:cNvSpPr>
          <p:nvPr/>
        </p:nvSpPr>
        <p:spPr>
          <a:xfrm xmlns:a="http://schemas.openxmlformats.org/drawingml/2006/main">
            <a:off x="814070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12" name="Planejamento e articulação das ações de enfrentamento à">
            <a:extLst xmlns:a="http://schemas.openxmlformats.org/drawingml/2006/main">
              <a:ext uri="{FF2B5EF4-FFF2-40B4-BE49-F238E27FC236}">
                <a16:creationId xmlns:a16="http://schemas.microsoft.com/office/drawing/2014/main" id="{58376612-C0E6-4430-A592-A89060F13993}"/>
              </a:ext>
            </a:extLst>
          </p:cNvPr>
          <p:cNvSpPr>
            <a:spLocks xmlns:a="http://schemas.openxmlformats.org/drawingml/2006/main" noGrp="1"/>
          </p:cNvSpPr>
          <p:nvPr/>
        </p:nvSpPr>
        <p:spPr>
          <a:xfrm xmlns:a="http://schemas.openxmlformats.org/drawingml/2006/main">
            <a:off x="814070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Planejamento e articulação das ações de enfrentamento à violência.</a:t>
            </a:r>
          </a:p>
        </p:txBody>
      </p:sp>
      <p:sp>
        <p:nvSpPr>
          <p:cNvPr id="13" name="COMESP · REDE PREPARADA MULHER SEGURA | LabSocial">
            <a:extLst xmlns:a="http://schemas.openxmlformats.org/drawingml/2006/main">
              <a:ext uri="{FF2B5EF4-FFF2-40B4-BE49-F238E27FC236}">
                <a16:creationId xmlns:a16="http://schemas.microsoft.com/office/drawing/2014/main" id="{E5CB8A86-659C-45CA-9E00-6DD86D4025D5}"/>
              </a:ext>
            </a:extLst>
          </p:cNvPr>
          <p:cNvSpPr>
            <a:spLocks xmlns:a="http://schemas.openxmlformats.org/drawingml/2006/main" noGrp="1"/>
          </p:cNvSpPr>
          <p:nvPr/>
        </p:nvSpPr>
        <p:spPr>
          <a:xfrm xmlns:a="http://schemas.openxmlformats.org/drawingml/2006/main">
            <a:off x="685800" y="6505575"/>
            <a:ext cx="8953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COMESP · REDE PREPARADA MULHER SEGURA | LabSocial</a:t>
            </a:r>
          </a:p>
        </p:txBody>
      </p:sp>
      <p:sp>
        <p:nvSpPr>
          <p:cNvPr id="14" name="III · 19">
            <a:extLst xmlns:a="http://schemas.openxmlformats.org/drawingml/2006/main">
              <a:ext uri="{FF2B5EF4-FFF2-40B4-BE49-F238E27FC236}">
                <a16:creationId xmlns:a16="http://schemas.microsoft.com/office/drawing/2014/main" id="{1295B628-C209-43DD-9A83-25D84F0CCD64}"/>
              </a:ext>
            </a:extLst>
          </p:cNvPr>
          <p:cNvSpPr>
            <a:spLocks xmlns:a="http://schemas.openxmlformats.org/drawingml/2006/main" noGrp="1"/>
          </p:cNvSpPr>
          <p:nvPr/>
        </p:nvSpPr>
        <p:spPr>
          <a:xfrm xmlns:a="http://schemas.openxmlformats.org/drawingml/2006/main">
            <a:off x="10572750" y="6505575"/>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III · 19</a:t>
            </a:r>
          </a:p>
        </p:txBody>
      </p:sp>
    </p:spTree>
    <p:extLst>
      <p:ext uri="{BB962C8B-B14F-4D97-AF65-F5344CB8AC3E}">
        <p14:creationId xmlns:p14="http://schemas.microsoft.com/office/powerpoint/2010/main" val="951534010"/>
      </p:ext>
    </p:extLst>
  </p:cSld>
</p:sld>
</file>

<file path=ppt/slides/slide20.xml><?xml version="1.0" encoding="utf-8"?>
<p:sld xmlns:p="http://schemas.openxmlformats.org/presentationml/2006/main">
  <p:cSld>
    <p:bg>
      <p:bgPr>
        <a:solidFill xmlns:a="http://schemas.openxmlformats.org/drawingml/2006/main">
          <a:srgbClr val="F7F0E5"/>
        </a:solidFill>
      </p:bgPr>
    </p:bg>
    <p:spTree>
      <p:nvGrpSpPr>
        <p:cNvPr id="1" name=""/>
        <p:cNvGrpSpPr/>
        <p:nvPr/>
      </p:nvGrpSpPr>
      <p:grpSpPr>
        <a:xfrm xmlns:a="http://schemas.openxmlformats.org/drawingml/2006/main"/>
      </p:grpSpPr>
      <p:sp>
        <p:nvSpPr>
          <p:cNvPr id="15" name="COMESP · MÓDULO III">
            <a:extLst xmlns:a="http://schemas.openxmlformats.org/drawingml/2006/main">
              <a:ext uri="{FF2B5EF4-FFF2-40B4-BE49-F238E27FC236}">
                <a16:creationId xmlns:a16="http://schemas.microsoft.com/office/drawing/2014/main" id="{B92B7869-CFC0-4585-B384-DE2C6514E29C}"/>
              </a:ext>
            </a:extLst>
          </p:cNvPr>
          <p:cNvSpPr>
            <a:spLocks xmlns:a="http://schemas.openxmlformats.org/drawingml/2006/main" noGrp="1"/>
          </p:cNvSpPr>
          <p:nvPr/>
        </p:nvSpPr>
        <p:spPr>
          <a:xfrm xmlns:a="http://schemas.openxmlformats.org/drawingml/2006/main">
            <a:off x="685800" y="304800"/>
            <a:ext cx="10820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1">
                <a:solidFill>
                  <a:srgbClr val="711F3B"/>
                </a:solidFill>
                <a:latin typeface="Calibri"/>
                <a:ea typeface="Calibri"/>
                <a:cs typeface="Calibri"/>
              </a:defRPr>
            </a:pPr>
            <a:r>
              <a:rPr sz="1125" b="1">
                <a:solidFill>
                  <a:srgbClr val="711F3B"/>
                </a:solidFill>
                <a:latin typeface="Calibri"/>
                <a:ea typeface="Calibri"/>
                <a:cs typeface="Calibri"/>
              </a:rPr>
              <a:t>COMESP · MÓDULO III</a:t>
            </a:r>
          </a:p>
        </p:txBody>
      </p:sp>
      <p:sp>
        <p:nvSpPr>
          <p:cNvPr id="2" name="O pacto precisa chegar ao município">
            <a:extLst xmlns:a="http://schemas.openxmlformats.org/drawingml/2006/main">
              <a:ext uri="{FF2B5EF4-FFF2-40B4-BE49-F238E27FC236}">
                <a16:creationId xmlns:a16="http://schemas.microsoft.com/office/drawing/2014/main" id="{0D2E9715-0C92-43CE-87B9-EF55E2278E96}"/>
              </a:ext>
            </a:extLst>
          </p:cNvPr>
          <p:cNvSpPr>
            <a:spLocks xmlns:a="http://schemas.openxmlformats.org/drawingml/2006/main" noGrp="1"/>
          </p:cNvSpPr>
          <p:nvPr/>
        </p:nvSpPr>
        <p:spPr>
          <a:xfrm xmlns:a="http://schemas.openxmlformats.org/drawingml/2006/main">
            <a:off x="685800" y="68580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225" b="1">
                <a:solidFill>
                  <a:srgbClr val="711F3B"/>
                </a:solidFill>
                <a:latin typeface="Calibri"/>
                <a:ea typeface="Calibri"/>
                <a:cs typeface="Calibri"/>
              </a:defRPr>
            </a:pPr>
            <a:r>
              <a:rPr sz="3225" b="1">
                <a:solidFill>
                  <a:srgbClr val="711F3B"/>
                </a:solidFill>
                <a:latin typeface="Calibri"/>
                <a:ea typeface="Calibri"/>
                <a:cs typeface="Calibri"/>
              </a:rPr>
              <a:t>O pacto precisa chegar ao município</a:t>
            </a:r>
          </a:p>
        </p:txBody>
      </p:sp>
      <p:sp>
        <p:nvSpPr>
          <p:cNvPr id="3" name="">
            <a:extLst xmlns:a="http://schemas.openxmlformats.org/drawingml/2006/main">
              <a:ext uri="{FF2B5EF4-FFF2-40B4-BE49-F238E27FC236}">
                <a16:creationId xmlns:a16="http://schemas.microsoft.com/office/drawing/2014/main" id="{5F3264D3-6D9B-4AC5-8F4B-382DE198FB09}"/>
              </a:ext>
            </a:extLst>
          </p:cNvPr>
          <p:cNvSpPr>
            <a:spLocks xmlns:a="http://schemas.openxmlformats.org/drawingml/2006/main" noGrp="1"/>
          </p:cNvSpPr>
          <p:nvPr/>
        </p:nvSpPr>
        <p:spPr>
          <a:xfrm xmlns:a="http://schemas.openxmlformats.org/drawingml/2006/main">
            <a:off x="685800" y="1638300"/>
            <a:ext cx="1047750" cy="3810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4" name="Planejar">
            <a:extLst xmlns:a="http://schemas.openxmlformats.org/drawingml/2006/main">
              <a:ext uri="{FF2B5EF4-FFF2-40B4-BE49-F238E27FC236}">
                <a16:creationId xmlns:a16="http://schemas.microsoft.com/office/drawing/2014/main" id="{0C08BEBD-9539-4A8D-A8E7-A034995D05F1}"/>
              </a:ext>
            </a:extLst>
          </p:cNvPr>
          <p:cNvSpPr>
            <a:spLocks xmlns:a="http://schemas.openxmlformats.org/drawingml/2006/main" noGrp="1"/>
          </p:cNvSpPr>
          <p:nvPr/>
        </p:nvSpPr>
        <p:spPr>
          <a:xfrm xmlns:a="http://schemas.openxmlformats.org/drawingml/2006/main">
            <a:off x="68580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Planejar</a:t>
            </a:r>
          </a:p>
        </p:txBody>
      </p:sp>
      <p:sp>
        <p:nvSpPr>
          <p:cNvPr id="5" name="">
            <a:extLst xmlns:a="http://schemas.openxmlformats.org/drawingml/2006/main">
              <a:ext uri="{FF2B5EF4-FFF2-40B4-BE49-F238E27FC236}">
                <a16:creationId xmlns:a16="http://schemas.microsoft.com/office/drawing/2014/main" id="{228F7E11-8D6D-4FE0-99C4-33CCBF67C043}"/>
              </a:ext>
            </a:extLst>
          </p:cNvPr>
          <p:cNvSpPr>
            <a:spLocks xmlns:a="http://schemas.openxmlformats.org/drawingml/2006/main" noGrp="1"/>
          </p:cNvSpPr>
          <p:nvPr/>
        </p:nvSpPr>
        <p:spPr>
          <a:xfrm xmlns:a="http://schemas.openxmlformats.org/drawingml/2006/main">
            <a:off x="68580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6" name="Traduzir compromissos em ações, responsabilidades e rec">
            <a:extLst xmlns:a="http://schemas.openxmlformats.org/drawingml/2006/main">
              <a:ext uri="{FF2B5EF4-FFF2-40B4-BE49-F238E27FC236}">
                <a16:creationId xmlns:a16="http://schemas.microsoft.com/office/drawing/2014/main" id="{1785BFA2-949E-47B0-80CE-971AE94CA731}"/>
              </a:ext>
            </a:extLst>
          </p:cNvPr>
          <p:cNvSpPr>
            <a:spLocks xmlns:a="http://schemas.openxmlformats.org/drawingml/2006/main" noGrp="1"/>
          </p:cNvSpPr>
          <p:nvPr/>
        </p:nvSpPr>
        <p:spPr>
          <a:xfrm xmlns:a="http://schemas.openxmlformats.org/drawingml/2006/main">
            <a:off x="68580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Traduzir compromissos em ações, responsabilidades e recursos.</a:t>
            </a:r>
          </a:p>
        </p:txBody>
      </p:sp>
      <p:sp>
        <p:nvSpPr>
          <p:cNvPr id="7" name="Integrar">
            <a:extLst xmlns:a="http://schemas.openxmlformats.org/drawingml/2006/main">
              <a:ext uri="{FF2B5EF4-FFF2-40B4-BE49-F238E27FC236}">
                <a16:creationId xmlns:a16="http://schemas.microsoft.com/office/drawing/2014/main" id="{234295C9-53C6-428A-8CF4-1588FBD1DC07}"/>
              </a:ext>
            </a:extLst>
          </p:cNvPr>
          <p:cNvSpPr>
            <a:spLocks xmlns:a="http://schemas.openxmlformats.org/drawingml/2006/main" noGrp="1"/>
          </p:cNvSpPr>
          <p:nvPr/>
        </p:nvSpPr>
        <p:spPr>
          <a:xfrm xmlns:a="http://schemas.openxmlformats.org/drawingml/2006/main">
            <a:off x="441325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Integrar</a:t>
            </a:r>
          </a:p>
        </p:txBody>
      </p:sp>
      <p:sp>
        <p:nvSpPr>
          <p:cNvPr id="8" name="">
            <a:extLst xmlns:a="http://schemas.openxmlformats.org/drawingml/2006/main">
              <a:ext uri="{FF2B5EF4-FFF2-40B4-BE49-F238E27FC236}">
                <a16:creationId xmlns:a16="http://schemas.microsoft.com/office/drawing/2014/main" id="{414470EC-14A6-42FF-AB5A-BA14476B3B45}"/>
              </a:ext>
            </a:extLst>
          </p:cNvPr>
          <p:cNvSpPr>
            <a:spLocks xmlns:a="http://schemas.openxmlformats.org/drawingml/2006/main" noGrp="1"/>
          </p:cNvSpPr>
          <p:nvPr/>
        </p:nvSpPr>
        <p:spPr>
          <a:xfrm xmlns:a="http://schemas.openxmlformats.org/drawingml/2006/main">
            <a:off x="441325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9" name="Articular proteção, justiça, saúde e assistência com ac">
            <a:extLst xmlns:a="http://schemas.openxmlformats.org/drawingml/2006/main">
              <a:ext uri="{FF2B5EF4-FFF2-40B4-BE49-F238E27FC236}">
                <a16:creationId xmlns:a16="http://schemas.microsoft.com/office/drawing/2014/main" id="{17EB8116-3F65-4AC0-A818-3DB25EAF086A}"/>
              </a:ext>
            </a:extLst>
          </p:cNvPr>
          <p:cNvSpPr>
            <a:spLocks xmlns:a="http://schemas.openxmlformats.org/drawingml/2006/main" noGrp="1"/>
          </p:cNvSpPr>
          <p:nvPr/>
        </p:nvSpPr>
        <p:spPr>
          <a:xfrm xmlns:a="http://schemas.openxmlformats.org/drawingml/2006/main">
            <a:off x="441325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Articular proteção, justiça, saúde e assistência com acesso efetivo.</a:t>
            </a:r>
          </a:p>
        </p:txBody>
      </p:sp>
      <p:sp>
        <p:nvSpPr>
          <p:cNvPr id="10" name="Monitorar">
            <a:extLst xmlns:a="http://schemas.openxmlformats.org/drawingml/2006/main">
              <a:ext uri="{FF2B5EF4-FFF2-40B4-BE49-F238E27FC236}">
                <a16:creationId xmlns:a16="http://schemas.microsoft.com/office/drawing/2014/main" id="{9D033F3E-D2C6-4D4B-9984-F4AA72ECF10E}"/>
              </a:ext>
            </a:extLst>
          </p:cNvPr>
          <p:cNvSpPr>
            <a:spLocks xmlns:a="http://schemas.openxmlformats.org/drawingml/2006/main" noGrp="1"/>
          </p:cNvSpPr>
          <p:nvPr/>
        </p:nvSpPr>
        <p:spPr>
          <a:xfrm xmlns:a="http://schemas.openxmlformats.org/drawingml/2006/main">
            <a:off x="814070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Monitorar</a:t>
            </a:r>
          </a:p>
        </p:txBody>
      </p:sp>
      <p:sp>
        <p:nvSpPr>
          <p:cNvPr id="11" name="">
            <a:extLst xmlns:a="http://schemas.openxmlformats.org/drawingml/2006/main">
              <a:ext uri="{FF2B5EF4-FFF2-40B4-BE49-F238E27FC236}">
                <a16:creationId xmlns:a16="http://schemas.microsoft.com/office/drawing/2014/main" id="{6589ECBD-F85D-4386-A63A-23270DEEFBF1}"/>
              </a:ext>
            </a:extLst>
          </p:cNvPr>
          <p:cNvSpPr>
            <a:spLocks xmlns:a="http://schemas.openxmlformats.org/drawingml/2006/main" noGrp="1"/>
          </p:cNvSpPr>
          <p:nvPr/>
        </p:nvSpPr>
        <p:spPr>
          <a:xfrm xmlns:a="http://schemas.openxmlformats.org/drawingml/2006/main">
            <a:off x="814070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12" name="Examinar falhas e barreiras; não reduzir prevenção à re">
            <a:extLst xmlns:a="http://schemas.openxmlformats.org/drawingml/2006/main">
              <a:ext uri="{FF2B5EF4-FFF2-40B4-BE49-F238E27FC236}">
                <a16:creationId xmlns:a16="http://schemas.microsoft.com/office/drawing/2014/main" id="{FCAB5FCD-A0E2-49BD-8F39-F0E746DD7F06}"/>
              </a:ext>
            </a:extLst>
          </p:cNvPr>
          <p:cNvSpPr>
            <a:spLocks xmlns:a="http://schemas.openxmlformats.org/drawingml/2006/main" noGrp="1"/>
          </p:cNvSpPr>
          <p:nvPr/>
        </p:nvSpPr>
        <p:spPr>
          <a:xfrm xmlns:a="http://schemas.openxmlformats.org/drawingml/2006/main">
            <a:off x="814070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Examinar falhas e barreiras; não reduzir prevenção à resposta após a morte.</a:t>
            </a:r>
          </a:p>
        </p:txBody>
      </p:sp>
      <p:sp>
        <p:nvSpPr>
          <p:cNvPr id="13" name="COMESP · REDE PREPARADA MULHER SEGURA | LabSocial">
            <a:extLst xmlns:a="http://schemas.openxmlformats.org/drawingml/2006/main">
              <a:ext uri="{FF2B5EF4-FFF2-40B4-BE49-F238E27FC236}">
                <a16:creationId xmlns:a16="http://schemas.microsoft.com/office/drawing/2014/main" id="{0F24F561-D6A4-419E-97E8-189C3C2A9ABA}"/>
              </a:ext>
            </a:extLst>
          </p:cNvPr>
          <p:cNvSpPr>
            <a:spLocks xmlns:a="http://schemas.openxmlformats.org/drawingml/2006/main" noGrp="1"/>
          </p:cNvSpPr>
          <p:nvPr/>
        </p:nvSpPr>
        <p:spPr>
          <a:xfrm xmlns:a="http://schemas.openxmlformats.org/drawingml/2006/main">
            <a:off x="685800" y="6505575"/>
            <a:ext cx="8953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COMESP · REDE PREPARADA MULHER SEGURA | LabSocial</a:t>
            </a:r>
          </a:p>
        </p:txBody>
      </p:sp>
      <p:sp>
        <p:nvSpPr>
          <p:cNvPr id="14" name="III · 20">
            <a:extLst xmlns:a="http://schemas.openxmlformats.org/drawingml/2006/main">
              <a:ext uri="{FF2B5EF4-FFF2-40B4-BE49-F238E27FC236}">
                <a16:creationId xmlns:a16="http://schemas.microsoft.com/office/drawing/2014/main" id="{1645FF9C-2D22-4363-876C-B2AC45D4A618}"/>
              </a:ext>
            </a:extLst>
          </p:cNvPr>
          <p:cNvSpPr>
            <a:spLocks xmlns:a="http://schemas.openxmlformats.org/drawingml/2006/main" noGrp="1"/>
          </p:cNvSpPr>
          <p:nvPr/>
        </p:nvSpPr>
        <p:spPr>
          <a:xfrm xmlns:a="http://schemas.openxmlformats.org/drawingml/2006/main">
            <a:off x="10572750" y="6505575"/>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III · 20</a:t>
            </a:r>
          </a:p>
        </p:txBody>
      </p:sp>
    </p:spTree>
    <p:extLst>
      <p:ext uri="{BB962C8B-B14F-4D97-AF65-F5344CB8AC3E}">
        <p14:creationId xmlns:p14="http://schemas.microsoft.com/office/powerpoint/2010/main" val="951534010"/>
      </p:ext>
    </p:extLst>
  </p:cSld>
</p:sld>
</file>

<file path=ppt/slides/slide21.xml><?xml version="1.0" encoding="utf-8"?>
<p:sld xmlns:p="http://schemas.openxmlformats.org/presentationml/2006/main">
  <p:cSld>
    <p:bg>
      <p:bgPr>
        <a:solidFill xmlns:a="http://schemas.openxmlformats.org/drawingml/2006/main">
          <a:srgbClr val="F7F0E5"/>
        </a:solidFill>
      </p:bgPr>
    </p:bg>
    <p:spTree>
      <p:nvGrpSpPr>
        <p:cNvPr id="1" name=""/>
        <p:cNvGrpSpPr/>
        <p:nvPr/>
      </p:nvGrpSpPr>
      <p:grpSpPr>
        <a:xfrm xmlns:a="http://schemas.openxmlformats.org/drawingml/2006/main"/>
      </p:grpSpPr>
      <p:sp>
        <p:nvSpPr>
          <p:cNvPr id="15" name="COMESP · MÓDULO III">
            <a:extLst xmlns:a="http://schemas.openxmlformats.org/drawingml/2006/main">
              <a:ext uri="{FF2B5EF4-FFF2-40B4-BE49-F238E27FC236}">
                <a16:creationId xmlns:a16="http://schemas.microsoft.com/office/drawing/2014/main" id="{91EA9683-49EE-4C26-9905-F0C3AE42DB0F}"/>
              </a:ext>
            </a:extLst>
          </p:cNvPr>
          <p:cNvSpPr>
            <a:spLocks xmlns:a="http://schemas.openxmlformats.org/drawingml/2006/main" noGrp="1"/>
          </p:cNvSpPr>
          <p:nvPr/>
        </p:nvSpPr>
        <p:spPr>
          <a:xfrm xmlns:a="http://schemas.openxmlformats.org/drawingml/2006/main">
            <a:off x="685800" y="304800"/>
            <a:ext cx="10820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1">
                <a:solidFill>
                  <a:srgbClr val="711F3B"/>
                </a:solidFill>
                <a:latin typeface="Calibri"/>
                <a:ea typeface="Calibri"/>
                <a:cs typeface="Calibri"/>
              </a:defRPr>
            </a:pPr>
            <a:r>
              <a:rPr sz="1125" b="1">
                <a:solidFill>
                  <a:srgbClr val="711F3B"/>
                </a:solidFill>
                <a:latin typeface="Calibri"/>
                <a:ea typeface="Calibri"/>
                <a:cs typeface="Calibri"/>
              </a:rPr>
              <a:t>COMESP · MÓDULO III</a:t>
            </a:r>
          </a:p>
        </p:txBody>
      </p:sp>
      <p:sp>
        <p:nvSpPr>
          <p:cNvPr id="2" name="Procedimentos que não são equivalentes">
            <a:extLst xmlns:a="http://schemas.openxmlformats.org/drawingml/2006/main">
              <a:ext uri="{FF2B5EF4-FFF2-40B4-BE49-F238E27FC236}">
                <a16:creationId xmlns:a16="http://schemas.microsoft.com/office/drawing/2014/main" id="{2EEB5ECA-552E-4456-9FC4-DEBD2DDD5B09}"/>
              </a:ext>
            </a:extLst>
          </p:cNvPr>
          <p:cNvSpPr>
            <a:spLocks xmlns:a="http://schemas.openxmlformats.org/drawingml/2006/main" noGrp="1"/>
          </p:cNvSpPr>
          <p:nvPr/>
        </p:nvSpPr>
        <p:spPr>
          <a:xfrm xmlns:a="http://schemas.openxmlformats.org/drawingml/2006/main">
            <a:off x="685800" y="68580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225" b="1">
                <a:solidFill>
                  <a:srgbClr val="711F3B"/>
                </a:solidFill>
                <a:latin typeface="Calibri"/>
                <a:ea typeface="Calibri"/>
                <a:cs typeface="Calibri"/>
              </a:defRPr>
            </a:pPr>
            <a:r>
              <a:rPr sz="3225" b="1">
                <a:solidFill>
                  <a:srgbClr val="711F3B"/>
                </a:solidFill>
                <a:latin typeface="Calibri"/>
                <a:ea typeface="Calibri"/>
                <a:cs typeface="Calibri"/>
              </a:rPr>
              <a:t>Procedimentos que não são equivalentes</a:t>
            </a:r>
          </a:p>
        </p:txBody>
      </p:sp>
      <p:sp>
        <p:nvSpPr>
          <p:cNvPr id="3" name="">
            <a:extLst xmlns:a="http://schemas.openxmlformats.org/drawingml/2006/main">
              <a:ext uri="{FF2B5EF4-FFF2-40B4-BE49-F238E27FC236}">
                <a16:creationId xmlns:a16="http://schemas.microsoft.com/office/drawing/2014/main" id="{997B6EA7-7942-4A6B-BDD5-48AB23B10272}"/>
              </a:ext>
            </a:extLst>
          </p:cNvPr>
          <p:cNvSpPr>
            <a:spLocks xmlns:a="http://schemas.openxmlformats.org/drawingml/2006/main" noGrp="1"/>
          </p:cNvSpPr>
          <p:nvPr/>
        </p:nvSpPr>
        <p:spPr>
          <a:xfrm xmlns:a="http://schemas.openxmlformats.org/drawingml/2006/main">
            <a:off x="685800" y="1638300"/>
            <a:ext cx="1047750" cy="3810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4" name="Atendimento em saúde">
            <a:extLst xmlns:a="http://schemas.openxmlformats.org/drawingml/2006/main">
              <a:ext uri="{FF2B5EF4-FFF2-40B4-BE49-F238E27FC236}">
                <a16:creationId xmlns:a16="http://schemas.microsoft.com/office/drawing/2014/main" id="{BA6B11B6-D7FC-4998-87D2-A2BD5F787746}"/>
              </a:ext>
            </a:extLst>
          </p:cNvPr>
          <p:cNvSpPr>
            <a:spLocks xmlns:a="http://schemas.openxmlformats.org/drawingml/2006/main" noGrp="1"/>
          </p:cNvSpPr>
          <p:nvPr/>
        </p:nvSpPr>
        <p:spPr>
          <a:xfrm xmlns:a="http://schemas.openxmlformats.org/drawingml/2006/main">
            <a:off x="68580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Atendimento em saúde</a:t>
            </a:r>
          </a:p>
        </p:txBody>
      </p:sp>
      <p:sp>
        <p:nvSpPr>
          <p:cNvPr id="5" name="">
            <a:extLst xmlns:a="http://schemas.openxmlformats.org/drawingml/2006/main">
              <a:ext uri="{FF2B5EF4-FFF2-40B4-BE49-F238E27FC236}">
                <a16:creationId xmlns:a16="http://schemas.microsoft.com/office/drawing/2014/main" id="{C63E83B0-0E1E-47D3-B1F3-353D7EE5CC5C}"/>
              </a:ext>
            </a:extLst>
          </p:cNvPr>
          <p:cNvSpPr>
            <a:spLocks xmlns:a="http://schemas.openxmlformats.org/drawingml/2006/main" noGrp="1"/>
          </p:cNvSpPr>
          <p:nvPr/>
        </p:nvSpPr>
        <p:spPr>
          <a:xfrm xmlns:a="http://schemas.openxmlformats.org/drawingml/2006/main">
            <a:off x="68580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6" name="Responder às necessidades; não condicionar o cuidado ao">
            <a:extLst xmlns:a="http://schemas.openxmlformats.org/drawingml/2006/main">
              <a:ext uri="{FF2B5EF4-FFF2-40B4-BE49-F238E27FC236}">
                <a16:creationId xmlns:a16="http://schemas.microsoft.com/office/drawing/2014/main" id="{6D520A84-B5CA-40A6-AB79-A597DE2ED7FB}"/>
              </a:ext>
            </a:extLst>
          </p:cNvPr>
          <p:cNvSpPr>
            <a:spLocks xmlns:a="http://schemas.openxmlformats.org/drawingml/2006/main" noGrp="1"/>
          </p:cNvSpPr>
          <p:nvPr/>
        </p:nvSpPr>
        <p:spPr>
          <a:xfrm xmlns:a="http://schemas.openxmlformats.org/drawingml/2006/main">
            <a:off x="68580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Responder às necessidades; não condicionar o cuidado ao BO.</a:t>
            </a:r>
          </a:p>
        </p:txBody>
      </p:sp>
      <p:sp>
        <p:nvSpPr>
          <p:cNvPr id="7" name="Notificação e comunicação">
            <a:extLst xmlns:a="http://schemas.openxmlformats.org/drawingml/2006/main">
              <a:ext uri="{FF2B5EF4-FFF2-40B4-BE49-F238E27FC236}">
                <a16:creationId xmlns:a16="http://schemas.microsoft.com/office/drawing/2014/main" id="{D8B3E827-AFFF-4F75-8387-B870B263138D}"/>
              </a:ext>
            </a:extLst>
          </p:cNvPr>
          <p:cNvSpPr>
            <a:spLocks xmlns:a="http://schemas.openxmlformats.org/drawingml/2006/main" noGrp="1"/>
          </p:cNvSpPr>
          <p:nvPr/>
        </p:nvSpPr>
        <p:spPr>
          <a:xfrm xmlns:a="http://schemas.openxmlformats.org/drawingml/2006/main">
            <a:off x="441325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Notificação e comunicação</a:t>
            </a:r>
          </a:p>
        </p:txBody>
      </p:sp>
      <p:sp>
        <p:nvSpPr>
          <p:cNvPr id="8" name="">
            <a:extLst xmlns:a="http://schemas.openxmlformats.org/drawingml/2006/main">
              <a:ext uri="{FF2B5EF4-FFF2-40B4-BE49-F238E27FC236}">
                <a16:creationId xmlns:a16="http://schemas.microsoft.com/office/drawing/2014/main" id="{1679DAFC-6636-442F-8235-EA7854673D14}"/>
              </a:ext>
            </a:extLst>
          </p:cNvPr>
          <p:cNvSpPr>
            <a:spLocks xmlns:a="http://schemas.openxmlformats.org/drawingml/2006/main" noGrp="1"/>
          </p:cNvSpPr>
          <p:nvPr/>
        </p:nvSpPr>
        <p:spPr>
          <a:xfrm xmlns:a="http://schemas.openxmlformats.org/drawingml/2006/main">
            <a:off x="441325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9" name="Têm finalidades e regras próprias; não equivalem ao reg">
            <a:extLst xmlns:a="http://schemas.openxmlformats.org/drawingml/2006/main">
              <a:ext uri="{FF2B5EF4-FFF2-40B4-BE49-F238E27FC236}">
                <a16:creationId xmlns:a16="http://schemas.microsoft.com/office/drawing/2014/main" id="{5051DD57-C434-424A-B67F-9E29FC1D1B39}"/>
              </a:ext>
            </a:extLst>
          </p:cNvPr>
          <p:cNvSpPr>
            <a:spLocks xmlns:a="http://schemas.openxmlformats.org/drawingml/2006/main" noGrp="1"/>
          </p:cNvSpPr>
          <p:nvPr/>
        </p:nvSpPr>
        <p:spPr>
          <a:xfrm xmlns:a="http://schemas.openxmlformats.org/drawingml/2006/main">
            <a:off x="441325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Têm finalidades e regras próprias; não equivalem ao registro policial.</a:t>
            </a:r>
          </a:p>
        </p:txBody>
      </p:sp>
      <p:sp>
        <p:nvSpPr>
          <p:cNvPr id="10" name="Escuta protegida">
            <a:extLst xmlns:a="http://schemas.openxmlformats.org/drawingml/2006/main">
              <a:ext uri="{FF2B5EF4-FFF2-40B4-BE49-F238E27FC236}">
                <a16:creationId xmlns:a16="http://schemas.microsoft.com/office/drawing/2014/main" id="{2E6DA6CE-2703-401E-9C3E-3CB2D4698B1D}"/>
              </a:ext>
            </a:extLst>
          </p:cNvPr>
          <p:cNvSpPr>
            <a:spLocks xmlns:a="http://schemas.openxmlformats.org/drawingml/2006/main" noGrp="1"/>
          </p:cNvSpPr>
          <p:nvPr/>
        </p:nvSpPr>
        <p:spPr>
          <a:xfrm xmlns:a="http://schemas.openxmlformats.org/drawingml/2006/main">
            <a:off x="814070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Escuta protegida</a:t>
            </a:r>
          </a:p>
        </p:txBody>
      </p:sp>
      <p:sp>
        <p:nvSpPr>
          <p:cNvPr id="11" name="">
            <a:extLst xmlns:a="http://schemas.openxmlformats.org/drawingml/2006/main">
              <a:ext uri="{FF2B5EF4-FFF2-40B4-BE49-F238E27FC236}">
                <a16:creationId xmlns:a16="http://schemas.microsoft.com/office/drawing/2014/main" id="{98528C92-41A2-4D80-8E53-8B2D83FE977C}"/>
              </a:ext>
            </a:extLst>
          </p:cNvPr>
          <p:cNvSpPr>
            <a:spLocks xmlns:a="http://schemas.openxmlformats.org/drawingml/2006/main" noGrp="1"/>
          </p:cNvSpPr>
          <p:nvPr/>
        </p:nvSpPr>
        <p:spPr>
          <a:xfrm xmlns:a="http://schemas.openxmlformats.org/drawingml/2006/main">
            <a:off x="814070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12" name="Crianças e adolescentes têm direitos próprios; evitar r">
            <a:extLst xmlns:a="http://schemas.openxmlformats.org/drawingml/2006/main">
              <a:ext uri="{FF2B5EF4-FFF2-40B4-BE49-F238E27FC236}">
                <a16:creationId xmlns:a16="http://schemas.microsoft.com/office/drawing/2014/main" id="{E6A05640-A3CD-48F0-A338-74031B1122F5}"/>
              </a:ext>
            </a:extLst>
          </p:cNvPr>
          <p:cNvSpPr>
            <a:spLocks xmlns:a="http://schemas.openxmlformats.org/drawingml/2006/main" noGrp="1"/>
          </p:cNvSpPr>
          <p:nvPr/>
        </p:nvSpPr>
        <p:spPr>
          <a:xfrm xmlns:a="http://schemas.openxmlformats.org/drawingml/2006/main">
            <a:off x="814070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Crianças e adolescentes têm direitos próprios; evitar repetição e exposição desnecessárias.</a:t>
            </a:r>
          </a:p>
        </p:txBody>
      </p:sp>
      <p:sp>
        <p:nvSpPr>
          <p:cNvPr id="13" name="COMESP · REDE PREPARADA MULHER SEGURA | LabSocial">
            <a:extLst xmlns:a="http://schemas.openxmlformats.org/drawingml/2006/main">
              <a:ext uri="{FF2B5EF4-FFF2-40B4-BE49-F238E27FC236}">
                <a16:creationId xmlns:a16="http://schemas.microsoft.com/office/drawing/2014/main" id="{C3EB1032-49F6-4A97-B354-E2EAB462EBEF}"/>
              </a:ext>
            </a:extLst>
          </p:cNvPr>
          <p:cNvSpPr>
            <a:spLocks xmlns:a="http://schemas.openxmlformats.org/drawingml/2006/main" noGrp="1"/>
          </p:cNvSpPr>
          <p:nvPr/>
        </p:nvSpPr>
        <p:spPr>
          <a:xfrm xmlns:a="http://schemas.openxmlformats.org/drawingml/2006/main">
            <a:off x="685800" y="6505575"/>
            <a:ext cx="8953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COMESP · REDE PREPARADA MULHER SEGURA | LabSocial</a:t>
            </a:r>
          </a:p>
        </p:txBody>
      </p:sp>
      <p:sp>
        <p:nvSpPr>
          <p:cNvPr id="14" name="III · 21">
            <a:extLst xmlns:a="http://schemas.openxmlformats.org/drawingml/2006/main">
              <a:ext uri="{FF2B5EF4-FFF2-40B4-BE49-F238E27FC236}">
                <a16:creationId xmlns:a16="http://schemas.microsoft.com/office/drawing/2014/main" id="{EB2CF792-2A3F-4356-81C5-50C272AFC41F}"/>
              </a:ext>
            </a:extLst>
          </p:cNvPr>
          <p:cNvSpPr>
            <a:spLocks xmlns:a="http://schemas.openxmlformats.org/drawingml/2006/main" noGrp="1"/>
          </p:cNvSpPr>
          <p:nvPr/>
        </p:nvSpPr>
        <p:spPr>
          <a:xfrm xmlns:a="http://schemas.openxmlformats.org/drawingml/2006/main">
            <a:off x="10572750" y="6505575"/>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III · 21</a:t>
            </a:r>
          </a:p>
        </p:txBody>
      </p:sp>
    </p:spTree>
    <p:extLst>
      <p:ext uri="{BB962C8B-B14F-4D97-AF65-F5344CB8AC3E}">
        <p14:creationId xmlns:p14="http://schemas.microsoft.com/office/powerpoint/2010/main" val="951534010"/>
      </p:ext>
    </p:extLst>
  </p:cSld>
</p:sld>
</file>

<file path=ppt/slides/slide22.xml><?xml version="1.0" encoding="utf-8"?>
<p:sld xmlns:p="http://schemas.openxmlformats.org/presentationml/2006/main">
  <p:cSld>
    <p:bg>
      <p:bgPr>
        <a:solidFill xmlns:a="http://schemas.openxmlformats.org/drawingml/2006/main">
          <a:srgbClr val="F7F0E5"/>
        </a:solidFill>
      </p:bgPr>
    </p:bg>
    <p:spTree>
      <p:nvGrpSpPr>
        <p:cNvPr id="1" name=""/>
        <p:cNvGrpSpPr/>
        <p:nvPr/>
      </p:nvGrpSpPr>
      <p:grpSpPr>
        <a:xfrm xmlns:a="http://schemas.openxmlformats.org/drawingml/2006/main"/>
      </p:grpSpPr>
      <p:sp>
        <p:nvSpPr>
          <p:cNvPr id="15" name="COMESP · MÓDULO III">
            <a:extLst xmlns:a="http://schemas.openxmlformats.org/drawingml/2006/main">
              <a:ext uri="{FF2B5EF4-FFF2-40B4-BE49-F238E27FC236}">
                <a16:creationId xmlns:a16="http://schemas.microsoft.com/office/drawing/2014/main" id="{026EBCFE-B764-4B7E-A2BA-4363C6BD29FD}"/>
              </a:ext>
            </a:extLst>
          </p:cNvPr>
          <p:cNvSpPr>
            <a:spLocks xmlns:a="http://schemas.openxmlformats.org/drawingml/2006/main" noGrp="1"/>
          </p:cNvSpPr>
          <p:nvPr/>
        </p:nvSpPr>
        <p:spPr>
          <a:xfrm xmlns:a="http://schemas.openxmlformats.org/drawingml/2006/main">
            <a:off x="685800" y="304800"/>
            <a:ext cx="10820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1">
                <a:solidFill>
                  <a:srgbClr val="711F3B"/>
                </a:solidFill>
                <a:latin typeface="Calibri"/>
                <a:ea typeface="Calibri"/>
                <a:cs typeface="Calibri"/>
              </a:defRPr>
            </a:pPr>
            <a:r>
              <a:rPr sz="1125" b="1">
                <a:solidFill>
                  <a:srgbClr val="711F3B"/>
                </a:solidFill>
                <a:latin typeface="Calibri"/>
                <a:ea typeface="Calibri"/>
                <a:cs typeface="Calibri"/>
              </a:rPr>
              <a:t>COMESP · MÓDULO III</a:t>
            </a:r>
          </a:p>
        </p:txBody>
      </p:sp>
      <p:sp>
        <p:nvSpPr>
          <p:cNvPr id="2" name="Caso real A · leitura do regime anterior">
            <a:extLst xmlns:a="http://schemas.openxmlformats.org/drawingml/2006/main">
              <a:ext uri="{FF2B5EF4-FFF2-40B4-BE49-F238E27FC236}">
                <a16:creationId xmlns:a16="http://schemas.microsoft.com/office/drawing/2014/main" id="{4CE4AEA2-7274-4912-A449-99D89F7B2B79}"/>
              </a:ext>
            </a:extLst>
          </p:cNvPr>
          <p:cNvSpPr>
            <a:spLocks xmlns:a="http://schemas.openxmlformats.org/drawingml/2006/main" noGrp="1"/>
          </p:cNvSpPr>
          <p:nvPr/>
        </p:nvSpPr>
        <p:spPr>
          <a:xfrm xmlns:a="http://schemas.openxmlformats.org/drawingml/2006/main">
            <a:off x="685800" y="68580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225" b="1">
                <a:solidFill>
                  <a:srgbClr val="711F3B"/>
                </a:solidFill>
                <a:latin typeface="Calibri"/>
                <a:ea typeface="Calibri"/>
                <a:cs typeface="Calibri"/>
              </a:defRPr>
            </a:pPr>
            <a:r>
              <a:rPr sz="3225" b="1">
                <a:solidFill>
                  <a:srgbClr val="711F3B"/>
                </a:solidFill>
                <a:latin typeface="Calibri"/>
                <a:ea typeface="Calibri"/>
                <a:cs typeface="Calibri"/>
              </a:rPr>
              <a:t>Caso real A · leitura do regime anterior</a:t>
            </a:r>
          </a:p>
        </p:txBody>
      </p:sp>
      <p:sp>
        <p:nvSpPr>
          <p:cNvPr id="3" name="">
            <a:extLst xmlns:a="http://schemas.openxmlformats.org/drawingml/2006/main">
              <a:ext uri="{FF2B5EF4-FFF2-40B4-BE49-F238E27FC236}">
                <a16:creationId xmlns:a16="http://schemas.microsoft.com/office/drawing/2014/main" id="{06828A63-B93F-467D-8987-B628B4AE66C1}"/>
              </a:ext>
            </a:extLst>
          </p:cNvPr>
          <p:cNvSpPr>
            <a:spLocks xmlns:a="http://schemas.openxmlformats.org/drawingml/2006/main" noGrp="1"/>
          </p:cNvSpPr>
          <p:nvPr/>
        </p:nvSpPr>
        <p:spPr>
          <a:xfrm xmlns:a="http://schemas.openxmlformats.org/drawingml/2006/main">
            <a:off x="685800" y="1638300"/>
            <a:ext cx="1047750" cy="3810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4" name="01">
            <a:extLst xmlns:a="http://schemas.openxmlformats.org/drawingml/2006/main">
              <a:ext uri="{FF2B5EF4-FFF2-40B4-BE49-F238E27FC236}">
                <a16:creationId xmlns:a16="http://schemas.microsoft.com/office/drawing/2014/main" id="{CD40C75B-1CB3-453C-AD0E-9D6454F8034D}"/>
              </a:ext>
            </a:extLst>
          </p:cNvPr>
          <p:cNvSpPr>
            <a:spLocks xmlns:a="http://schemas.openxmlformats.org/drawingml/2006/main" noGrp="1"/>
          </p:cNvSpPr>
          <p:nvPr/>
        </p:nvSpPr>
        <p:spPr>
          <a:xfrm xmlns:a="http://schemas.openxmlformats.org/drawingml/2006/main">
            <a:off x="685800" y="2028825"/>
            <a:ext cx="3365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1">
                <a:solidFill>
                  <a:srgbClr val="711F3B"/>
                </a:solidFill>
                <a:latin typeface="Calibri"/>
                <a:ea typeface="Calibri"/>
                <a:cs typeface="Calibri"/>
              </a:defRPr>
            </a:pPr>
            <a:r>
              <a:rPr sz="3000" b="1">
                <a:solidFill>
                  <a:srgbClr val="711F3B"/>
                </a:solidFill>
                <a:latin typeface="Calibri"/>
                <a:ea typeface="Calibri"/>
                <a:cs typeface="Calibri"/>
              </a:rPr>
              <a:t>01</a:t>
            </a:r>
          </a:p>
        </p:txBody>
      </p:sp>
      <p:sp>
        <p:nvSpPr>
          <p:cNvPr id="5" name="">
            <a:extLst xmlns:a="http://schemas.openxmlformats.org/drawingml/2006/main">
              <a:ext uri="{FF2B5EF4-FFF2-40B4-BE49-F238E27FC236}">
                <a16:creationId xmlns:a16="http://schemas.microsoft.com/office/drawing/2014/main" id="{A856EB6D-9580-438E-B7D2-E3D12040FDE2}"/>
              </a:ext>
            </a:extLst>
          </p:cNvPr>
          <p:cNvSpPr>
            <a:spLocks xmlns:a="http://schemas.openxmlformats.org/drawingml/2006/main" noGrp="1"/>
          </p:cNvSpPr>
          <p:nvPr/>
        </p:nvSpPr>
        <p:spPr>
          <a:xfrm xmlns:a="http://schemas.openxmlformats.org/drawingml/2006/main">
            <a:off x="685800" y="2752725"/>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6" name="STJ · HC 430.222/MG · 15/03/2018">
            <a:extLst xmlns:a="http://schemas.openxmlformats.org/drawingml/2006/main">
              <a:ext uri="{FF2B5EF4-FFF2-40B4-BE49-F238E27FC236}">
                <a16:creationId xmlns:a16="http://schemas.microsoft.com/office/drawing/2014/main" id="{FE1B0D13-0E0D-4FE4-8ECF-E22781CED5A9}"/>
              </a:ext>
            </a:extLst>
          </p:cNvPr>
          <p:cNvSpPr>
            <a:spLocks xmlns:a="http://schemas.openxmlformats.org/drawingml/2006/main" noGrp="1"/>
          </p:cNvSpPr>
          <p:nvPr/>
        </p:nvSpPr>
        <p:spPr>
          <a:xfrm xmlns:a="http://schemas.openxmlformats.org/drawingml/2006/main">
            <a:off x="685800" y="3067050"/>
            <a:ext cx="3365500" cy="2876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211D20"/>
                </a:solidFill>
                <a:latin typeface="Calibri"/>
                <a:ea typeface="Calibri"/>
                <a:cs typeface="Calibri"/>
              </a:defRPr>
            </a:pPr>
            <a:r>
              <a:rPr sz="2100" b="0">
                <a:solidFill>
                  <a:srgbClr val="211D20"/>
                </a:solidFill>
                <a:latin typeface="Calibri"/>
                <a:ea typeface="Calibri"/>
                <a:cs typeface="Calibri"/>
              </a:rPr>
              <a:t>STJ · HC 430.222/MG · 15/03/2018</a:t>
            </a:r>
          </a:p>
        </p:txBody>
      </p:sp>
      <p:sp>
        <p:nvSpPr>
          <p:cNvPr id="7" name="02">
            <a:extLst xmlns:a="http://schemas.openxmlformats.org/drawingml/2006/main">
              <a:ext uri="{FF2B5EF4-FFF2-40B4-BE49-F238E27FC236}">
                <a16:creationId xmlns:a16="http://schemas.microsoft.com/office/drawing/2014/main" id="{1288E781-4B94-4420-96D7-7D931163CA4D}"/>
              </a:ext>
            </a:extLst>
          </p:cNvPr>
          <p:cNvSpPr>
            <a:spLocks xmlns:a="http://schemas.openxmlformats.org/drawingml/2006/main" noGrp="1"/>
          </p:cNvSpPr>
          <p:nvPr/>
        </p:nvSpPr>
        <p:spPr>
          <a:xfrm xmlns:a="http://schemas.openxmlformats.org/drawingml/2006/main">
            <a:off x="4413250" y="2028825"/>
            <a:ext cx="3365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1">
                <a:solidFill>
                  <a:srgbClr val="711F3B"/>
                </a:solidFill>
                <a:latin typeface="Calibri"/>
                <a:ea typeface="Calibri"/>
                <a:cs typeface="Calibri"/>
              </a:defRPr>
            </a:pPr>
            <a:r>
              <a:rPr sz="3000" b="1">
                <a:solidFill>
                  <a:srgbClr val="711F3B"/>
                </a:solidFill>
                <a:latin typeface="Calibri"/>
                <a:ea typeface="Calibri"/>
                <a:cs typeface="Calibri"/>
              </a:rPr>
              <a:t>02</a:t>
            </a:r>
          </a:p>
        </p:txBody>
      </p:sp>
      <p:sp>
        <p:nvSpPr>
          <p:cNvPr id="8" name="">
            <a:extLst xmlns:a="http://schemas.openxmlformats.org/drawingml/2006/main">
              <a:ext uri="{FF2B5EF4-FFF2-40B4-BE49-F238E27FC236}">
                <a16:creationId xmlns:a16="http://schemas.microsoft.com/office/drawing/2014/main" id="{6CAEA0ED-7188-43E8-87A7-1785F281E41E}"/>
              </a:ext>
            </a:extLst>
          </p:cNvPr>
          <p:cNvSpPr>
            <a:spLocks xmlns:a="http://schemas.openxmlformats.org/drawingml/2006/main" noGrp="1"/>
          </p:cNvSpPr>
          <p:nvPr/>
        </p:nvSpPr>
        <p:spPr>
          <a:xfrm xmlns:a="http://schemas.openxmlformats.org/drawingml/2006/main">
            <a:off x="4413250" y="2752725"/>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9" name="Debate: coexistência das qualificadoras de motivo torpe">
            <a:extLst xmlns:a="http://schemas.openxmlformats.org/drawingml/2006/main">
              <a:ext uri="{FF2B5EF4-FFF2-40B4-BE49-F238E27FC236}">
                <a16:creationId xmlns:a16="http://schemas.microsoft.com/office/drawing/2014/main" id="{6E845E8A-61F8-4C9F-8DFE-661FE4AC264D}"/>
              </a:ext>
            </a:extLst>
          </p:cNvPr>
          <p:cNvSpPr>
            <a:spLocks xmlns:a="http://schemas.openxmlformats.org/drawingml/2006/main" noGrp="1"/>
          </p:cNvSpPr>
          <p:nvPr/>
        </p:nvSpPr>
        <p:spPr>
          <a:xfrm xmlns:a="http://schemas.openxmlformats.org/drawingml/2006/main">
            <a:off x="4413250" y="3067050"/>
            <a:ext cx="3365500" cy="2876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211D20"/>
                </a:solidFill>
                <a:latin typeface="Calibri"/>
                <a:ea typeface="Calibri"/>
                <a:cs typeface="Calibri"/>
              </a:defRPr>
            </a:pPr>
            <a:r>
              <a:rPr sz="2100" b="0">
                <a:solidFill>
                  <a:srgbClr val="211D20"/>
                </a:solidFill>
                <a:latin typeface="Calibri"/>
                <a:ea typeface="Calibri"/>
                <a:cs typeface="Calibri"/>
              </a:rPr>
              <a:t>Debate: coexistência das qualificadoras de motivo torpe e feminicídio.</a:t>
            </a:r>
          </a:p>
        </p:txBody>
      </p:sp>
      <p:sp>
        <p:nvSpPr>
          <p:cNvPr id="10" name="03">
            <a:extLst xmlns:a="http://schemas.openxmlformats.org/drawingml/2006/main">
              <a:ext uri="{FF2B5EF4-FFF2-40B4-BE49-F238E27FC236}">
                <a16:creationId xmlns:a16="http://schemas.microsoft.com/office/drawing/2014/main" id="{FEB61524-A7A5-4BC2-9900-81EEBFFFB72B}"/>
              </a:ext>
            </a:extLst>
          </p:cNvPr>
          <p:cNvSpPr>
            <a:spLocks xmlns:a="http://schemas.openxmlformats.org/drawingml/2006/main" noGrp="1"/>
          </p:cNvSpPr>
          <p:nvPr/>
        </p:nvSpPr>
        <p:spPr>
          <a:xfrm xmlns:a="http://schemas.openxmlformats.org/drawingml/2006/main">
            <a:off x="8140700" y="2028825"/>
            <a:ext cx="3365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1">
                <a:solidFill>
                  <a:srgbClr val="711F3B"/>
                </a:solidFill>
                <a:latin typeface="Calibri"/>
                <a:ea typeface="Calibri"/>
                <a:cs typeface="Calibri"/>
              </a:defRPr>
            </a:pPr>
            <a:r>
              <a:rPr sz="3000" b="1">
                <a:solidFill>
                  <a:srgbClr val="711F3B"/>
                </a:solidFill>
                <a:latin typeface="Calibri"/>
                <a:ea typeface="Calibri"/>
                <a:cs typeface="Calibri"/>
              </a:rPr>
              <a:t>03</a:t>
            </a:r>
          </a:p>
        </p:txBody>
      </p:sp>
      <p:sp>
        <p:nvSpPr>
          <p:cNvPr id="11" name="">
            <a:extLst xmlns:a="http://schemas.openxmlformats.org/drawingml/2006/main">
              <a:ext uri="{FF2B5EF4-FFF2-40B4-BE49-F238E27FC236}">
                <a16:creationId xmlns:a16="http://schemas.microsoft.com/office/drawing/2014/main" id="{59273653-C196-40B1-94C4-4FC68AA1507C}"/>
              </a:ext>
            </a:extLst>
          </p:cNvPr>
          <p:cNvSpPr>
            <a:spLocks xmlns:a="http://schemas.openxmlformats.org/drawingml/2006/main" noGrp="1"/>
          </p:cNvSpPr>
          <p:nvPr/>
        </p:nvSpPr>
        <p:spPr>
          <a:xfrm xmlns:a="http://schemas.openxmlformats.org/drawingml/2006/main">
            <a:off x="8140700" y="2752725"/>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12" name="Pergunta: por que distinguir fundamento subjetivo e obj">
            <a:extLst xmlns:a="http://schemas.openxmlformats.org/drawingml/2006/main">
              <a:ext uri="{FF2B5EF4-FFF2-40B4-BE49-F238E27FC236}">
                <a16:creationId xmlns:a16="http://schemas.microsoft.com/office/drawing/2014/main" id="{C34A9E97-4F95-4797-A95F-3C1DA9346642}"/>
              </a:ext>
            </a:extLst>
          </p:cNvPr>
          <p:cNvSpPr>
            <a:spLocks xmlns:a="http://schemas.openxmlformats.org/drawingml/2006/main" noGrp="1"/>
          </p:cNvSpPr>
          <p:nvPr/>
        </p:nvSpPr>
        <p:spPr>
          <a:xfrm xmlns:a="http://schemas.openxmlformats.org/drawingml/2006/main">
            <a:off x="8140700" y="3067050"/>
            <a:ext cx="3365500" cy="2876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211D20"/>
                </a:solidFill>
                <a:latin typeface="Calibri"/>
                <a:ea typeface="Calibri"/>
                <a:cs typeface="Calibri"/>
              </a:defRPr>
            </a:pPr>
            <a:r>
              <a:rPr sz="2100" b="0">
                <a:solidFill>
                  <a:srgbClr val="211D20"/>
                </a:solidFill>
                <a:latin typeface="Calibri"/>
                <a:ea typeface="Calibri"/>
                <a:cs typeface="Calibri"/>
              </a:rPr>
              <a:t>Pergunta: por que distinguir fundamento subjetivo e objetivo?</a:t>
            </a:r>
          </a:p>
        </p:txBody>
      </p:sp>
      <p:sp>
        <p:nvSpPr>
          <p:cNvPr id="13" name="COMESP · REDE PREPARADA MULHER SEGURA | LabSocial">
            <a:extLst xmlns:a="http://schemas.openxmlformats.org/drawingml/2006/main">
              <a:ext uri="{FF2B5EF4-FFF2-40B4-BE49-F238E27FC236}">
                <a16:creationId xmlns:a16="http://schemas.microsoft.com/office/drawing/2014/main" id="{178868A7-AF29-4117-90B4-CA8F6E719897}"/>
              </a:ext>
            </a:extLst>
          </p:cNvPr>
          <p:cNvSpPr>
            <a:spLocks xmlns:a="http://schemas.openxmlformats.org/drawingml/2006/main" noGrp="1"/>
          </p:cNvSpPr>
          <p:nvPr/>
        </p:nvSpPr>
        <p:spPr>
          <a:xfrm xmlns:a="http://schemas.openxmlformats.org/drawingml/2006/main">
            <a:off x="685800" y="6505575"/>
            <a:ext cx="8953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COMESP · REDE PREPARADA MULHER SEGURA | LabSocial</a:t>
            </a:r>
          </a:p>
        </p:txBody>
      </p:sp>
      <p:sp>
        <p:nvSpPr>
          <p:cNvPr id="14" name="III · 22">
            <a:extLst xmlns:a="http://schemas.openxmlformats.org/drawingml/2006/main">
              <a:ext uri="{FF2B5EF4-FFF2-40B4-BE49-F238E27FC236}">
                <a16:creationId xmlns:a16="http://schemas.microsoft.com/office/drawing/2014/main" id="{5E019CE3-6BBC-4727-BBF7-521E011F082B}"/>
              </a:ext>
            </a:extLst>
          </p:cNvPr>
          <p:cNvSpPr>
            <a:spLocks xmlns:a="http://schemas.openxmlformats.org/drawingml/2006/main" noGrp="1"/>
          </p:cNvSpPr>
          <p:nvPr/>
        </p:nvSpPr>
        <p:spPr>
          <a:xfrm xmlns:a="http://schemas.openxmlformats.org/drawingml/2006/main">
            <a:off x="10572750" y="6505575"/>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III · 22</a:t>
            </a:r>
          </a:p>
        </p:txBody>
      </p:sp>
    </p:spTree>
    <p:extLst>
      <p:ext uri="{BB962C8B-B14F-4D97-AF65-F5344CB8AC3E}">
        <p14:creationId xmlns:p14="http://schemas.microsoft.com/office/powerpoint/2010/main" val="951534010"/>
      </p:ext>
    </p:extLst>
  </p:cSld>
</p:sld>
</file>

<file path=ppt/slides/slide23.xml><?xml version="1.0" encoding="utf-8"?>
<p:sld xmlns:p="http://schemas.openxmlformats.org/presentationml/2006/main">
  <p:cSld>
    <p:bg>
      <p:bgPr>
        <a:solidFill xmlns:a="http://schemas.openxmlformats.org/drawingml/2006/main">
          <a:srgbClr val="F7F0E5"/>
        </a:solidFill>
      </p:bgPr>
    </p:bg>
    <p:spTree>
      <p:nvGrpSpPr>
        <p:cNvPr id="1" name=""/>
        <p:cNvGrpSpPr/>
        <p:nvPr/>
      </p:nvGrpSpPr>
      <p:grpSpPr>
        <a:xfrm xmlns:a="http://schemas.openxmlformats.org/drawingml/2006/main"/>
      </p:grpSpPr>
      <p:sp>
        <p:nvSpPr>
          <p:cNvPr id="15" name="COMESP · MÓDULO III">
            <a:extLst xmlns:a="http://schemas.openxmlformats.org/drawingml/2006/main">
              <a:ext uri="{FF2B5EF4-FFF2-40B4-BE49-F238E27FC236}">
                <a16:creationId xmlns:a16="http://schemas.microsoft.com/office/drawing/2014/main" id="{9D570D1E-CA2B-448B-8CA7-5979D96E04CB}"/>
              </a:ext>
            </a:extLst>
          </p:cNvPr>
          <p:cNvSpPr>
            <a:spLocks xmlns:a="http://schemas.openxmlformats.org/drawingml/2006/main" noGrp="1"/>
          </p:cNvSpPr>
          <p:nvPr/>
        </p:nvSpPr>
        <p:spPr>
          <a:xfrm xmlns:a="http://schemas.openxmlformats.org/drawingml/2006/main">
            <a:off x="685800" y="304800"/>
            <a:ext cx="10820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1">
                <a:solidFill>
                  <a:srgbClr val="711F3B"/>
                </a:solidFill>
                <a:latin typeface="Calibri"/>
                <a:ea typeface="Calibri"/>
                <a:cs typeface="Calibri"/>
              </a:defRPr>
            </a:pPr>
            <a:r>
              <a:rPr sz="1125" b="1">
                <a:solidFill>
                  <a:srgbClr val="711F3B"/>
                </a:solidFill>
                <a:latin typeface="Calibri"/>
                <a:ea typeface="Calibri"/>
                <a:cs typeface="Calibri"/>
              </a:rPr>
              <a:t>COMESP · MÓDULO III</a:t>
            </a:r>
          </a:p>
        </p:txBody>
      </p:sp>
      <p:sp>
        <p:nvSpPr>
          <p:cNvPr id="2" name="Caso A · chaves de análise">
            <a:extLst xmlns:a="http://schemas.openxmlformats.org/drawingml/2006/main">
              <a:ext uri="{FF2B5EF4-FFF2-40B4-BE49-F238E27FC236}">
                <a16:creationId xmlns:a16="http://schemas.microsoft.com/office/drawing/2014/main" id="{4C9743D8-66A0-4D17-A0A9-667D0388D7CC}"/>
              </a:ext>
            </a:extLst>
          </p:cNvPr>
          <p:cNvSpPr>
            <a:spLocks xmlns:a="http://schemas.openxmlformats.org/drawingml/2006/main" noGrp="1"/>
          </p:cNvSpPr>
          <p:nvPr/>
        </p:nvSpPr>
        <p:spPr>
          <a:xfrm xmlns:a="http://schemas.openxmlformats.org/drawingml/2006/main">
            <a:off x="685800" y="68580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225" b="1">
                <a:solidFill>
                  <a:srgbClr val="711F3B"/>
                </a:solidFill>
                <a:latin typeface="Calibri"/>
                <a:ea typeface="Calibri"/>
                <a:cs typeface="Calibri"/>
              </a:defRPr>
            </a:pPr>
            <a:r>
              <a:rPr sz="3225" b="1">
                <a:solidFill>
                  <a:srgbClr val="711F3B"/>
                </a:solidFill>
                <a:latin typeface="Calibri"/>
                <a:ea typeface="Calibri"/>
                <a:cs typeface="Calibri"/>
              </a:rPr>
              <a:t>Caso A · chaves de análise</a:t>
            </a:r>
          </a:p>
        </p:txBody>
      </p:sp>
      <p:sp>
        <p:nvSpPr>
          <p:cNvPr id="3" name="">
            <a:extLst xmlns:a="http://schemas.openxmlformats.org/drawingml/2006/main">
              <a:ext uri="{FF2B5EF4-FFF2-40B4-BE49-F238E27FC236}">
                <a16:creationId xmlns:a16="http://schemas.microsoft.com/office/drawing/2014/main" id="{6E306BD2-AB54-4A1C-AE24-72FEFD22FBF0}"/>
              </a:ext>
            </a:extLst>
          </p:cNvPr>
          <p:cNvSpPr>
            <a:spLocks xmlns:a="http://schemas.openxmlformats.org/drawingml/2006/main" noGrp="1"/>
          </p:cNvSpPr>
          <p:nvPr/>
        </p:nvSpPr>
        <p:spPr>
          <a:xfrm xmlns:a="http://schemas.openxmlformats.org/drawingml/2006/main">
            <a:off x="685800" y="1638300"/>
            <a:ext cx="1047750" cy="3810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4" name="Contexto temporal">
            <a:extLst xmlns:a="http://schemas.openxmlformats.org/drawingml/2006/main">
              <a:ext uri="{FF2B5EF4-FFF2-40B4-BE49-F238E27FC236}">
                <a16:creationId xmlns:a16="http://schemas.microsoft.com/office/drawing/2014/main" id="{C2A14E2A-331A-42DC-A460-BE5485C5AFC3}"/>
              </a:ext>
            </a:extLst>
          </p:cNvPr>
          <p:cNvSpPr>
            <a:spLocks xmlns:a="http://schemas.openxmlformats.org/drawingml/2006/main" noGrp="1"/>
          </p:cNvSpPr>
          <p:nvPr/>
        </p:nvSpPr>
        <p:spPr>
          <a:xfrm xmlns:a="http://schemas.openxmlformats.org/drawingml/2006/main">
            <a:off x="68580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Contexto temporal</a:t>
            </a:r>
          </a:p>
        </p:txBody>
      </p:sp>
      <p:sp>
        <p:nvSpPr>
          <p:cNvPr id="5" name="">
            <a:extLst xmlns:a="http://schemas.openxmlformats.org/drawingml/2006/main">
              <a:ext uri="{FF2B5EF4-FFF2-40B4-BE49-F238E27FC236}">
                <a16:creationId xmlns:a16="http://schemas.microsoft.com/office/drawing/2014/main" id="{AFA1D9B8-BCDC-42A7-812E-FFC33C7CBA7D}"/>
              </a:ext>
            </a:extLst>
          </p:cNvPr>
          <p:cNvSpPr>
            <a:spLocks xmlns:a="http://schemas.openxmlformats.org/drawingml/2006/main" noGrp="1"/>
          </p:cNvSpPr>
          <p:nvPr/>
        </p:nvSpPr>
        <p:spPr>
          <a:xfrm xmlns:a="http://schemas.openxmlformats.org/drawingml/2006/main">
            <a:off x="68580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6" name="O julgamento trata do feminicídio como qualificadora.">
            <a:extLst xmlns:a="http://schemas.openxmlformats.org/drawingml/2006/main">
              <a:ext uri="{FF2B5EF4-FFF2-40B4-BE49-F238E27FC236}">
                <a16:creationId xmlns:a16="http://schemas.microsoft.com/office/drawing/2014/main" id="{7CFAC6B1-B84F-4241-8D6C-4C29509E4023}"/>
              </a:ext>
            </a:extLst>
          </p:cNvPr>
          <p:cNvSpPr>
            <a:spLocks xmlns:a="http://schemas.openxmlformats.org/drawingml/2006/main" noGrp="1"/>
          </p:cNvSpPr>
          <p:nvPr/>
        </p:nvSpPr>
        <p:spPr>
          <a:xfrm xmlns:a="http://schemas.openxmlformats.org/drawingml/2006/main">
            <a:off x="68580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O julgamento trata do feminicídio como qualificadora.</a:t>
            </a:r>
          </a:p>
        </p:txBody>
      </p:sp>
      <p:sp>
        <p:nvSpPr>
          <p:cNvPr id="7" name="Distinção jurídica">
            <a:extLst xmlns:a="http://schemas.openxmlformats.org/drawingml/2006/main">
              <a:ext uri="{FF2B5EF4-FFF2-40B4-BE49-F238E27FC236}">
                <a16:creationId xmlns:a16="http://schemas.microsoft.com/office/drawing/2014/main" id="{904D018A-3224-49D2-96A6-AB38EEF67B56}"/>
              </a:ext>
            </a:extLst>
          </p:cNvPr>
          <p:cNvSpPr>
            <a:spLocks xmlns:a="http://schemas.openxmlformats.org/drawingml/2006/main" noGrp="1"/>
          </p:cNvSpPr>
          <p:nvPr/>
        </p:nvSpPr>
        <p:spPr>
          <a:xfrm xmlns:a="http://schemas.openxmlformats.org/drawingml/2006/main">
            <a:off x="441325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Distinção jurídica</a:t>
            </a:r>
          </a:p>
        </p:txBody>
      </p:sp>
      <p:sp>
        <p:nvSpPr>
          <p:cNvPr id="8" name="">
            <a:extLst xmlns:a="http://schemas.openxmlformats.org/drawingml/2006/main">
              <a:ext uri="{FF2B5EF4-FFF2-40B4-BE49-F238E27FC236}">
                <a16:creationId xmlns:a16="http://schemas.microsoft.com/office/drawing/2014/main" id="{66108F42-460D-41F2-A443-B3DABA59DFC6}"/>
              </a:ext>
            </a:extLst>
          </p:cNvPr>
          <p:cNvSpPr>
            <a:spLocks xmlns:a="http://schemas.openxmlformats.org/drawingml/2006/main" noGrp="1"/>
          </p:cNvSpPr>
          <p:nvPr/>
        </p:nvSpPr>
        <p:spPr>
          <a:xfrm xmlns:a="http://schemas.openxmlformats.org/drawingml/2006/main">
            <a:off x="441325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9" name="Motivo torpe é subjetivo; o feminicídio foi tratado com">
            <a:extLst xmlns:a="http://schemas.openxmlformats.org/drawingml/2006/main">
              <a:ext uri="{FF2B5EF4-FFF2-40B4-BE49-F238E27FC236}">
                <a16:creationId xmlns:a16="http://schemas.microsoft.com/office/drawing/2014/main" id="{D4783D37-3664-426B-BDA9-74669DAE60F5}"/>
              </a:ext>
            </a:extLst>
          </p:cNvPr>
          <p:cNvSpPr>
            <a:spLocks xmlns:a="http://schemas.openxmlformats.org/drawingml/2006/main" noGrp="1"/>
          </p:cNvSpPr>
          <p:nvPr/>
        </p:nvSpPr>
        <p:spPr>
          <a:xfrm xmlns:a="http://schemas.openxmlformats.org/drawingml/2006/main">
            <a:off x="441325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Motivo torpe é subjetivo; o feminicídio foi tratado como objetivo.</a:t>
            </a:r>
          </a:p>
        </p:txBody>
      </p:sp>
      <p:sp>
        <p:nvSpPr>
          <p:cNvPr id="10" name="Limite da leitura">
            <a:extLst xmlns:a="http://schemas.openxmlformats.org/drawingml/2006/main">
              <a:ext uri="{FF2B5EF4-FFF2-40B4-BE49-F238E27FC236}">
                <a16:creationId xmlns:a16="http://schemas.microsoft.com/office/drawing/2014/main" id="{4A1D397E-5885-434F-8B1D-0C50EC89DCB3}"/>
              </a:ext>
            </a:extLst>
          </p:cNvPr>
          <p:cNvSpPr>
            <a:spLocks xmlns:a="http://schemas.openxmlformats.org/drawingml/2006/main" noGrp="1"/>
          </p:cNvSpPr>
          <p:nvPr/>
        </p:nvSpPr>
        <p:spPr>
          <a:xfrm xmlns:a="http://schemas.openxmlformats.org/drawingml/2006/main">
            <a:off x="814070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Limite da leitura</a:t>
            </a:r>
          </a:p>
        </p:txBody>
      </p:sp>
      <p:sp>
        <p:nvSpPr>
          <p:cNvPr id="11" name="">
            <a:extLst xmlns:a="http://schemas.openxmlformats.org/drawingml/2006/main">
              <a:ext uri="{FF2B5EF4-FFF2-40B4-BE49-F238E27FC236}">
                <a16:creationId xmlns:a16="http://schemas.microsoft.com/office/drawing/2014/main" id="{E31CE3F9-2EE7-4125-85EB-12D07F6041EB}"/>
              </a:ext>
            </a:extLst>
          </p:cNvPr>
          <p:cNvSpPr>
            <a:spLocks xmlns:a="http://schemas.openxmlformats.org/drawingml/2006/main" noGrp="1"/>
          </p:cNvSpPr>
          <p:nvPr/>
        </p:nvSpPr>
        <p:spPr>
          <a:xfrm xmlns:a="http://schemas.openxmlformats.org/drawingml/2006/main">
            <a:off x="814070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12" name="Pronúncia não é condenação definitiva. O HC não foi con">
            <a:extLst xmlns:a="http://schemas.openxmlformats.org/drawingml/2006/main">
              <a:ext uri="{FF2B5EF4-FFF2-40B4-BE49-F238E27FC236}">
                <a16:creationId xmlns:a16="http://schemas.microsoft.com/office/drawing/2014/main" id="{4CA1A965-255C-495D-944D-EC4F653056B8}"/>
              </a:ext>
            </a:extLst>
          </p:cNvPr>
          <p:cNvSpPr>
            <a:spLocks xmlns:a="http://schemas.openxmlformats.org/drawingml/2006/main" noGrp="1"/>
          </p:cNvSpPr>
          <p:nvPr/>
        </p:nvSpPr>
        <p:spPr>
          <a:xfrm xmlns:a="http://schemas.openxmlformats.org/drawingml/2006/main">
            <a:off x="814070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Pronúncia não é condenação definitiva. O HC não foi conhecido, com exame de ilegalidade.</a:t>
            </a:r>
          </a:p>
        </p:txBody>
      </p:sp>
      <p:sp>
        <p:nvSpPr>
          <p:cNvPr id="13" name="COMESP · REDE PREPARADA MULHER SEGURA | LabSocial">
            <a:extLst xmlns:a="http://schemas.openxmlformats.org/drawingml/2006/main">
              <a:ext uri="{FF2B5EF4-FFF2-40B4-BE49-F238E27FC236}">
                <a16:creationId xmlns:a16="http://schemas.microsoft.com/office/drawing/2014/main" id="{E8554528-870A-49EF-B236-6D5C101316B5}"/>
              </a:ext>
            </a:extLst>
          </p:cNvPr>
          <p:cNvSpPr>
            <a:spLocks xmlns:a="http://schemas.openxmlformats.org/drawingml/2006/main" noGrp="1"/>
          </p:cNvSpPr>
          <p:nvPr/>
        </p:nvSpPr>
        <p:spPr>
          <a:xfrm xmlns:a="http://schemas.openxmlformats.org/drawingml/2006/main">
            <a:off x="685800" y="6505575"/>
            <a:ext cx="8953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COMESP · REDE PREPARADA MULHER SEGURA | LabSocial</a:t>
            </a:r>
          </a:p>
        </p:txBody>
      </p:sp>
      <p:sp>
        <p:nvSpPr>
          <p:cNvPr id="14" name="III · 23">
            <a:extLst xmlns:a="http://schemas.openxmlformats.org/drawingml/2006/main">
              <a:ext uri="{FF2B5EF4-FFF2-40B4-BE49-F238E27FC236}">
                <a16:creationId xmlns:a16="http://schemas.microsoft.com/office/drawing/2014/main" id="{52A8C115-402D-4F18-B26F-0737AD0222B7}"/>
              </a:ext>
            </a:extLst>
          </p:cNvPr>
          <p:cNvSpPr>
            <a:spLocks xmlns:a="http://schemas.openxmlformats.org/drawingml/2006/main" noGrp="1"/>
          </p:cNvSpPr>
          <p:nvPr/>
        </p:nvSpPr>
        <p:spPr>
          <a:xfrm xmlns:a="http://schemas.openxmlformats.org/drawingml/2006/main">
            <a:off x="10572750" y="6505575"/>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III · 23</a:t>
            </a:r>
          </a:p>
        </p:txBody>
      </p:sp>
    </p:spTree>
    <p:extLst>
      <p:ext uri="{BB962C8B-B14F-4D97-AF65-F5344CB8AC3E}">
        <p14:creationId xmlns:p14="http://schemas.microsoft.com/office/powerpoint/2010/main" val="951534010"/>
      </p:ext>
    </p:extLst>
  </p:cSld>
</p:sld>
</file>

<file path=ppt/slides/slide24.xml><?xml version="1.0" encoding="utf-8"?>
<p:sld xmlns:p="http://schemas.openxmlformats.org/presentationml/2006/main">
  <p:cSld>
    <p:bg>
      <p:bgPr>
        <a:solidFill xmlns:a="http://schemas.openxmlformats.org/drawingml/2006/main">
          <a:srgbClr val="F7F0E5"/>
        </a:solidFill>
      </p:bgPr>
    </p:bg>
    <p:spTree>
      <p:nvGrpSpPr>
        <p:cNvPr id="1" name=""/>
        <p:cNvGrpSpPr/>
        <p:nvPr/>
      </p:nvGrpSpPr>
      <p:grpSpPr>
        <a:xfrm xmlns:a="http://schemas.openxmlformats.org/drawingml/2006/main"/>
      </p:grpSpPr>
      <p:sp>
        <p:nvSpPr>
          <p:cNvPr id="15" name="COMESP · MÓDULO III">
            <a:extLst xmlns:a="http://schemas.openxmlformats.org/drawingml/2006/main">
              <a:ext uri="{FF2B5EF4-FFF2-40B4-BE49-F238E27FC236}">
                <a16:creationId xmlns:a16="http://schemas.microsoft.com/office/drawing/2014/main" id="{45020CC1-3237-41BC-ACA6-797AFF8F7B1B}"/>
              </a:ext>
            </a:extLst>
          </p:cNvPr>
          <p:cNvSpPr>
            <a:spLocks xmlns:a="http://schemas.openxmlformats.org/drawingml/2006/main" noGrp="1"/>
          </p:cNvSpPr>
          <p:nvPr/>
        </p:nvSpPr>
        <p:spPr>
          <a:xfrm xmlns:a="http://schemas.openxmlformats.org/drawingml/2006/main">
            <a:off x="685800" y="304800"/>
            <a:ext cx="10820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1">
                <a:solidFill>
                  <a:srgbClr val="711F3B"/>
                </a:solidFill>
                <a:latin typeface="Calibri"/>
                <a:ea typeface="Calibri"/>
                <a:cs typeface="Calibri"/>
              </a:defRPr>
            </a:pPr>
            <a:r>
              <a:rPr sz="1125" b="1">
                <a:solidFill>
                  <a:srgbClr val="711F3B"/>
                </a:solidFill>
                <a:latin typeface="Calibri"/>
                <a:ea typeface="Calibri"/>
                <a:cs typeface="Calibri"/>
              </a:rPr>
              <a:t>COMESP · MÓDULO III</a:t>
            </a:r>
          </a:p>
        </p:txBody>
      </p:sp>
      <p:sp>
        <p:nvSpPr>
          <p:cNvPr id="2" name="Caso real B · proteção e escuta">
            <a:extLst xmlns:a="http://schemas.openxmlformats.org/drawingml/2006/main">
              <a:ext uri="{FF2B5EF4-FFF2-40B4-BE49-F238E27FC236}">
                <a16:creationId xmlns:a16="http://schemas.microsoft.com/office/drawing/2014/main" id="{393AC408-E583-45D2-AB47-4FE37949BAFB}"/>
              </a:ext>
            </a:extLst>
          </p:cNvPr>
          <p:cNvSpPr>
            <a:spLocks xmlns:a="http://schemas.openxmlformats.org/drawingml/2006/main" noGrp="1"/>
          </p:cNvSpPr>
          <p:nvPr/>
        </p:nvSpPr>
        <p:spPr>
          <a:xfrm xmlns:a="http://schemas.openxmlformats.org/drawingml/2006/main">
            <a:off x="685800" y="68580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225" b="1">
                <a:solidFill>
                  <a:srgbClr val="711F3B"/>
                </a:solidFill>
                <a:latin typeface="Calibri"/>
                <a:ea typeface="Calibri"/>
                <a:cs typeface="Calibri"/>
              </a:defRPr>
            </a:pPr>
            <a:r>
              <a:rPr sz="3225" b="1">
                <a:solidFill>
                  <a:srgbClr val="711F3B"/>
                </a:solidFill>
                <a:latin typeface="Calibri"/>
                <a:ea typeface="Calibri"/>
                <a:cs typeface="Calibri"/>
              </a:rPr>
              <a:t>Caso real B · proteção e escuta</a:t>
            </a:r>
          </a:p>
        </p:txBody>
      </p:sp>
      <p:sp>
        <p:nvSpPr>
          <p:cNvPr id="3" name="">
            <a:extLst xmlns:a="http://schemas.openxmlformats.org/drawingml/2006/main">
              <a:ext uri="{FF2B5EF4-FFF2-40B4-BE49-F238E27FC236}">
                <a16:creationId xmlns:a16="http://schemas.microsoft.com/office/drawing/2014/main" id="{CBE83703-416F-497B-BC3C-275D605F5D5C}"/>
              </a:ext>
            </a:extLst>
          </p:cNvPr>
          <p:cNvSpPr>
            <a:spLocks xmlns:a="http://schemas.openxmlformats.org/drawingml/2006/main" noGrp="1"/>
          </p:cNvSpPr>
          <p:nvPr/>
        </p:nvSpPr>
        <p:spPr>
          <a:xfrm xmlns:a="http://schemas.openxmlformats.org/drawingml/2006/main">
            <a:off x="685800" y="1638300"/>
            <a:ext cx="1047750" cy="3810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4" name="01">
            <a:extLst xmlns:a="http://schemas.openxmlformats.org/drawingml/2006/main">
              <a:ext uri="{FF2B5EF4-FFF2-40B4-BE49-F238E27FC236}">
                <a16:creationId xmlns:a16="http://schemas.microsoft.com/office/drawing/2014/main" id="{C7B79450-3A96-4E30-85AE-CAE1E1069526}"/>
              </a:ext>
            </a:extLst>
          </p:cNvPr>
          <p:cNvSpPr>
            <a:spLocks xmlns:a="http://schemas.openxmlformats.org/drawingml/2006/main" noGrp="1"/>
          </p:cNvSpPr>
          <p:nvPr/>
        </p:nvSpPr>
        <p:spPr>
          <a:xfrm xmlns:a="http://schemas.openxmlformats.org/drawingml/2006/main">
            <a:off x="685800" y="2028825"/>
            <a:ext cx="3365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1">
                <a:solidFill>
                  <a:srgbClr val="711F3B"/>
                </a:solidFill>
                <a:latin typeface="Calibri"/>
                <a:ea typeface="Calibri"/>
                <a:cs typeface="Calibri"/>
              </a:defRPr>
            </a:pPr>
            <a:r>
              <a:rPr sz="3000" b="1">
                <a:solidFill>
                  <a:srgbClr val="711F3B"/>
                </a:solidFill>
                <a:latin typeface="Calibri"/>
                <a:ea typeface="Calibri"/>
                <a:cs typeface="Calibri"/>
              </a:rPr>
              <a:t>01</a:t>
            </a:r>
          </a:p>
        </p:txBody>
      </p:sp>
      <p:sp>
        <p:nvSpPr>
          <p:cNvPr id="5" name="">
            <a:extLst xmlns:a="http://schemas.openxmlformats.org/drawingml/2006/main">
              <a:ext uri="{FF2B5EF4-FFF2-40B4-BE49-F238E27FC236}">
                <a16:creationId xmlns:a16="http://schemas.microsoft.com/office/drawing/2014/main" id="{A13DFD85-145F-409A-939A-C62A83669E77}"/>
              </a:ext>
            </a:extLst>
          </p:cNvPr>
          <p:cNvSpPr>
            <a:spLocks xmlns:a="http://schemas.openxmlformats.org/drawingml/2006/main" noGrp="1"/>
          </p:cNvSpPr>
          <p:nvPr/>
        </p:nvSpPr>
        <p:spPr>
          <a:xfrm xmlns:a="http://schemas.openxmlformats.org/drawingml/2006/main">
            <a:off x="685800" y="2752725"/>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6" name="Notícia institucional do MPGO · 17/06/2025">
            <a:extLst xmlns:a="http://schemas.openxmlformats.org/drawingml/2006/main">
              <a:ext uri="{FF2B5EF4-FFF2-40B4-BE49-F238E27FC236}">
                <a16:creationId xmlns:a16="http://schemas.microsoft.com/office/drawing/2014/main" id="{969F52DF-AEC9-4D9E-897D-8C88CD20A7D9}"/>
              </a:ext>
            </a:extLst>
          </p:cNvPr>
          <p:cNvSpPr>
            <a:spLocks xmlns:a="http://schemas.openxmlformats.org/drawingml/2006/main" noGrp="1"/>
          </p:cNvSpPr>
          <p:nvPr/>
        </p:nvSpPr>
        <p:spPr>
          <a:xfrm xmlns:a="http://schemas.openxmlformats.org/drawingml/2006/main">
            <a:off x="685800" y="3067050"/>
            <a:ext cx="3365500" cy="2876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211D20"/>
                </a:solidFill>
                <a:latin typeface="Calibri"/>
                <a:ea typeface="Calibri"/>
                <a:cs typeface="Calibri"/>
              </a:defRPr>
            </a:pPr>
            <a:r>
              <a:rPr sz="2100" b="0">
                <a:solidFill>
                  <a:srgbClr val="211D20"/>
                </a:solidFill>
                <a:latin typeface="Calibri"/>
                <a:ea typeface="Calibri"/>
                <a:cs typeface="Calibri"/>
              </a:rPr>
              <a:t>Notícia institucional do MPGO · 17/06/2025</a:t>
            </a:r>
          </a:p>
        </p:txBody>
      </p:sp>
      <p:sp>
        <p:nvSpPr>
          <p:cNvPr id="7" name="02">
            <a:extLst xmlns:a="http://schemas.openxmlformats.org/drawingml/2006/main">
              <a:ext uri="{FF2B5EF4-FFF2-40B4-BE49-F238E27FC236}">
                <a16:creationId xmlns:a16="http://schemas.microsoft.com/office/drawing/2014/main" id="{15945DE7-A5E1-4720-B967-22148BD1B6C9}"/>
              </a:ext>
            </a:extLst>
          </p:cNvPr>
          <p:cNvSpPr>
            <a:spLocks xmlns:a="http://schemas.openxmlformats.org/drawingml/2006/main" noGrp="1"/>
          </p:cNvSpPr>
          <p:nvPr/>
        </p:nvSpPr>
        <p:spPr>
          <a:xfrm xmlns:a="http://schemas.openxmlformats.org/drawingml/2006/main">
            <a:off x="4413250" y="2028825"/>
            <a:ext cx="3365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1">
                <a:solidFill>
                  <a:srgbClr val="711F3B"/>
                </a:solidFill>
                <a:latin typeface="Calibri"/>
                <a:ea typeface="Calibri"/>
                <a:cs typeface="Calibri"/>
              </a:defRPr>
            </a:pPr>
            <a:r>
              <a:rPr sz="3000" b="1">
                <a:solidFill>
                  <a:srgbClr val="711F3B"/>
                </a:solidFill>
                <a:latin typeface="Calibri"/>
                <a:ea typeface="Calibri"/>
                <a:cs typeface="Calibri"/>
              </a:rPr>
              <a:t>02</a:t>
            </a:r>
          </a:p>
        </p:txBody>
      </p:sp>
      <p:sp>
        <p:nvSpPr>
          <p:cNvPr id="8" name="">
            <a:extLst xmlns:a="http://schemas.openxmlformats.org/drawingml/2006/main">
              <a:ext uri="{FF2B5EF4-FFF2-40B4-BE49-F238E27FC236}">
                <a16:creationId xmlns:a16="http://schemas.microsoft.com/office/drawing/2014/main" id="{9D7797C5-584F-4AA7-9C2A-7756165AA183}"/>
              </a:ext>
            </a:extLst>
          </p:cNvPr>
          <p:cNvSpPr>
            <a:spLocks xmlns:a="http://schemas.openxmlformats.org/drawingml/2006/main" noGrp="1"/>
          </p:cNvSpPr>
          <p:nvPr/>
        </p:nvSpPr>
        <p:spPr>
          <a:xfrm xmlns:a="http://schemas.openxmlformats.org/drawingml/2006/main">
            <a:off x="4413250" y="2752725"/>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9" name="O STJ restabeleceu medidas revogadas sem prévia escuta ">
            <a:extLst xmlns:a="http://schemas.openxmlformats.org/drawingml/2006/main">
              <a:ext uri="{FF2B5EF4-FFF2-40B4-BE49-F238E27FC236}">
                <a16:creationId xmlns:a16="http://schemas.microsoft.com/office/drawing/2014/main" id="{135E2CAC-B36F-4F2B-9303-C951AF6D549B}"/>
              </a:ext>
            </a:extLst>
          </p:cNvPr>
          <p:cNvSpPr>
            <a:spLocks xmlns:a="http://schemas.openxmlformats.org/drawingml/2006/main" noGrp="1"/>
          </p:cNvSpPr>
          <p:nvPr/>
        </p:nvSpPr>
        <p:spPr>
          <a:xfrm xmlns:a="http://schemas.openxmlformats.org/drawingml/2006/main">
            <a:off x="4413250" y="3067050"/>
            <a:ext cx="3365500" cy="2876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211D20"/>
                </a:solidFill>
                <a:latin typeface="Calibri"/>
                <a:ea typeface="Calibri"/>
                <a:cs typeface="Calibri"/>
              </a:defRPr>
            </a:pPr>
            <a:r>
              <a:rPr sz="2100" b="0">
                <a:solidFill>
                  <a:srgbClr val="211D20"/>
                </a:solidFill>
                <a:latin typeface="Calibri"/>
                <a:ea typeface="Calibri"/>
                <a:cs typeface="Calibri"/>
              </a:rPr>
              <a:t>O STJ restabeleceu medidas revogadas sem prévia escuta da mulher.</a:t>
            </a:r>
          </a:p>
        </p:txBody>
      </p:sp>
      <p:sp>
        <p:nvSpPr>
          <p:cNvPr id="10" name="03">
            <a:extLst xmlns:a="http://schemas.openxmlformats.org/drawingml/2006/main">
              <a:ext uri="{FF2B5EF4-FFF2-40B4-BE49-F238E27FC236}">
                <a16:creationId xmlns:a16="http://schemas.microsoft.com/office/drawing/2014/main" id="{B44D18CF-3DD7-4E12-A2CE-6E1481A5C4AF}"/>
              </a:ext>
            </a:extLst>
          </p:cNvPr>
          <p:cNvSpPr>
            <a:spLocks xmlns:a="http://schemas.openxmlformats.org/drawingml/2006/main" noGrp="1"/>
          </p:cNvSpPr>
          <p:nvPr/>
        </p:nvSpPr>
        <p:spPr>
          <a:xfrm xmlns:a="http://schemas.openxmlformats.org/drawingml/2006/main">
            <a:off x="8140700" y="2028825"/>
            <a:ext cx="33655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000" b="1">
                <a:solidFill>
                  <a:srgbClr val="711F3B"/>
                </a:solidFill>
                <a:latin typeface="Calibri"/>
                <a:ea typeface="Calibri"/>
                <a:cs typeface="Calibri"/>
              </a:defRPr>
            </a:pPr>
            <a:r>
              <a:rPr sz="3000" b="1">
                <a:solidFill>
                  <a:srgbClr val="711F3B"/>
                </a:solidFill>
                <a:latin typeface="Calibri"/>
                <a:ea typeface="Calibri"/>
                <a:cs typeface="Calibri"/>
              </a:rPr>
              <a:t>03</a:t>
            </a:r>
          </a:p>
        </p:txBody>
      </p:sp>
      <p:sp>
        <p:nvSpPr>
          <p:cNvPr id="11" name="">
            <a:extLst xmlns:a="http://schemas.openxmlformats.org/drawingml/2006/main">
              <a:ext uri="{FF2B5EF4-FFF2-40B4-BE49-F238E27FC236}">
                <a16:creationId xmlns:a16="http://schemas.microsoft.com/office/drawing/2014/main" id="{1FAF6A29-DA38-4555-AEA6-D4735F0DB154}"/>
              </a:ext>
            </a:extLst>
          </p:cNvPr>
          <p:cNvSpPr>
            <a:spLocks xmlns:a="http://schemas.openxmlformats.org/drawingml/2006/main" noGrp="1"/>
          </p:cNvSpPr>
          <p:nvPr/>
        </p:nvSpPr>
        <p:spPr>
          <a:xfrm xmlns:a="http://schemas.openxmlformats.org/drawingml/2006/main">
            <a:off x="8140700" y="2752725"/>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12" name="Pergunta: o tempo transcorrido demonstra, sozinho, que ">
            <a:extLst xmlns:a="http://schemas.openxmlformats.org/drawingml/2006/main">
              <a:ext uri="{FF2B5EF4-FFF2-40B4-BE49-F238E27FC236}">
                <a16:creationId xmlns:a16="http://schemas.microsoft.com/office/drawing/2014/main" id="{85BE00B4-F720-45F9-9899-4F3C5A314699}"/>
              </a:ext>
            </a:extLst>
          </p:cNvPr>
          <p:cNvSpPr>
            <a:spLocks xmlns:a="http://schemas.openxmlformats.org/drawingml/2006/main" noGrp="1"/>
          </p:cNvSpPr>
          <p:nvPr/>
        </p:nvSpPr>
        <p:spPr>
          <a:xfrm xmlns:a="http://schemas.openxmlformats.org/drawingml/2006/main">
            <a:off x="8140700" y="3067050"/>
            <a:ext cx="3365500" cy="2876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00" b="0">
                <a:solidFill>
                  <a:srgbClr val="211D20"/>
                </a:solidFill>
                <a:latin typeface="Calibri"/>
                <a:ea typeface="Calibri"/>
                <a:cs typeface="Calibri"/>
              </a:defRPr>
            </a:pPr>
            <a:r>
              <a:rPr sz="2100" b="0">
                <a:solidFill>
                  <a:srgbClr val="211D20"/>
                </a:solidFill>
                <a:latin typeface="Calibri"/>
                <a:ea typeface="Calibri"/>
                <a:cs typeface="Calibri"/>
              </a:rPr>
              <a:t>Pergunta: o tempo transcorrido demonstra, sozinho, que o risco terminou?</a:t>
            </a:r>
          </a:p>
        </p:txBody>
      </p:sp>
      <p:sp>
        <p:nvSpPr>
          <p:cNvPr id="13" name="COMESP · REDE PREPARADA MULHER SEGURA | LabSocial">
            <a:extLst xmlns:a="http://schemas.openxmlformats.org/drawingml/2006/main">
              <a:ext uri="{FF2B5EF4-FFF2-40B4-BE49-F238E27FC236}">
                <a16:creationId xmlns:a16="http://schemas.microsoft.com/office/drawing/2014/main" id="{26B2504B-971E-4DDD-9B37-627411775D9A}"/>
              </a:ext>
            </a:extLst>
          </p:cNvPr>
          <p:cNvSpPr>
            <a:spLocks xmlns:a="http://schemas.openxmlformats.org/drawingml/2006/main" noGrp="1"/>
          </p:cNvSpPr>
          <p:nvPr/>
        </p:nvSpPr>
        <p:spPr>
          <a:xfrm xmlns:a="http://schemas.openxmlformats.org/drawingml/2006/main">
            <a:off x="685800" y="6505575"/>
            <a:ext cx="8953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COMESP · REDE PREPARADA MULHER SEGURA | LabSocial</a:t>
            </a:r>
          </a:p>
        </p:txBody>
      </p:sp>
      <p:sp>
        <p:nvSpPr>
          <p:cNvPr id="14" name="III · 24">
            <a:extLst xmlns:a="http://schemas.openxmlformats.org/drawingml/2006/main">
              <a:ext uri="{FF2B5EF4-FFF2-40B4-BE49-F238E27FC236}">
                <a16:creationId xmlns:a16="http://schemas.microsoft.com/office/drawing/2014/main" id="{D033E4C7-0438-4E02-B5E6-455F35277FE0}"/>
              </a:ext>
            </a:extLst>
          </p:cNvPr>
          <p:cNvSpPr>
            <a:spLocks xmlns:a="http://schemas.openxmlformats.org/drawingml/2006/main" noGrp="1"/>
          </p:cNvSpPr>
          <p:nvPr/>
        </p:nvSpPr>
        <p:spPr>
          <a:xfrm xmlns:a="http://schemas.openxmlformats.org/drawingml/2006/main">
            <a:off x="10572750" y="6505575"/>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III · 24</a:t>
            </a:r>
          </a:p>
        </p:txBody>
      </p:sp>
    </p:spTree>
    <p:extLst>
      <p:ext uri="{BB962C8B-B14F-4D97-AF65-F5344CB8AC3E}">
        <p14:creationId xmlns:p14="http://schemas.microsoft.com/office/powerpoint/2010/main" val="951534010"/>
      </p:ext>
    </p:extLst>
  </p:cSld>
</p:sld>
</file>

<file path=ppt/slides/slide25.xml><?xml version="1.0" encoding="utf-8"?>
<p:sld xmlns:p="http://schemas.openxmlformats.org/presentationml/2006/main">
  <p:cSld>
    <p:bg>
      <p:bgPr>
        <a:solidFill xmlns:a="http://schemas.openxmlformats.org/drawingml/2006/main">
          <a:srgbClr val="F7F0E5"/>
        </a:solidFill>
      </p:bgPr>
    </p:bg>
    <p:spTree>
      <p:nvGrpSpPr>
        <p:cNvPr id="1" name=""/>
        <p:cNvGrpSpPr/>
        <p:nvPr/>
      </p:nvGrpSpPr>
      <p:grpSpPr>
        <a:xfrm xmlns:a="http://schemas.openxmlformats.org/drawingml/2006/main"/>
      </p:grpSpPr>
      <p:sp>
        <p:nvSpPr>
          <p:cNvPr id="15" name="COMESP · MÓDULO III">
            <a:extLst xmlns:a="http://schemas.openxmlformats.org/drawingml/2006/main">
              <a:ext uri="{FF2B5EF4-FFF2-40B4-BE49-F238E27FC236}">
                <a16:creationId xmlns:a16="http://schemas.microsoft.com/office/drawing/2014/main" id="{6AC89893-CAAC-4500-A96D-7078026EC114}"/>
              </a:ext>
            </a:extLst>
          </p:cNvPr>
          <p:cNvSpPr>
            <a:spLocks xmlns:a="http://schemas.openxmlformats.org/drawingml/2006/main" noGrp="1"/>
          </p:cNvSpPr>
          <p:nvPr/>
        </p:nvSpPr>
        <p:spPr>
          <a:xfrm xmlns:a="http://schemas.openxmlformats.org/drawingml/2006/main">
            <a:off x="685800" y="304800"/>
            <a:ext cx="10820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1">
                <a:solidFill>
                  <a:srgbClr val="711F3B"/>
                </a:solidFill>
                <a:latin typeface="Calibri"/>
                <a:ea typeface="Calibri"/>
                <a:cs typeface="Calibri"/>
              </a:defRPr>
            </a:pPr>
            <a:r>
              <a:rPr sz="1125" b="1">
                <a:solidFill>
                  <a:srgbClr val="711F3B"/>
                </a:solidFill>
                <a:latin typeface="Calibri"/>
                <a:ea typeface="Calibri"/>
                <a:cs typeface="Calibri"/>
              </a:rPr>
              <a:t>COMESP · MÓDULO III</a:t>
            </a:r>
          </a:p>
        </p:txBody>
      </p:sp>
      <p:sp>
        <p:nvSpPr>
          <p:cNvPr id="2" name="Caso B · implicações para a rede">
            <a:extLst xmlns:a="http://schemas.openxmlformats.org/drawingml/2006/main">
              <a:ext uri="{FF2B5EF4-FFF2-40B4-BE49-F238E27FC236}">
                <a16:creationId xmlns:a16="http://schemas.microsoft.com/office/drawing/2014/main" id="{9F8FBF50-7359-4AED-AE79-6744D6F08540}"/>
              </a:ext>
            </a:extLst>
          </p:cNvPr>
          <p:cNvSpPr>
            <a:spLocks xmlns:a="http://schemas.openxmlformats.org/drawingml/2006/main" noGrp="1"/>
          </p:cNvSpPr>
          <p:nvPr/>
        </p:nvSpPr>
        <p:spPr>
          <a:xfrm xmlns:a="http://schemas.openxmlformats.org/drawingml/2006/main">
            <a:off x="685800" y="68580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225" b="1">
                <a:solidFill>
                  <a:srgbClr val="711F3B"/>
                </a:solidFill>
                <a:latin typeface="Calibri"/>
                <a:ea typeface="Calibri"/>
                <a:cs typeface="Calibri"/>
              </a:defRPr>
            </a:pPr>
            <a:r>
              <a:rPr sz="3225" b="1">
                <a:solidFill>
                  <a:srgbClr val="711F3B"/>
                </a:solidFill>
                <a:latin typeface="Calibri"/>
                <a:ea typeface="Calibri"/>
                <a:cs typeface="Calibri"/>
              </a:rPr>
              <a:t>Caso B · implicações para a rede</a:t>
            </a:r>
          </a:p>
        </p:txBody>
      </p:sp>
      <p:sp>
        <p:nvSpPr>
          <p:cNvPr id="3" name="">
            <a:extLst xmlns:a="http://schemas.openxmlformats.org/drawingml/2006/main">
              <a:ext uri="{FF2B5EF4-FFF2-40B4-BE49-F238E27FC236}">
                <a16:creationId xmlns:a16="http://schemas.microsoft.com/office/drawing/2014/main" id="{C5DB1EB9-7B06-4400-BA67-661DD9CDEF55}"/>
              </a:ext>
            </a:extLst>
          </p:cNvPr>
          <p:cNvSpPr>
            <a:spLocks xmlns:a="http://schemas.openxmlformats.org/drawingml/2006/main" noGrp="1"/>
          </p:cNvSpPr>
          <p:nvPr/>
        </p:nvSpPr>
        <p:spPr>
          <a:xfrm xmlns:a="http://schemas.openxmlformats.org/drawingml/2006/main">
            <a:off x="685800" y="1638300"/>
            <a:ext cx="1047750" cy="3810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4" name="Persistência do risco">
            <a:extLst xmlns:a="http://schemas.openxmlformats.org/drawingml/2006/main">
              <a:ext uri="{FF2B5EF4-FFF2-40B4-BE49-F238E27FC236}">
                <a16:creationId xmlns:a16="http://schemas.microsoft.com/office/drawing/2014/main" id="{925F680B-CB95-42EA-9F0F-42C514094F35}"/>
              </a:ext>
            </a:extLst>
          </p:cNvPr>
          <p:cNvSpPr>
            <a:spLocks xmlns:a="http://schemas.openxmlformats.org/drawingml/2006/main" noGrp="1"/>
          </p:cNvSpPr>
          <p:nvPr/>
        </p:nvSpPr>
        <p:spPr>
          <a:xfrm xmlns:a="http://schemas.openxmlformats.org/drawingml/2006/main">
            <a:off x="68580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Persistência do risco</a:t>
            </a:r>
          </a:p>
        </p:txBody>
      </p:sp>
      <p:sp>
        <p:nvSpPr>
          <p:cNvPr id="5" name="">
            <a:extLst xmlns:a="http://schemas.openxmlformats.org/drawingml/2006/main">
              <a:ext uri="{FF2B5EF4-FFF2-40B4-BE49-F238E27FC236}">
                <a16:creationId xmlns:a16="http://schemas.microsoft.com/office/drawing/2014/main" id="{7695752A-28B9-40C6-A1B9-2D3FC43C5EF7}"/>
              </a:ext>
            </a:extLst>
          </p:cNvPr>
          <p:cNvSpPr>
            <a:spLocks xmlns:a="http://schemas.openxmlformats.org/drawingml/2006/main" noGrp="1"/>
          </p:cNvSpPr>
          <p:nvPr/>
        </p:nvSpPr>
        <p:spPr>
          <a:xfrm xmlns:a="http://schemas.openxmlformats.org/drawingml/2006/main">
            <a:off x="68580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6" name="A medida não se encerra automaticamente pelo decurso do">
            <a:extLst xmlns:a="http://schemas.openxmlformats.org/drawingml/2006/main">
              <a:ext uri="{FF2B5EF4-FFF2-40B4-BE49-F238E27FC236}">
                <a16:creationId xmlns:a16="http://schemas.microsoft.com/office/drawing/2014/main" id="{0AE1DF58-1821-4B32-9574-D9B73D862C6A}"/>
              </a:ext>
            </a:extLst>
          </p:cNvPr>
          <p:cNvSpPr>
            <a:spLocks xmlns:a="http://schemas.openxmlformats.org/drawingml/2006/main" noGrp="1"/>
          </p:cNvSpPr>
          <p:nvPr/>
        </p:nvSpPr>
        <p:spPr>
          <a:xfrm xmlns:a="http://schemas.openxmlformats.org/drawingml/2006/main">
            <a:off x="68580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A medida não se encerra automaticamente pelo decurso do tempo.</a:t>
            </a:r>
          </a:p>
        </p:txBody>
      </p:sp>
      <p:sp>
        <p:nvSpPr>
          <p:cNvPr id="7" name="Escuta da mulher">
            <a:extLst xmlns:a="http://schemas.openxmlformats.org/drawingml/2006/main">
              <a:ext uri="{FF2B5EF4-FFF2-40B4-BE49-F238E27FC236}">
                <a16:creationId xmlns:a16="http://schemas.microsoft.com/office/drawing/2014/main" id="{CCF416E0-6BCE-4DC3-94BE-C39B1DA3230A}"/>
              </a:ext>
            </a:extLst>
          </p:cNvPr>
          <p:cNvSpPr>
            <a:spLocks xmlns:a="http://schemas.openxmlformats.org/drawingml/2006/main" noGrp="1"/>
          </p:cNvSpPr>
          <p:nvPr/>
        </p:nvSpPr>
        <p:spPr>
          <a:xfrm xmlns:a="http://schemas.openxmlformats.org/drawingml/2006/main">
            <a:off x="441325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Escuta da mulher</a:t>
            </a:r>
          </a:p>
        </p:txBody>
      </p:sp>
      <p:sp>
        <p:nvSpPr>
          <p:cNvPr id="8" name="">
            <a:extLst xmlns:a="http://schemas.openxmlformats.org/drawingml/2006/main">
              <a:ext uri="{FF2B5EF4-FFF2-40B4-BE49-F238E27FC236}">
                <a16:creationId xmlns:a16="http://schemas.microsoft.com/office/drawing/2014/main" id="{6DD77213-7864-4184-8880-5EDBC648247F}"/>
              </a:ext>
            </a:extLst>
          </p:cNvPr>
          <p:cNvSpPr>
            <a:spLocks xmlns:a="http://schemas.openxmlformats.org/drawingml/2006/main" noGrp="1"/>
          </p:cNvSpPr>
          <p:nvPr/>
        </p:nvSpPr>
        <p:spPr>
          <a:xfrm xmlns:a="http://schemas.openxmlformats.org/drawingml/2006/main">
            <a:off x="441325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9" name="A decisão precisa considerar sua situação de proteção.">
            <a:extLst xmlns:a="http://schemas.openxmlformats.org/drawingml/2006/main">
              <a:ext uri="{FF2B5EF4-FFF2-40B4-BE49-F238E27FC236}">
                <a16:creationId xmlns:a16="http://schemas.microsoft.com/office/drawing/2014/main" id="{C375EF4A-F45C-4826-B81B-EF3924D9EAB8}"/>
              </a:ext>
            </a:extLst>
          </p:cNvPr>
          <p:cNvSpPr>
            <a:spLocks xmlns:a="http://schemas.openxmlformats.org/drawingml/2006/main" noGrp="1"/>
          </p:cNvSpPr>
          <p:nvPr/>
        </p:nvSpPr>
        <p:spPr>
          <a:xfrm xmlns:a="http://schemas.openxmlformats.org/drawingml/2006/main">
            <a:off x="441325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A decisão precisa considerar sua situação de proteção.</a:t>
            </a:r>
          </a:p>
        </p:txBody>
      </p:sp>
      <p:sp>
        <p:nvSpPr>
          <p:cNvPr id="10" name="Continuidade">
            <a:extLst xmlns:a="http://schemas.openxmlformats.org/drawingml/2006/main">
              <a:ext uri="{FF2B5EF4-FFF2-40B4-BE49-F238E27FC236}">
                <a16:creationId xmlns:a16="http://schemas.microsoft.com/office/drawing/2014/main" id="{13C447E8-2B11-4025-ADB8-6C6BD9F1D3C1}"/>
              </a:ext>
            </a:extLst>
          </p:cNvPr>
          <p:cNvSpPr>
            <a:spLocks xmlns:a="http://schemas.openxmlformats.org/drawingml/2006/main" noGrp="1"/>
          </p:cNvSpPr>
          <p:nvPr/>
        </p:nvSpPr>
        <p:spPr>
          <a:xfrm xmlns:a="http://schemas.openxmlformats.org/drawingml/2006/main">
            <a:off x="814070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Continuidade</a:t>
            </a:r>
          </a:p>
        </p:txBody>
      </p:sp>
      <p:sp>
        <p:nvSpPr>
          <p:cNvPr id="11" name="">
            <a:extLst xmlns:a="http://schemas.openxmlformats.org/drawingml/2006/main">
              <a:ext uri="{FF2B5EF4-FFF2-40B4-BE49-F238E27FC236}">
                <a16:creationId xmlns:a16="http://schemas.microsoft.com/office/drawing/2014/main" id="{832424C1-F2D6-4A4A-9190-F55AE8C20531}"/>
              </a:ext>
            </a:extLst>
          </p:cNvPr>
          <p:cNvSpPr>
            <a:spLocks xmlns:a="http://schemas.openxmlformats.org/drawingml/2006/main" noGrp="1"/>
          </p:cNvSpPr>
          <p:nvPr/>
        </p:nvSpPr>
        <p:spPr>
          <a:xfrm xmlns:a="http://schemas.openxmlformats.org/drawingml/2006/main">
            <a:off x="814070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12" name="A rede deve registrar novos elementos de risco e articu">
            <a:extLst xmlns:a="http://schemas.openxmlformats.org/drawingml/2006/main">
              <a:ext uri="{FF2B5EF4-FFF2-40B4-BE49-F238E27FC236}">
                <a16:creationId xmlns:a16="http://schemas.microsoft.com/office/drawing/2014/main" id="{5AC98A5E-BE67-4C90-B825-633B4308039E}"/>
              </a:ext>
            </a:extLst>
          </p:cNvPr>
          <p:cNvSpPr>
            <a:spLocks xmlns:a="http://schemas.openxmlformats.org/drawingml/2006/main" noGrp="1"/>
          </p:cNvSpPr>
          <p:nvPr/>
        </p:nvSpPr>
        <p:spPr>
          <a:xfrm xmlns:a="http://schemas.openxmlformats.org/drawingml/2006/main">
            <a:off x="814070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A rede deve registrar novos elementos de risco e articular resposta.</a:t>
            </a:r>
          </a:p>
        </p:txBody>
      </p:sp>
      <p:sp>
        <p:nvSpPr>
          <p:cNvPr id="13" name="COMESP · REDE PREPARADA MULHER SEGURA | LabSocial">
            <a:extLst xmlns:a="http://schemas.openxmlformats.org/drawingml/2006/main">
              <a:ext uri="{FF2B5EF4-FFF2-40B4-BE49-F238E27FC236}">
                <a16:creationId xmlns:a16="http://schemas.microsoft.com/office/drawing/2014/main" id="{4C0DDC21-FC42-4959-B8B8-80FF2B8B537F}"/>
              </a:ext>
            </a:extLst>
          </p:cNvPr>
          <p:cNvSpPr>
            <a:spLocks xmlns:a="http://schemas.openxmlformats.org/drawingml/2006/main" noGrp="1"/>
          </p:cNvSpPr>
          <p:nvPr/>
        </p:nvSpPr>
        <p:spPr>
          <a:xfrm xmlns:a="http://schemas.openxmlformats.org/drawingml/2006/main">
            <a:off x="685800" y="6505575"/>
            <a:ext cx="8953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COMESP · REDE PREPARADA MULHER SEGURA | LabSocial</a:t>
            </a:r>
          </a:p>
        </p:txBody>
      </p:sp>
      <p:sp>
        <p:nvSpPr>
          <p:cNvPr id="14" name="III · 25">
            <a:extLst xmlns:a="http://schemas.openxmlformats.org/drawingml/2006/main">
              <a:ext uri="{FF2B5EF4-FFF2-40B4-BE49-F238E27FC236}">
                <a16:creationId xmlns:a16="http://schemas.microsoft.com/office/drawing/2014/main" id="{566565D4-41F5-450E-9388-B8194CCF6F34}"/>
              </a:ext>
            </a:extLst>
          </p:cNvPr>
          <p:cNvSpPr>
            <a:spLocks xmlns:a="http://schemas.openxmlformats.org/drawingml/2006/main" noGrp="1"/>
          </p:cNvSpPr>
          <p:nvPr/>
        </p:nvSpPr>
        <p:spPr>
          <a:xfrm xmlns:a="http://schemas.openxmlformats.org/drawingml/2006/main">
            <a:off x="10572750" y="6505575"/>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III · 25</a:t>
            </a:r>
          </a:p>
        </p:txBody>
      </p:sp>
    </p:spTree>
    <p:extLst>
      <p:ext uri="{BB962C8B-B14F-4D97-AF65-F5344CB8AC3E}">
        <p14:creationId xmlns:p14="http://schemas.microsoft.com/office/powerpoint/2010/main" val="951534010"/>
      </p:ext>
    </p:extLst>
  </p:cSld>
</p:sld>
</file>

<file path=ppt/slides/slide26.xml><?xml version="1.0" encoding="utf-8"?>
<p:sld xmlns:p="http://schemas.openxmlformats.org/presentationml/2006/main">
  <p:cSld>
    <p:bg>
      <p:bgPr>
        <a:solidFill xmlns:a="http://schemas.openxmlformats.org/drawingml/2006/main">
          <a:srgbClr val="F7F0E5"/>
        </a:solidFill>
      </p:bgPr>
    </p:bg>
    <p:spTree>
      <p:nvGrpSpPr>
        <p:cNvPr id="1" name=""/>
        <p:cNvGrpSpPr/>
        <p:nvPr/>
      </p:nvGrpSpPr>
      <p:grpSpPr>
        <a:xfrm xmlns:a="http://schemas.openxmlformats.org/drawingml/2006/main"/>
      </p:grpSpPr>
      <p:sp>
        <p:nvSpPr>
          <p:cNvPr id="15" name="COMESP · MÓDULO III">
            <a:extLst xmlns:a="http://schemas.openxmlformats.org/drawingml/2006/main">
              <a:ext uri="{FF2B5EF4-FFF2-40B4-BE49-F238E27FC236}">
                <a16:creationId xmlns:a16="http://schemas.microsoft.com/office/drawing/2014/main" id="{F9AC3DE4-C37E-44FF-9CE3-6A1FC09A79E5}"/>
              </a:ext>
            </a:extLst>
          </p:cNvPr>
          <p:cNvSpPr>
            <a:spLocks xmlns:a="http://schemas.openxmlformats.org/drawingml/2006/main" noGrp="1"/>
          </p:cNvSpPr>
          <p:nvPr/>
        </p:nvSpPr>
        <p:spPr>
          <a:xfrm xmlns:a="http://schemas.openxmlformats.org/drawingml/2006/main">
            <a:off x="685800" y="304800"/>
            <a:ext cx="10820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1">
                <a:solidFill>
                  <a:srgbClr val="711F3B"/>
                </a:solidFill>
                <a:latin typeface="Calibri"/>
                <a:ea typeface="Calibri"/>
                <a:cs typeface="Calibri"/>
              </a:defRPr>
            </a:pPr>
            <a:r>
              <a:rPr sz="1125" b="1">
                <a:solidFill>
                  <a:srgbClr val="711F3B"/>
                </a:solidFill>
                <a:latin typeface="Calibri"/>
                <a:ea typeface="Calibri"/>
                <a:cs typeface="Calibri"/>
              </a:rPr>
              <a:t>COMESP · MÓDULO III</a:t>
            </a:r>
          </a:p>
        </p:txBody>
      </p:sp>
      <p:sp>
        <p:nvSpPr>
          <p:cNvPr id="2" name="Oficina · do direito à resposta">
            <a:extLst xmlns:a="http://schemas.openxmlformats.org/drawingml/2006/main">
              <a:ext uri="{FF2B5EF4-FFF2-40B4-BE49-F238E27FC236}">
                <a16:creationId xmlns:a16="http://schemas.microsoft.com/office/drawing/2014/main" id="{948B2B45-FC65-45A0-A866-395D6785C384}"/>
              </a:ext>
            </a:extLst>
          </p:cNvPr>
          <p:cNvSpPr>
            <a:spLocks xmlns:a="http://schemas.openxmlformats.org/drawingml/2006/main" noGrp="1"/>
          </p:cNvSpPr>
          <p:nvPr/>
        </p:nvSpPr>
        <p:spPr>
          <a:xfrm xmlns:a="http://schemas.openxmlformats.org/drawingml/2006/main">
            <a:off x="685800" y="68580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225" b="1">
                <a:solidFill>
                  <a:srgbClr val="711F3B"/>
                </a:solidFill>
                <a:latin typeface="Calibri"/>
                <a:ea typeface="Calibri"/>
                <a:cs typeface="Calibri"/>
              </a:defRPr>
            </a:pPr>
            <a:r>
              <a:rPr sz="3225" b="1">
                <a:solidFill>
                  <a:srgbClr val="711F3B"/>
                </a:solidFill>
                <a:latin typeface="Calibri"/>
                <a:ea typeface="Calibri"/>
                <a:cs typeface="Calibri"/>
              </a:rPr>
              <a:t>Oficina · do direito à resposta</a:t>
            </a:r>
          </a:p>
        </p:txBody>
      </p:sp>
      <p:sp>
        <p:nvSpPr>
          <p:cNvPr id="3" name="">
            <a:extLst xmlns:a="http://schemas.openxmlformats.org/drawingml/2006/main">
              <a:ext uri="{FF2B5EF4-FFF2-40B4-BE49-F238E27FC236}">
                <a16:creationId xmlns:a16="http://schemas.microsoft.com/office/drawing/2014/main" id="{5FB7314D-474A-4D7B-B3DE-1EDB5C97A807}"/>
              </a:ext>
            </a:extLst>
          </p:cNvPr>
          <p:cNvSpPr>
            <a:spLocks xmlns:a="http://schemas.openxmlformats.org/drawingml/2006/main" noGrp="1"/>
          </p:cNvSpPr>
          <p:nvPr/>
        </p:nvSpPr>
        <p:spPr>
          <a:xfrm xmlns:a="http://schemas.openxmlformats.org/drawingml/2006/main">
            <a:off x="685800" y="1638300"/>
            <a:ext cx="1047750" cy="3810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4" name="Situação fictícia">
            <a:extLst xmlns:a="http://schemas.openxmlformats.org/drawingml/2006/main">
              <a:ext uri="{FF2B5EF4-FFF2-40B4-BE49-F238E27FC236}">
                <a16:creationId xmlns:a16="http://schemas.microsoft.com/office/drawing/2014/main" id="{7E0758A7-BAFE-4053-AFF8-2BD8F4AB4C65}"/>
              </a:ext>
            </a:extLst>
          </p:cNvPr>
          <p:cNvSpPr>
            <a:spLocks xmlns:a="http://schemas.openxmlformats.org/drawingml/2006/main" noGrp="1"/>
          </p:cNvSpPr>
          <p:nvPr/>
        </p:nvSpPr>
        <p:spPr>
          <a:xfrm xmlns:a="http://schemas.openxmlformats.org/drawingml/2006/main">
            <a:off x="68580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Situação fictícia</a:t>
            </a:r>
          </a:p>
        </p:txBody>
      </p:sp>
      <p:sp>
        <p:nvSpPr>
          <p:cNvPr id="5" name="">
            <a:extLst xmlns:a="http://schemas.openxmlformats.org/drawingml/2006/main">
              <a:ext uri="{FF2B5EF4-FFF2-40B4-BE49-F238E27FC236}">
                <a16:creationId xmlns:a16="http://schemas.microsoft.com/office/drawing/2014/main" id="{58386136-CAE6-43C8-96F4-E7A60D6216F1}"/>
              </a:ext>
            </a:extLst>
          </p:cNvPr>
          <p:cNvSpPr>
            <a:spLocks xmlns:a="http://schemas.openxmlformats.org/drawingml/2006/main" noGrp="1"/>
          </p:cNvSpPr>
          <p:nvPr/>
        </p:nvSpPr>
        <p:spPr>
          <a:xfrm xmlns:a="http://schemas.openxmlformats.org/drawingml/2006/main">
            <a:off x="68580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6" name="Ameaças, documentos retidos e vigilância pelo ex-compan">
            <a:extLst xmlns:a="http://schemas.openxmlformats.org/drawingml/2006/main">
              <a:ext uri="{FF2B5EF4-FFF2-40B4-BE49-F238E27FC236}">
                <a16:creationId xmlns:a16="http://schemas.microsoft.com/office/drawing/2014/main" id="{3560FE31-3EB2-49E3-AAA5-458C36B735AD}"/>
              </a:ext>
            </a:extLst>
          </p:cNvPr>
          <p:cNvSpPr>
            <a:spLocks xmlns:a="http://schemas.openxmlformats.org/drawingml/2006/main" noGrp="1"/>
          </p:cNvSpPr>
          <p:nvPr/>
        </p:nvSpPr>
        <p:spPr>
          <a:xfrm xmlns:a="http://schemas.openxmlformats.org/drawingml/2006/main">
            <a:off x="68580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Ameaças, documentos retidos e vigilância pelo ex-companheiro.</a:t>
            </a:r>
          </a:p>
        </p:txBody>
      </p:sp>
      <p:sp>
        <p:nvSpPr>
          <p:cNvPr id="7" name="Condições de acesso">
            <a:extLst xmlns:a="http://schemas.openxmlformats.org/drawingml/2006/main">
              <a:ext uri="{FF2B5EF4-FFF2-40B4-BE49-F238E27FC236}">
                <a16:creationId xmlns:a16="http://schemas.microsoft.com/office/drawing/2014/main" id="{B1A981A4-FDCB-46A3-A558-B54828047269}"/>
              </a:ext>
            </a:extLst>
          </p:cNvPr>
          <p:cNvSpPr>
            <a:spLocks xmlns:a="http://schemas.openxmlformats.org/drawingml/2006/main" noGrp="1"/>
          </p:cNvSpPr>
          <p:nvPr/>
        </p:nvSpPr>
        <p:spPr>
          <a:xfrm xmlns:a="http://schemas.openxmlformats.org/drawingml/2006/main">
            <a:off x="441325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Condições de acesso</a:t>
            </a:r>
          </a:p>
        </p:txBody>
      </p:sp>
      <p:sp>
        <p:nvSpPr>
          <p:cNvPr id="8" name="">
            <a:extLst xmlns:a="http://schemas.openxmlformats.org/drawingml/2006/main">
              <a:ext uri="{FF2B5EF4-FFF2-40B4-BE49-F238E27FC236}">
                <a16:creationId xmlns:a16="http://schemas.microsoft.com/office/drawing/2014/main" id="{1644CE3D-5CF5-478F-AB83-52EE88E9BD6F}"/>
              </a:ext>
            </a:extLst>
          </p:cNvPr>
          <p:cNvSpPr>
            <a:spLocks xmlns:a="http://schemas.openxmlformats.org/drawingml/2006/main" noGrp="1"/>
          </p:cNvSpPr>
          <p:nvPr/>
        </p:nvSpPr>
        <p:spPr>
          <a:xfrm xmlns:a="http://schemas.openxmlformats.org/drawingml/2006/main">
            <a:off x="441325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9" name="Filha adolescente, deslocamento entre municípios e medo">
            <a:extLst xmlns:a="http://schemas.openxmlformats.org/drawingml/2006/main">
              <a:ext uri="{FF2B5EF4-FFF2-40B4-BE49-F238E27FC236}">
                <a16:creationId xmlns:a16="http://schemas.microsoft.com/office/drawing/2014/main" id="{89E79985-F077-4B06-935A-6790092E7FEE}"/>
              </a:ext>
            </a:extLst>
          </p:cNvPr>
          <p:cNvSpPr>
            <a:spLocks xmlns:a="http://schemas.openxmlformats.org/drawingml/2006/main" noGrp="1"/>
          </p:cNvSpPr>
          <p:nvPr/>
        </p:nvSpPr>
        <p:spPr>
          <a:xfrm xmlns:a="http://schemas.openxmlformats.org/drawingml/2006/main">
            <a:off x="441325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Filha adolescente, deslocamento entre municípios e medo de exposição.</a:t>
            </a:r>
          </a:p>
        </p:txBody>
      </p:sp>
      <p:sp>
        <p:nvSpPr>
          <p:cNvPr id="10" name="Tarefa">
            <a:extLst xmlns:a="http://schemas.openxmlformats.org/drawingml/2006/main">
              <a:ext uri="{FF2B5EF4-FFF2-40B4-BE49-F238E27FC236}">
                <a16:creationId xmlns:a16="http://schemas.microsoft.com/office/drawing/2014/main" id="{CA15CE0E-AE9A-405B-B51C-52F78FF7F960}"/>
              </a:ext>
            </a:extLst>
          </p:cNvPr>
          <p:cNvSpPr>
            <a:spLocks xmlns:a="http://schemas.openxmlformats.org/drawingml/2006/main" noGrp="1"/>
          </p:cNvSpPr>
          <p:nvPr/>
        </p:nvSpPr>
        <p:spPr>
          <a:xfrm xmlns:a="http://schemas.openxmlformats.org/drawingml/2006/main">
            <a:off x="814070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Tarefa</a:t>
            </a:r>
          </a:p>
        </p:txBody>
      </p:sp>
      <p:sp>
        <p:nvSpPr>
          <p:cNvPr id="11" name="">
            <a:extLst xmlns:a="http://schemas.openxmlformats.org/drawingml/2006/main">
              <a:ext uri="{FF2B5EF4-FFF2-40B4-BE49-F238E27FC236}">
                <a16:creationId xmlns:a16="http://schemas.microsoft.com/office/drawing/2014/main" id="{E5F23D42-A92E-476C-96AB-51EE1A5F4CB5}"/>
              </a:ext>
            </a:extLst>
          </p:cNvPr>
          <p:cNvSpPr>
            <a:spLocks xmlns:a="http://schemas.openxmlformats.org/drawingml/2006/main" noGrp="1"/>
          </p:cNvSpPr>
          <p:nvPr/>
        </p:nvSpPr>
        <p:spPr>
          <a:xfrm xmlns:a="http://schemas.openxmlformats.org/drawingml/2006/main">
            <a:off x="814070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12" name="Construir uma resposta institucional com responsáveis e">
            <a:extLst xmlns:a="http://schemas.openxmlformats.org/drawingml/2006/main">
              <a:ext uri="{FF2B5EF4-FFF2-40B4-BE49-F238E27FC236}">
                <a16:creationId xmlns:a16="http://schemas.microsoft.com/office/drawing/2014/main" id="{25E4F135-DC49-4ED6-9EC1-25A4866AF22D}"/>
              </a:ext>
            </a:extLst>
          </p:cNvPr>
          <p:cNvSpPr>
            <a:spLocks xmlns:a="http://schemas.openxmlformats.org/drawingml/2006/main" noGrp="1"/>
          </p:cNvSpPr>
          <p:nvPr/>
        </p:nvSpPr>
        <p:spPr>
          <a:xfrm xmlns:a="http://schemas.openxmlformats.org/drawingml/2006/main">
            <a:off x="814070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Construir uma resposta institucional com responsáveis e verificação de acesso.</a:t>
            </a:r>
          </a:p>
        </p:txBody>
      </p:sp>
      <p:sp>
        <p:nvSpPr>
          <p:cNvPr id="13" name="COMESP · REDE PREPARADA MULHER SEGURA | LabSocial">
            <a:extLst xmlns:a="http://schemas.openxmlformats.org/drawingml/2006/main">
              <a:ext uri="{FF2B5EF4-FFF2-40B4-BE49-F238E27FC236}">
                <a16:creationId xmlns:a16="http://schemas.microsoft.com/office/drawing/2014/main" id="{D0DCE9FB-1A5D-4506-BDBB-29AB339ECEC8}"/>
              </a:ext>
            </a:extLst>
          </p:cNvPr>
          <p:cNvSpPr>
            <a:spLocks xmlns:a="http://schemas.openxmlformats.org/drawingml/2006/main" noGrp="1"/>
          </p:cNvSpPr>
          <p:nvPr/>
        </p:nvSpPr>
        <p:spPr>
          <a:xfrm xmlns:a="http://schemas.openxmlformats.org/drawingml/2006/main">
            <a:off x="685800" y="6505575"/>
            <a:ext cx="8953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COMESP · REDE PREPARADA MULHER SEGURA | LabSocial</a:t>
            </a:r>
          </a:p>
        </p:txBody>
      </p:sp>
      <p:sp>
        <p:nvSpPr>
          <p:cNvPr id="14" name="III · 26">
            <a:extLst xmlns:a="http://schemas.openxmlformats.org/drawingml/2006/main">
              <a:ext uri="{FF2B5EF4-FFF2-40B4-BE49-F238E27FC236}">
                <a16:creationId xmlns:a16="http://schemas.microsoft.com/office/drawing/2014/main" id="{D26DFD60-8B2D-4EFE-BC89-531CEA35C9C1}"/>
              </a:ext>
            </a:extLst>
          </p:cNvPr>
          <p:cNvSpPr>
            <a:spLocks xmlns:a="http://schemas.openxmlformats.org/drawingml/2006/main" noGrp="1"/>
          </p:cNvSpPr>
          <p:nvPr/>
        </p:nvSpPr>
        <p:spPr>
          <a:xfrm xmlns:a="http://schemas.openxmlformats.org/drawingml/2006/main">
            <a:off x="10572750" y="6505575"/>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III · 26</a:t>
            </a:r>
          </a:p>
        </p:txBody>
      </p:sp>
    </p:spTree>
    <p:extLst>
      <p:ext uri="{BB962C8B-B14F-4D97-AF65-F5344CB8AC3E}">
        <p14:creationId xmlns:p14="http://schemas.microsoft.com/office/powerpoint/2010/main" val="951534010"/>
      </p:ext>
    </p:extLst>
  </p:cSld>
</p:sld>
</file>

<file path=ppt/slides/slide27.xml><?xml version="1.0" encoding="utf-8"?>
<p:sld xmlns:p="http://schemas.openxmlformats.org/presentationml/2006/main">
  <p:cSld>
    <p:bg>
      <p:bgPr>
        <a:solidFill xmlns:a="http://schemas.openxmlformats.org/drawingml/2006/main">
          <a:srgbClr val="F7F0E5"/>
        </a:solidFill>
      </p:bgPr>
    </p:bg>
    <p:spTree>
      <p:nvGrpSpPr>
        <p:cNvPr id="1" name=""/>
        <p:cNvGrpSpPr/>
        <p:nvPr/>
      </p:nvGrpSpPr>
      <p:grpSpPr>
        <a:xfrm xmlns:a="http://schemas.openxmlformats.org/drawingml/2006/main"/>
      </p:grpSpPr>
      <p:sp>
        <p:nvSpPr>
          <p:cNvPr id="18" name="COMESP · MÓDULO III">
            <a:extLst xmlns:a="http://schemas.openxmlformats.org/drawingml/2006/main">
              <a:ext uri="{FF2B5EF4-FFF2-40B4-BE49-F238E27FC236}">
                <a16:creationId xmlns:a16="http://schemas.microsoft.com/office/drawing/2014/main" id="{BB874993-84A3-44EB-9B9E-BB323DB8A7FD}"/>
              </a:ext>
            </a:extLst>
          </p:cNvPr>
          <p:cNvSpPr>
            <a:spLocks xmlns:a="http://schemas.openxmlformats.org/drawingml/2006/main" noGrp="1"/>
          </p:cNvSpPr>
          <p:nvPr/>
        </p:nvSpPr>
        <p:spPr>
          <a:xfrm xmlns:a="http://schemas.openxmlformats.org/drawingml/2006/main">
            <a:off x="685800" y="304800"/>
            <a:ext cx="10820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1">
                <a:solidFill>
                  <a:srgbClr val="711F3B"/>
                </a:solidFill>
                <a:latin typeface="Calibri"/>
                <a:ea typeface="Calibri"/>
                <a:cs typeface="Calibri"/>
              </a:defRPr>
            </a:pPr>
            <a:r>
              <a:rPr sz="1125" b="1">
                <a:solidFill>
                  <a:srgbClr val="711F3B"/>
                </a:solidFill>
                <a:latin typeface="Calibri"/>
                <a:ea typeface="Calibri"/>
                <a:cs typeface="Calibri"/>
              </a:rPr>
              <a:t>COMESP · MÓDULO III</a:t>
            </a:r>
          </a:p>
        </p:txBody>
      </p:sp>
      <p:sp>
        <p:nvSpPr>
          <p:cNvPr id="2" name="55 minutos para construir e revisar">
            <a:extLst xmlns:a="http://schemas.openxmlformats.org/drawingml/2006/main">
              <a:ext uri="{FF2B5EF4-FFF2-40B4-BE49-F238E27FC236}">
                <a16:creationId xmlns:a16="http://schemas.microsoft.com/office/drawing/2014/main" id="{FE69E3A7-C943-400B-9B73-7F980A09B9B2}"/>
              </a:ext>
            </a:extLst>
          </p:cNvPr>
          <p:cNvSpPr>
            <a:spLocks xmlns:a="http://schemas.openxmlformats.org/drawingml/2006/main" noGrp="1"/>
          </p:cNvSpPr>
          <p:nvPr/>
        </p:nvSpPr>
        <p:spPr>
          <a:xfrm xmlns:a="http://schemas.openxmlformats.org/drawingml/2006/main">
            <a:off x="685800" y="68580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225" b="1">
                <a:solidFill>
                  <a:srgbClr val="711F3B"/>
                </a:solidFill>
                <a:latin typeface="Calibri"/>
                <a:ea typeface="Calibri"/>
                <a:cs typeface="Calibri"/>
              </a:defRPr>
            </a:pPr>
            <a:r>
              <a:rPr sz="3225" b="1">
                <a:solidFill>
                  <a:srgbClr val="711F3B"/>
                </a:solidFill>
                <a:latin typeface="Calibri"/>
                <a:ea typeface="Calibri"/>
                <a:cs typeface="Calibri"/>
              </a:rPr>
              <a:t>55 minutos para construir e revisar</a:t>
            </a:r>
          </a:p>
        </p:txBody>
      </p:sp>
      <p:sp>
        <p:nvSpPr>
          <p:cNvPr id="3" name="">
            <a:extLst xmlns:a="http://schemas.openxmlformats.org/drawingml/2006/main">
              <a:ext uri="{FF2B5EF4-FFF2-40B4-BE49-F238E27FC236}">
                <a16:creationId xmlns:a16="http://schemas.microsoft.com/office/drawing/2014/main" id="{D245525E-14B4-4415-83DA-EF0416D5C3E0}"/>
              </a:ext>
            </a:extLst>
          </p:cNvPr>
          <p:cNvSpPr>
            <a:spLocks xmlns:a="http://schemas.openxmlformats.org/drawingml/2006/main" noGrp="1"/>
          </p:cNvSpPr>
          <p:nvPr/>
        </p:nvSpPr>
        <p:spPr>
          <a:xfrm xmlns:a="http://schemas.openxmlformats.org/drawingml/2006/main">
            <a:off x="685800" y="1638300"/>
            <a:ext cx="1047750" cy="3810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4" name="5 min">
            <a:extLst xmlns:a="http://schemas.openxmlformats.org/drawingml/2006/main">
              <a:ext uri="{FF2B5EF4-FFF2-40B4-BE49-F238E27FC236}">
                <a16:creationId xmlns:a16="http://schemas.microsoft.com/office/drawing/2014/main" id="{981758B9-D46C-42B9-B4D7-776C3560DBD0}"/>
              </a:ext>
            </a:extLst>
          </p:cNvPr>
          <p:cNvSpPr>
            <a:spLocks xmlns:a="http://schemas.openxmlformats.org/drawingml/2006/main" noGrp="1"/>
          </p:cNvSpPr>
          <p:nvPr/>
        </p:nvSpPr>
        <p:spPr>
          <a:xfrm xmlns:a="http://schemas.openxmlformats.org/drawingml/2006/main">
            <a:off x="685800" y="2066925"/>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711F3B"/>
                </a:solidFill>
                <a:latin typeface="Calibri"/>
                <a:ea typeface="Calibri"/>
                <a:cs typeface="Calibri"/>
              </a:defRPr>
            </a:pPr>
            <a:r>
              <a:rPr sz="2175" b="1">
                <a:solidFill>
                  <a:srgbClr val="711F3B"/>
                </a:solidFill>
                <a:latin typeface="Calibri"/>
                <a:ea typeface="Calibri"/>
                <a:cs typeface="Calibri"/>
              </a:rPr>
              <a:t>5 min</a:t>
            </a:r>
          </a:p>
        </p:txBody>
      </p:sp>
      <p:sp>
        <p:nvSpPr>
          <p:cNvPr id="5" name="">
            <a:extLst xmlns:a="http://schemas.openxmlformats.org/drawingml/2006/main">
              <a:ext uri="{FF2B5EF4-FFF2-40B4-BE49-F238E27FC236}">
                <a16:creationId xmlns:a16="http://schemas.microsoft.com/office/drawing/2014/main" id="{87691864-B855-4F1A-96EA-99870781E427}"/>
              </a:ext>
            </a:extLst>
          </p:cNvPr>
          <p:cNvSpPr>
            <a:spLocks xmlns:a="http://schemas.openxmlformats.org/drawingml/2006/main" noGrp="1"/>
          </p:cNvSpPr>
          <p:nvPr/>
        </p:nvSpPr>
        <p:spPr>
          <a:xfrm xmlns:a="http://schemas.openxmlformats.org/drawingml/2006/main">
            <a:off x="685800" y="2647950"/>
            <a:ext cx="5095875"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6" name="Ler o caso e identificar necessidades.">
            <a:extLst xmlns:a="http://schemas.openxmlformats.org/drawingml/2006/main">
              <a:ext uri="{FF2B5EF4-FFF2-40B4-BE49-F238E27FC236}">
                <a16:creationId xmlns:a16="http://schemas.microsoft.com/office/drawing/2014/main" id="{F5281B53-6261-4B25-99A7-90D215121D9A}"/>
              </a:ext>
            </a:extLst>
          </p:cNvPr>
          <p:cNvSpPr>
            <a:spLocks xmlns:a="http://schemas.openxmlformats.org/drawingml/2006/main" noGrp="1"/>
          </p:cNvSpPr>
          <p:nvPr/>
        </p:nvSpPr>
        <p:spPr>
          <a:xfrm xmlns:a="http://schemas.openxmlformats.org/drawingml/2006/main">
            <a:off x="685800" y="2847975"/>
            <a:ext cx="504825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211D20"/>
                </a:solidFill>
                <a:latin typeface="Calibri"/>
                <a:ea typeface="Calibri"/>
                <a:cs typeface="Calibri"/>
              </a:defRPr>
            </a:pPr>
            <a:r>
              <a:rPr sz="1950" b="0">
                <a:solidFill>
                  <a:srgbClr val="211D20"/>
                </a:solidFill>
                <a:latin typeface="Calibri"/>
                <a:ea typeface="Calibri"/>
                <a:cs typeface="Calibri"/>
              </a:rPr>
              <a:t>Ler o caso e identificar necessidades.</a:t>
            </a:r>
          </a:p>
        </p:txBody>
      </p:sp>
      <p:sp>
        <p:nvSpPr>
          <p:cNvPr id="7" name="25 min">
            <a:extLst xmlns:a="http://schemas.openxmlformats.org/drawingml/2006/main">
              <a:ext uri="{FF2B5EF4-FFF2-40B4-BE49-F238E27FC236}">
                <a16:creationId xmlns:a16="http://schemas.microsoft.com/office/drawing/2014/main" id="{DEF56C64-F24B-41B7-8478-D4AD80129878}"/>
              </a:ext>
            </a:extLst>
          </p:cNvPr>
          <p:cNvSpPr>
            <a:spLocks xmlns:a="http://schemas.openxmlformats.org/drawingml/2006/main" noGrp="1"/>
          </p:cNvSpPr>
          <p:nvPr/>
        </p:nvSpPr>
        <p:spPr>
          <a:xfrm xmlns:a="http://schemas.openxmlformats.org/drawingml/2006/main">
            <a:off x="6248400" y="2066925"/>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711F3B"/>
                </a:solidFill>
                <a:latin typeface="Calibri"/>
                <a:ea typeface="Calibri"/>
                <a:cs typeface="Calibri"/>
              </a:defRPr>
            </a:pPr>
            <a:r>
              <a:rPr sz="2175" b="1">
                <a:solidFill>
                  <a:srgbClr val="711F3B"/>
                </a:solidFill>
                <a:latin typeface="Calibri"/>
                <a:ea typeface="Calibri"/>
                <a:cs typeface="Calibri"/>
              </a:rPr>
              <a:t>25 min</a:t>
            </a:r>
          </a:p>
        </p:txBody>
      </p:sp>
      <p:sp>
        <p:nvSpPr>
          <p:cNvPr id="8" name="">
            <a:extLst xmlns:a="http://schemas.openxmlformats.org/drawingml/2006/main">
              <a:ext uri="{FF2B5EF4-FFF2-40B4-BE49-F238E27FC236}">
                <a16:creationId xmlns:a16="http://schemas.microsoft.com/office/drawing/2014/main" id="{8ACB61A6-4411-4EC6-8BED-0873FCE62EA1}"/>
              </a:ext>
            </a:extLst>
          </p:cNvPr>
          <p:cNvSpPr>
            <a:spLocks xmlns:a="http://schemas.openxmlformats.org/drawingml/2006/main" noGrp="1"/>
          </p:cNvSpPr>
          <p:nvPr/>
        </p:nvSpPr>
        <p:spPr>
          <a:xfrm xmlns:a="http://schemas.openxmlformats.org/drawingml/2006/main">
            <a:off x="6248400" y="2647950"/>
            <a:ext cx="5095875"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9" name="Preencher a matriz em grupo.">
            <a:extLst xmlns:a="http://schemas.openxmlformats.org/drawingml/2006/main">
              <a:ext uri="{FF2B5EF4-FFF2-40B4-BE49-F238E27FC236}">
                <a16:creationId xmlns:a16="http://schemas.microsoft.com/office/drawing/2014/main" id="{15AF0F27-8CC8-4503-B403-C61B7406170B}"/>
              </a:ext>
            </a:extLst>
          </p:cNvPr>
          <p:cNvSpPr>
            <a:spLocks xmlns:a="http://schemas.openxmlformats.org/drawingml/2006/main" noGrp="1"/>
          </p:cNvSpPr>
          <p:nvPr/>
        </p:nvSpPr>
        <p:spPr>
          <a:xfrm xmlns:a="http://schemas.openxmlformats.org/drawingml/2006/main">
            <a:off x="6248400" y="2847975"/>
            <a:ext cx="504825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211D20"/>
                </a:solidFill>
                <a:latin typeface="Calibri"/>
                <a:ea typeface="Calibri"/>
                <a:cs typeface="Calibri"/>
              </a:defRPr>
            </a:pPr>
            <a:r>
              <a:rPr sz="1950" b="0">
                <a:solidFill>
                  <a:srgbClr val="211D20"/>
                </a:solidFill>
                <a:latin typeface="Calibri"/>
                <a:ea typeface="Calibri"/>
                <a:cs typeface="Calibri"/>
              </a:rPr>
              <a:t>Preencher a matriz em grupo.</a:t>
            </a:r>
          </a:p>
        </p:txBody>
      </p:sp>
      <p:sp>
        <p:nvSpPr>
          <p:cNvPr id="10" name="20 min">
            <a:extLst xmlns:a="http://schemas.openxmlformats.org/drawingml/2006/main">
              <a:ext uri="{FF2B5EF4-FFF2-40B4-BE49-F238E27FC236}">
                <a16:creationId xmlns:a16="http://schemas.microsoft.com/office/drawing/2014/main" id="{752F7A25-C594-4771-A7C2-BE107CE937AB}"/>
              </a:ext>
            </a:extLst>
          </p:cNvPr>
          <p:cNvSpPr>
            <a:spLocks xmlns:a="http://schemas.openxmlformats.org/drawingml/2006/main" noGrp="1"/>
          </p:cNvSpPr>
          <p:nvPr/>
        </p:nvSpPr>
        <p:spPr>
          <a:xfrm xmlns:a="http://schemas.openxmlformats.org/drawingml/2006/main">
            <a:off x="685800" y="3914775"/>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711F3B"/>
                </a:solidFill>
                <a:latin typeface="Calibri"/>
                <a:ea typeface="Calibri"/>
                <a:cs typeface="Calibri"/>
              </a:defRPr>
            </a:pPr>
            <a:r>
              <a:rPr sz="2175" b="1">
                <a:solidFill>
                  <a:srgbClr val="711F3B"/>
                </a:solidFill>
                <a:latin typeface="Calibri"/>
                <a:ea typeface="Calibri"/>
                <a:cs typeface="Calibri"/>
              </a:rPr>
              <a:t>20 min</a:t>
            </a:r>
          </a:p>
        </p:txBody>
      </p:sp>
      <p:sp>
        <p:nvSpPr>
          <p:cNvPr id="11" name="">
            <a:extLst xmlns:a="http://schemas.openxmlformats.org/drawingml/2006/main">
              <a:ext uri="{FF2B5EF4-FFF2-40B4-BE49-F238E27FC236}">
                <a16:creationId xmlns:a16="http://schemas.microsoft.com/office/drawing/2014/main" id="{CB0F8DD8-41AE-466C-B91E-AC4384709669}"/>
              </a:ext>
            </a:extLst>
          </p:cNvPr>
          <p:cNvSpPr>
            <a:spLocks xmlns:a="http://schemas.openxmlformats.org/drawingml/2006/main" noGrp="1"/>
          </p:cNvSpPr>
          <p:nvPr/>
        </p:nvSpPr>
        <p:spPr>
          <a:xfrm xmlns:a="http://schemas.openxmlformats.org/drawingml/2006/main">
            <a:off x="685800" y="4495800"/>
            <a:ext cx="5095875"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12" name="Debater escolhas e responsabilidades.">
            <a:extLst xmlns:a="http://schemas.openxmlformats.org/drawingml/2006/main">
              <a:ext uri="{FF2B5EF4-FFF2-40B4-BE49-F238E27FC236}">
                <a16:creationId xmlns:a16="http://schemas.microsoft.com/office/drawing/2014/main" id="{41A69D21-6220-4466-83C8-EEE8EE4DF94D}"/>
              </a:ext>
            </a:extLst>
          </p:cNvPr>
          <p:cNvSpPr>
            <a:spLocks xmlns:a="http://schemas.openxmlformats.org/drawingml/2006/main" noGrp="1"/>
          </p:cNvSpPr>
          <p:nvPr/>
        </p:nvSpPr>
        <p:spPr>
          <a:xfrm xmlns:a="http://schemas.openxmlformats.org/drawingml/2006/main">
            <a:off x="685800" y="4695825"/>
            <a:ext cx="504825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211D20"/>
                </a:solidFill>
                <a:latin typeface="Calibri"/>
                <a:ea typeface="Calibri"/>
                <a:cs typeface="Calibri"/>
              </a:defRPr>
            </a:pPr>
            <a:r>
              <a:rPr sz="1950" b="0">
                <a:solidFill>
                  <a:srgbClr val="211D20"/>
                </a:solidFill>
                <a:latin typeface="Calibri"/>
                <a:ea typeface="Calibri"/>
                <a:cs typeface="Calibri"/>
              </a:rPr>
              <a:t>Debater escolhas e responsabilidades.</a:t>
            </a:r>
          </a:p>
        </p:txBody>
      </p:sp>
      <p:sp>
        <p:nvSpPr>
          <p:cNvPr id="13" name="5 min">
            <a:extLst xmlns:a="http://schemas.openxmlformats.org/drawingml/2006/main">
              <a:ext uri="{FF2B5EF4-FFF2-40B4-BE49-F238E27FC236}">
                <a16:creationId xmlns:a16="http://schemas.microsoft.com/office/drawing/2014/main" id="{8BCA3B7A-D8EE-498E-A626-1DC20F1D9E76}"/>
              </a:ext>
            </a:extLst>
          </p:cNvPr>
          <p:cNvSpPr>
            <a:spLocks xmlns:a="http://schemas.openxmlformats.org/drawingml/2006/main" noGrp="1"/>
          </p:cNvSpPr>
          <p:nvPr/>
        </p:nvSpPr>
        <p:spPr>
          <a:xfrm xmlns:a="http://schemas.openxmlformats.org/drawingml/2006/main">
            <a:off x="6248400" y="3914775"/>
            <a:ext cx="5095875"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1">
                <a:solidFill>
                  <a:srgbClr val="711F3B"/>
                </a:solidFill>
                <a:latin typeface="Calibri"/>
                <a:ea typeface="Calibri"/>
                <a:cs typeface="Calibri"/>
              </a:defRPr>
            </a:pPr>
            <a:r>
              <a:rPr sz="2175" b="1">
                <a:solidFill>
                  <a:srgbClr val="711F3B"/>
                </a:solidFill>
                <a:latin typeface="Calibri"/>
                <a:ea typeface="Calibri"/>
                <a:cs typeface="Calibri"/>
              </a:rPr>
              <a:t>5 min</a:t>
            </a:r>
          </a:p>
        </p:txBody>
      </p:sp>
      <p:sp>
        <p:nvSpPr>
          <p:cNvPr id="14" name="">
            <a:extLst xmlns:a="http://schemas.openxmlformats.org/drawingml/2006/main">
              <a:ext uri="{FF2B5EF4-FFF2-40B4-BE49-F238E27FC236}">
                <a16:creationId xmlns:a16="http://schemas.microsoft.com/office/drawing/2014/main" id="{5AB9AEC0-0A88-4E2F-A327-70A11A921B27}"/>
              </a:ext>
            </a:extLst>
          </p:cNvPr>
          <p:cNvSpPr>
            <a:spLocks xmlns:a="http://schemas.openxmlformats.org/drawingml/2006/main" noGrp="1"/>
          </p:cNvSpPr>
          <p:nvPr/>
        </p:nvSpPr>
        <p:spPr>
          <a:xfrm xmlns:a="http://schemas.openxmlformats.org/drawingml/2006/main">
            <a:off x="6248400" y="4495800"/>
            <a:ext cx="5095875"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15" name="Revisar o encaminhamento proposto.">
            <a:extLst xmlns:a="http://schemas.openxmlformats.org/drawingml/2006/main">
              <a:ext uri="{FF2B5EF4-FFF2-40B4-BE49-F238E27FC236}">
                <a16:creationId xmlns:a16="http://schemas.microsoft.com/office/drawing/2014/main" id="{1C6117FE-5011-4F52-81B6-746CD431C06A}"/>
              </a:ext>
            </a:extLst>
          </p:cNvPr>
          <p:cNvSpPr>
            <a:spLocks xmlns:a="http://schemas.openxmlformats.org/drawingml/2006/main" noGrp="1"/>
          </p:cNvSpPr>
          <p:nvPr/>
        </p:nvSpPr>
        <p:spPr>
          <a:xfrm xmlns:a="http://schemas.openxmlformats.org/drawingml/2006/main">
            <a:off x="6248400" y="4695825"/>
            <a:ext cx="5048250" cy="981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950" b="0">
                <a:solidFill>
                  <a:srgbClr val="211D20"/>
                </a:solidFill>
                <a:latin typeface="Calibri"/>
                <a:ea typeface="Calibri"/>
                <a:cs typeface="Calibri"/>
              </a:defRPr>
            </a:pPr>
            <a:r>
              <a:rPr sz="1950" b="0">
                <a:solidFill>
                  <a:srgbClr val="211D20"/>
                </a:solidFill>
                <a:latin typeface="Calibri"/>
                <a:ea typeface="Calibri"/>
                <a:cs typeface="Calibri"/>
              </a:rPr>
              <a:t>Revisar o encaminhamento proposto.</a:t>
            </a:r>
          </a:p>
        </p:txBody>
      </p:sp>
      <p:sp>
        <p:nvSpPr>
          <p:cNvPr id="16" name="COMESP · REDE PREPARADA MULHER SEGURA | LabSocial">
            <a:extLst xmlns:a="http://schemas.openxmlformats.org/drawingml/2006/main">
              <a:ext uri="{FF2B5EF4-FFF2-40B4-BE49-F238E27FC236}">
                <a16:creationId xmlns:a16="http://schemas.microsoft.com/office/drawing/2014/main" id="{12DDBB4D-9048-4110-8375-4763EB2AB291}"/>
              </a:ext>
            </a:extLst>
          </p:cNvPr>
          <p:cNvSpPr>
            <a:spLocks xmlns:a="http://schemas.openxmlformats.org/drawingml/2006/main" noGrp="1"/>
          </p:cNvSpPr>
          <p:nvPr/>
        </p:nvSpPr>
        <p:spPr>
          <a:xfrm xmlns:a="http://schemas.openxmlformats.org/drawingml/2006/main">
            <a:off x="685800" y="6505575"/>
            <a:ext cx="8953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COMESP · REDE PREPARADA MULHER SEGURA | LabSocial</a:t>
            </a:r>
          </a:p>
        </p:txBody>
      </p:sp>
      <p:sp>
        <p:nvSpPr>
          <p:cNvPr id="17" name="III · 27">
            <a:extLst xmlns:a="http://schemas.openxmlformats.org/drawingml/2006/main">
              <a:ext uri="{FF2B5EF4-FFF2-40B4-BE49-F238E27FC236}">
                <a16:creationId xmlns:a16="http://schemas.microsoft.com/office/drawing/2014/main" id="{8F1BF056-0962-464B-AD57-42928E24AB17}"/>
              </a:ext>
            </a:extLst>
          </p:cNvPr>
          <p:cNvSpPr>
            <a:spLocks xmlns:a="http://schemas.openxmlformats.org/drawingml/2006/main" noGrp="1"/>
          </p:cNvSpPr>
          <p:nvPr/>
        </p:nvSpPr>
        <p:spPr>
          <a:xfrm xmlns:a="http://schemas.openxmlformats.org/drawingml/2006/main">
            <a:off x="10572750" y="6505575"/>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III · 27</a:t>
            </a:r>
          </a:p>
        </p:txBody>
      </p:sp>
    </p:spTree>
    <p:extLst>
      <p:ext uri="{BB962C8B-B14F-4D97-AF65-F5344CB8AC3E}">
        <p14:creationId xmlns:p14="http://schemas.microsoft.com/office/powerpoint/2010/main" val="951534010"/>
      </p:ext>
    </p:extLst>
  </p:cSld>
</p:sld>
</file>

<file path=ppt/slides/slide28.xml><?xml version="1.0" encoding="utf-8"?>
<p:sld xmlns:p="http://schemas.openxmlformats.org/presentationml/2006/main">
  <p:cSld>
    <p:bg>
      <p:bgPr>
        <a:solidFill xmlns:a="http://schemas.openxmlformats.org/drawingml/2006/main">
          <a:srgbClr val="F7F0E5"/>
        </a:solidFill>
      </p:bgPr>
    </p:bg>
    <p:spTree>
      <p:nvGrpSpPr>
        <p:cNvPr id="1" name=""/>
        <p:cNvGrpSpPr/>
        <p:nvPr/>
      </p:nvGrpSpPr>
      <p:grpSpPr>
        <a:xfrm xmlns:a="http://schemas.openxmlformats.org/drawingml/2006/main"/>
      </p:grpSpPr>
      <p:sp>
        <p:nvSpPr>
          <p:cNvPr id="8" name="COMESP · MÓDULO III">
            <a:extLst xmlns:a="http://schemas.openxmlformats.org/drawingml/2006/main">
              <a:ext uri="{FF2B5EF4-FFF2-40B4-BE49-F238E27FC236}">
                <a16:creationId xmlns:a16="http://schemas.microsoft.com/office/drawing/2014/main" id="{13CE8D7A-1EE1-4719-B0B4-4D50F1399A24}"/>
              </a:ext>
            </a:extLst>
          </p:cNvPr>
          <p:cNvSpPr>
            <a:spLocks xmlns:a="http://schemas.openxmlformats.org/drawingml/2006/main" noGrp="1"/>
          </p:cNvSpPr>
          <p:nvPr/>
        </p:nvSpPr>
        <p:spPr>
          <a:xfrm xmlns:a="http://schemas.openxmlformats.org/drawingml/2006/main">
            <a:off x="685800" y="304800"/>
            <a:ext cx="10820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1">
                <a:solidFill>
                  <a:srgbClr val="711F3B"/>
                </a:solidFill>
                <a:latin typeface="Calibri"/>
                <a:ea typeface="Calibri"/>
                <a:cs typeface="Calibri"/>
              </a:defRPr>
            </a:pPr>
            <a:r>
              <a:rPr sz="1125" b="1">
                <a:solidFill>
                  <a:srgbClr val="711F3B"/>
                </a:solidFill>
                <a:latin typeface="Calibri"/>
                <a:ea typeface="Calibri"/>
                <a:cs typeface="Calibri"/>
              </a:rPr>
              <a:t>COMESP · MÓDULO III</a:t>
            </a:r>
          </a:p>
        </p:txBody>
      </p:sp>
      <p:sp>
        <p:nvSpPr>
          <p:cNvPr id="2" name="Matriz de trabalho: da necessidade à ação">
            <a:extLst xmlns:a="http://schemas.openxmlformats.org/drawingml/2006/main">
              <a:ext uri="{FF2B5EF4-FFF2-40B4-BE49-F238E27FC236}">
                <a16:creationId xmlns:a16="http://schemas.microsoft.com/office/drawing/2014/main" id="{14EF0045-19EB-41DE-B54E-F2C45A32D360}"/>
              </a:ext>
            </a:extLst>
          </p:cNvPr>
          <p:cNvSpPr>
            <a:spLocks xmlns:a="http://schemas.openxmlformats.org/drawingml/2006/main" noGrp="1"/>
          </p:cNvSpPr>
          <p:nvPr/>
        </p:nvSpPr>
        <p:spPr>
          <a:xfrm xmlns:a="http://schemas.openxmlformats.org/drawingml/2006/main">
            <a:off x="685800" y="68580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225" b="1">
                <a:solidFill>
                  <a:srgbClr val="711F3B"/>
                </a:solidFill>
                <a:latin typeface="Calibri"/>
                <a:ea typeface="Calibri"/>
                <a:cs typeface="Calibri"/>
              </a:defRPr>
            </a:pPr>
            <a:r>
              <a:rPr sz="3225" b="1">
                <a:solidFill>
                  <a:srgbClr val="711F3B"/>
                </a:solidFill>
                <a:latin typeface="Calibri"/>
                <a:ea typeface="Calibri"/>
                <a:cs typeface="Calibri"/>
              </a:rPr>
              <a:t>Matriz de trabalho: da necessidade à ação</a:t>
            </a:r>
          </a:p>
        </p:txBody>
      </p:sp>
      <p:sp>
        <p:nvSpPr>
          <p:cNvPr id="3" name="">
            <a:extLst xmlns:a="http://schemas.openxmlformats.org/drawingml/2006/main">
              <a:ext uri="{FF2B5EF4-FFF2-40B4-BE49-F238E27FC236}">
                <a16:creationId xmlns:a16="http://schemas.microsoft.com/office/drawing/2014/main" id="{627264E8-100B-45A5-8806-1E96CBBB03A2}"/>
              </a:ext>
            </a:extLst>
          </p:cNvPr>
          <p:cNvSpPr>
            <a:spLocks xmlns:a="http://schemas.openxmlformats.org/drawingml/2006/main" noGrp="1"/>
          </p:cNvSpPr>
          <p:nvPr/>
        </p:nvSpPr>
        <p:spPr>
          <a:xfrm xmlns:a="http://schemas.openxmlformats.org/drawingml/2006/main">
            <a:off x="685800" y="1638300"/>
            <a:ext cx="1047750" cy="38100"/>
          </a:xfrm>
          <a:prstGeom xmlns:a="http://schemas.openxmlformats.org/drawingml/2006/main" prst="rect">
            <a:avLst/>
          </a:prstGeom>
          <a:solidFill xmlns:a="http://schemas.openxmlformats.org/drawingml/2006/main">
            <a:srgbClr val="C59A42"/>
          </a:solidFill>
          <a:ln xmlns:a="http://schemas.openxmlformats.org/drawingml/2006/main" w="0">
            <a:noFill/>
          </a:ln>
        </p:spPr>
      </p:sp>
      <p:graphicFrame>
        <p:nvGraphicFramePr>
          <p:cNvPr id="11" name=""/>
          <p:cNvGraphicFramePr/>
          <p:nvPr/>
        </p:nvGraphicFramePr>
        <p:xfrm>
          <a:off xmlns:a="http://schemas.openxmlformats.org/drawingml/2006/main" x="685800" y="1971675"/>
          <a:ext xmlns:a="http://schemas.openxmlformats.org/drawingml/2006/main" cx="10820400" cy="1219200"/>
        </p:xfrm>
        <a:graphic xmlns:a="http://schemas.openxmlformats.org/drawingml/2006/main">
          <a:graphicData uri="http://schemas.openxmlformats.org/drawingml/2006/table">
            <a:tbl>
              <a:tblPr/>
              <a:tblGrid>
                <a:gridCol w="2164080"/>
                <a:gridCol w="2164080"/>
                <a:gridCol w="2164080"/>
                <a:gridCol w="2164080"/>
                <a:gridCol w="2164080"/>
              </a:tblGrid>
              <a:tr h="609600">
                <a:tc>
                  <a:txBody>
                    <a:bodyPr/>
                    <a:lstStyle/>
                    <a:p>
                      <a:r>
                        <a:rPr sz="1650" b="1">
                          <a:solidFill>
                            <a:srgbClr val="FFFFFF"/>
                          </a:solidFill>
                          <a:latin typeface="Calibri"/>
                          <a:ea typeface="Calibri"/>
                          <a:cs typeface="Calibri"/>
                        </a:rPr>
                        <a:t>Necessidade</a:t>
                      </a:r>
                    </a:p>
                  </a:txBody>
                  <a:tcPr marL="91440" marR="91440" marT="45720" marB="45720">
                    <a:solidFill>
                      <a:srgbClr val="711F3B"/>
                    </a:solidFill>
                  </a:tcPr>
                </a:tc>
                <a:tc>
                  <a:txBody>
                    <a:bodyPr/>
                    <a:lstStyle/>
                    <a:p>
                      <a:r>
                        <a:rPr sz="1650" b="1">
                          <a:solidFill>
                            <a:srgbClr val="FFFFFF"/>
                          </a:solidFill>
                          <a:latin typeface="Calibri"/>
                          <a:ea typeface="Calibri"/>
                          <a:cs typeface="Calibri"/>
                        </a:rPr>
                        <a:t>Direito</a:t>
                      </a:r>
                    </a:p>
                  </a:txBody>
                  <a:tcPr marL="91440" marR="91440" marT="45720" marB="45720">
                    <a:solidFill>
                      <a:srgbClr val="711F3B"/>
                    </a:solidFill>
                  </a:tcPr>
                </a:tc>
                <a:tc>
                  <a:txBody>
                    <a:bodyPr/>
                    <a:lstStyle/>
                    <a:p>
                      <a:r>
                        <a:rPr sz="1650" b="1">
                          <a:solidFill>
                            <a:srgbClr val="FFFFFF"/>
                          </a:solidFill>
                          <a:latin typeface="Calibri"/>
                          <a:ea typeface="Calibri"/>
                          <a:cs typeface="Calibri"/>
                        </a:rPr>
                        <a:t>Ação na entrada</a:t>
                      </a:r>
                    </a:p>
                  </a:txBody>
                  <a:tcPr marL="91440" marR="91440" marT="45720" marB="45720">
                    <a:solidFill>
                      <a:srgbClr val="711F3B"/>
                    </a:solidFill>
                  </a:tcPr>
                </a:tc>
                <a:tc>
                  <a:txBody>
                    <a:bodyPr/>
                    <a:lstStyle/>
                    <a:p>
                      <a:r>
                        <a:rPr sz="1650" b="1">
                          <a:solidFill>
                            <a:srgbClr val="FFFFFF"/>
                          </a:solidFill>
                          <a:latin typeface="Calibri"/>
                          <a:ea typeface="Calibri"/>
                          <a:cs typeface="Calibri"/>
                        </a:rPr>
                        <a:t>Articulação</a:t>
                      </a:r>
                    </a:p>
                  </a:txBody>
                  <a:tcPr marL="91440" marR="91440" marT="45720" marB="45720">
                    <a:solidFill>
                      <a:srgbClr val="711F3B"/>
                    </a:solidFill>
                  </a:tcPr>
                </a:tc>
                <a:tc>
                  <a:txBody>
                    <a:bodyPr/>
                    <a:lstStyle/>
                    <a:p>
                      <a:r>
                        <a:rPr sz="1650" b="1">
                          <a:solidFill>
                            <a:srgbClr val="FFFFFF"/>
                          </a:solidFill>
                          <a:latin typeface="Calibri"/>
                          <a:ea typeface="Calibri"/>
                          <a:cs typeface="Calibri"/>
                        </a:rPr>
                        <a:t>Como verificar</a:t>
                      </a:r>
                    </a:p>
                  </a:txBody>
                  <a:tcPr marL="91440" marR="91440" marT="45720" marB="45720">
                    <a:solidFill>
                      <a:srgbClr val="711F3B"/>
                    </a:solidFill>
                  </a:tcPr>
                </a:tc>
              </a:tr>
              <a:tr h="609600">
                <a:tc>
                  <a:txBody>
                    <a:bodyPr/>
                    <a:lstStyle/>
                    <a:p>
                      <a:r>
                        <a:rPr sz="1650" b="0">
                          <a:solidFill>
                            <a:srgbClr val="211D20"/>
                          </a:solidFill>
                          <a:latin typeface="Calibri"/>
                          <a:ea typeface="Calibri"/>
                          <a:cs typeface="Calibri"/>
                        </a:rPr>
                        <a:t>O que exige resposta?</a:t>
                      </a:r>
                    </a:p>
                  </a:txBody>
                  <a:tcPr marL="91440" marR="91440" marT="45720" marB="45720">
                    <a:solidFill>
                      <a:srgbClr val="FFFFFF"/>
                    </a:solidFill>
                  </a:tcPr>
                </a:tc>
                <a:tc>
                  <a:txBody>
                    <a:bodyPr/>
                    <a:lstStyle/>
                    <a:p>
                      <a:r>
                        <a:rPr sz="1650" b="0">
                          <a:solidFill>
                            <a:srgbClr val="211D20"/>
                          </a:solidFill>
                          <a:latin typeface="Calibri"/>
                          <a:ea typeface="Calibri"/>
                          <a:cs typeface="Calibri"/>
                        </a:rPr>
                        <a:t>Qual proteção se aplica?</a:t>
                      </a:r>
                    </a:p>
                  </a:txBody>
                  <a:tcPr marL="91440" marR="91440" marT="45720" marB="45720">
                    <a:solidFill>
                      <a:srgbClr val="FFFFFF"/>
                    </a:solidFill>
                  </a:tcPr>
                </a:tc>
                <a:tc>
                  <a:txBody>
                    <a:bodyPr/>
                    <a:lstStyle/>
                    <a:p>
                      <a:r>
                        <a:rPr sz="1650" b="0">
                          <a:solidFill>
                            <a:srgbClr val="211D20"/>
                          </a:solidFill>
                          <a:latin typeface="Calibri"/>
                          <a:ea typeface="Calibri"/>
                          <a:cs typeface="Calibri"/>
                        </a:rPr>
                        <a:t>O que cabe ao serviço?</a:t>
                      </a:r>
                    </a:p>
                  </a:txBody>
                  <a:tcPr marL="91440" marR="91440" marT="45720" marB="45720">
                    <a:solidFill>
                      <a:srgbClr val="FFFFFF"/>
                    </a:solidFill>
                  </a:tcPr>
                </a:tc>
                <a:tc>
                  <a:txBody>
                    <a:bodyPr/>
                    <a:lstStyle/>
                    <a:p>
                      <a:r>
                        <a:rPr sz="1650" b="0">
                          <a:solidFill>
                            <a:srgbClr val="211D20"/>
                          </a:solidFill>
                          <a:latin typeface="Calibri"/>
                          <a:ea typeface="Calibri"/>
                          <a:cs typeface="Calibri"/>
                        </a:rPr>
                        <a:t>Com quem e para quê?</a:t>
                      </a:r>
                    </a:p>
                  </a:txBody>
                  <a:tcPr marL="91440" marR="91440" marT="45720" marB="45720">
                    <a:solidFill>
                      <a:srgbClr val="FFFFFF"/>
                    </a:solidFill>
                  </a:tcPr>
                </a:tc>
                <a:tc>
                  <a:txBody>
                    <a:bodyPr/>
                    <a:lstStyle/>
                    <a:p>
                      <a:r>
                        <a:rPr sz="1650" b="0">
                          <a:solidFill>
                            <a:srgbClr val="211D20"/>
                          </a:solidFill>
                          <a:latin typeface="Calibri"/>
                          <a:ea typeface="Calibri"/>
                          <a:cs typeface="Calibri"/>
                        </a:rPr>
                        <a:t>A resposta ocorreu?</a:t>
                      </a:r>
                    </a:p>
                  </a:txBody>
                  <a:tcPr marL="91440" marR="91440" marT="45720" marB="45720">
                    <a:solidFill>
                      <a:srgbClr val="FFFFFF"/>
                    </a:solidFill>
                  </a:tcPr>
                </a:tc>
              </a:tr>
            </a:tbl>
          </a:graphicData>
        </a:graphic>
      </p:graphicFrame>
      <p:sp>
        <p:nvSpPr>
          <p:cNvPr id="5" name="Fonte e detalhamento nas notas da apresentadora.">
            <a:extLst xmlns:a="http://schemas.openxmlformats.org/drawingml/2006/main">
              <a:ext uri="{FF2B5EF4-FFF2-40B4-BE49-F238E27FC236}">
                <a16:creationId xmlns:a16="http://schemas.microsoft.com/office/drawing/2014/main" id="{1BF7AD25-0426-4FCB-AB43-DC7DF1501570}"/>
              </a:ext>
            </a:extLst>
          </p:cNvPr>
          <p:cNvSpPr>
            <a:spLocks xmlns:a="http://schemas.openxmlformats.org/drawingml/2006/main" noGrp="1"/>
          </p:cNvSpPr>
          <p:nvPr/>
        </p:nvSpPr>
        <p:spPr>
          <a:xfrm xmlns:a="http://schemas.openxmlformats.org/drawingml/2006/main">
            <a:off x="685800" y="5819775"/>
            <a:ext cx="108204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C6669"/>
                </a:solidFill>
                <a:latin typeface="Calibri"/>
                <a:ea typeface="Calibri"/>
                <a:cs typeface="Calibri"/>
              </a:defRPr>
            </a:pPr>
            <a:r>
              <a:rPr sz="1275" b="0">
                <a:solidFill>
                  <a:srgbClr val="6C6669"/>
                </a:solidFill>
                <a:latin typeface="Calibri"/>
                <a:ea typeface="Calibri"/>
                <a:cs typeface="Calibri"/>
              </a:rPr>
              <a:t>Fonte e detalhamento nas notas da apresentadora.</a:t>
            </a:r>
          </a:p>
        </p:txBody>
      </p:sp>
      <p:sp>
        <p:nvSpPr>
          <p:cNvPr id="6" name="COMESP · REDE PREPARADA MULHER SEGURA | LabSocial">
            <a:extLst xmlns:a="http://schemas.openxmlformats.org/drawingml/2006/main">
              <a:ext uri="{FF2B5EF4-FFF2-40B4-BE49-F238E27FC236}">
                <a16:creationId xmlns:a16="http://schemas.microsoft.com/office/drawing/2014/main" id="{9F8FFEC5-4004-471D-B4A6-58FDBA7A363E}"/>
              </a:ext>
            </a:extLst>
          </p:cNvPr>
          <p:cNvSpPr>
            <a:spLocks xmlns:a="http://schemas.openxmlformats.org/drawingml/2006/main" noGrp="1"/>
          </p:cNvSpPr>
          <p:nvPr/>
        </p:nvSpPr>
        <p:spPr>
          <a:xfrm xmlns:a="http://schemas.openxmlformats.org/drawingml/2006/main">
            <a:off x="685800" y="6505575"/>
            <a:ext cx="8953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COMESP · REDE PREPARADA MULHER SEGURA | LabSocial</a:t>
            </a:r>
          </a:p>
        </p:txBody>
      </p:sp>
      <p:sp>
        <p:nvSpPr>
          <p:cNvPr id="7" name="III · 28">
            <a:extLst xmlns:a="http://schemas.openxmlformats.org/drawingml/2006/main">
              <a:ext uri="{FF2B5EF4-FFF2-40B4-BE49-F238E27FC236}">
                <a16:creationId xmlns:a16="http://schemas.microsoft.com/office/drawing/2014/main" id="{EEE3B9AF-AA54-41D6-8E08-3625C788B511}"/>
              </a:ext>
            </a:extLst>
          </p:cNvPr>
          <p:cNvSpPr>
            <a:spLocks xmlns:a="http://schemas.openxmlformats.org/drawingml/2006/main" noGrp="1"/>
          </p:cNvSpPr>
          <p:nvPr/>
        </p:nvSpPr>
        <p:spPr>
          <a:xfrm xmlns:a="http://schemas.openxmlformats.org/drawingml/2006/main">
            <a:off x="10572750" y="6505575"/>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III · 28</a:t>
            </a:r>
          </a:p>
        </p:txBody>
      </p:sp>
    </p:spTree>
    <p:extLst>
      <p:ext uri="{BB962C8B-B14F-4D97-AF65-F5344CB8AC3E}">
        <p14:creationId xmlns:p14="http://schemas.microsoft.com/office/powerpoint/2010/main" val="951534010"/>
      </p:ext>
    </p:extLst>
  </p:cSld>
</p:sld>
</file>

<file path=ppt/slides/slide29.xml><?xml version="1.0" encoding="utf-8"?>
<p:sld xmlns:p="http://schemas.openxmlformats.org/presentationml/2006/main">
  <p:cSld>
    <p:bg>
      <p:bgPr>
        <a:solidFill xmlns:a="http://schemas.openxmlformats.org/drawingml/2006/main">
          <a:srgbClr val="F7F0E5"/>
        </a:solidFill>
      </p:bgPr>
    </p:bg>
    <p:spTree>
      <p:nvGrpSpPr>
        <p:cNvPr id="1" name=""/>
        <p:cNvGrpSpPr/>
        <p:nvPr/>
      </p:nvGrpSpPr>
      <p:grpSpPr>
        <a:xfrm xmlns:a="http://schemas.openxmlformats.org/drawingml/2006/main"/>
      </p:grpSpPr>
      <p:sp>
        <p:nvSpPr>
          <p:cNvPr id="15" name="COMESP · MÓDULO III">
            <a:extLst xmlns:a="http://schemas.openxmlformats.org/drawingml/2006/main">
              <a:ext uri="{FF2B5EF4-FFF2-40B4-BE49-F238E27FC236}">
                <a16:creationId xmlns:a16="http://schemas.microsoft.com/office/drawing/2014/main" id="{EF8CC818-B0FD-4C02-B3BE-AE2FACF3458A}"/>
              </a:ext>
            </a:extLst>
          </p:cNvPr>
          <p:cNvSpPr>
            <a:spLocks xmlns:a="http://schemas.openxmlformats.org/drawingml/2006/main" noGrp="1"/>
          </p:cNvSpPr>
          <p:nvPr/>
        </p:nvSpPr>
        <p:spPr>
          <a:xfrm xmlns:a="http://schemas.openxmlformats.org/drawingml/2006/main">
            <a:off x="685800" y="304800"/>
            <a:ext cx="10820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1">
                <a:solidFill>
                  <a:srgbClr val="711F3B"/>
                </a:solidFill>
                <a:latin typeface="Calibri"/>
                <a:ea typeface="Calibri"/>
                <a:cs typeface="Calibri"/>
              </a:defRPr>
            </a:pPr>
            <a:r>
              <a:rPr sz="1125" b="1">
                <a:solidFill>
                  <a:srgbClr val="711F3B"/>
                </a:solidFill>
                <a:latin typeface="Calibri"/>
                <a:ea typeface="Calibri"/>
                <a:cs typeface="Calibri"/>
              </a:rPr>
              <a:t>COMESP · MÓDULO III</a:t>
            </a:r>
          </a:p>
        </p:txBody>
      </p:sp>
      <p:sp>
        <p:nvSpPr>
          <p:cNvPr id="2" name="Desafios para a aplicação das leis">
            <a:extLst xmlns:a="http://schemas.openxmlformats.org/drawingml/2006/main">
              <a:ext uri="{FF2B5EF4-FFF2-40B4-BE49-F238E27FC236}">
                <a16:creationId xmlns:a16="http://schemas.microsoft.com/office/drawing/2014/main" id="{4FBA3379-33D0-459E-AF36-56B5CD6D9237}"/>
              </a:ext>
            </a:extLst>
          </p:cNvPr>
          <p:cNvSpPr>
            <a:spLocks xmlns:a="http://schemas.openxmlformats.org/drawingml/2006/main" noGrp="1"/>
          </p:cNvSpPr>
          <p:nvPr/>
        </p:nvSpPr>
        <p:spPr>
          <a:xfrm xmlns:a="http://schemas.openxmlformats.org/drawingml/2006/main">
            <a:off x="685800" y="68580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225" b="1">
                <a:solidFill>
                  <a:srgbClr val="711F3B"/>
                </a:solidFill>
                <a:latin typeface="Calibri"/>
                <a:ea typeface="Calibri"/>
                <a:cs typeface="Calibri"/>
              </a:defRPr>
            </a:pPr>
            <a:r>
              <a:rPr sz="3225" b="1">
                <a:solidFill>
                  <a:srgbClr val="711F3B"/>
                </a:solidFill>
                <a:latin typeface="Calibri"/>
                <a:ea typeface="Calibri"/>
                <a:cs typeface="Calibri"/>
              </a:rPr>
              <a:t>Desafios para a aplicação das leis</a:t>
            </a:r>
          </a:p>
        </p:txBody>
      </p:sp>
      <p:sp>
        <p:nvSpPr>
          <p:cNvPr id="3" name="">
            <a:extLst xmlns:a="http://schemas.openxmlformats.org/drawingml/2006/main">
              <a:ext uri="{FF2B5EF4-FFF2-40B4-BE49-F238E27FC236}">
                <a16:creationId xmlns:a16="http://schemas.microsoft.com/office/drawing/2014/main" id="{1295CFCB-C7D7-40C2-B1A9-C06105BF47FE}"/>
              </a:ext>
            </a:extLst>
          </p:cNvPr>
          <p:cNvSpPr>
            <a:spLocks xmlns:a="http://schemas.openxmlformats.org/drawingml/2006/main" noGrp="1"/>
          </p:cNvSpPr>
          <p:nvPr/>
        </p:nvSpPr>
        <p:spPr>
          <a:xfrm xmlns:a="http://schemas.openxmlformats.org/drawingml/2006/main">
            <a:off x="685800" y="1638300"/>
            <a:ext cx="1047750" cy="3810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4" name="Acesso">
            <a:extLst xmlns:a="http://schemas.openxmlformats.org/drawingml/2006/main">
              <a:ext uri="{FF2B5EF4-FFF2-40B4-BE49-F238E27FC236}">
                <a16:creationId xmlns:a16="http://schemas.microsoft.com/office/drawing/2014/main" id="{025ED204-EF62-4A0B-B636-AF7812A38227}"/>
              </a:ext>
            </a:extLst>
          </p:cNvPr>
          <p:cNvSpPr>
            <a:spLocks xmlns:a="http://schemas.openxmlformats.org/drawingml/2006/main" noGrp="1"/>
          </p:cNvSpPr>
          <p:nvPr/>
        </p:nvSpPr>
        <p:spPr>
          <a:xfrm xmlns:a="http://schemas.openxmlformats.org/drawingml/2006/main">
            <a:off x="68580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Acesso</a:t>
            </a:r>
          </a:p>
        </p:txBody>
      </p:sp>
      <p:sp>
        <p:nvSpPr>
          <p:cNvPr id="5" name="">
            <a:extLst xmlns:a="http://schemas.openxmlformats.org/drawingml/2006/main">
              <a:ext uri="{FF2B5EF4-FFF2-40B4-BE49-F238E27FC236}">
                <a16:creationId xmlns:a16="http://schemas.microsoft.com/office/drawing/2014/main" id="{9EEC06D1-2A96-4984-9B0A-121B601F2D89}"/>
              </a:ext>
            </a:extLst>
          </p:cNvPr>
          <p:cNvSpPr>
            <a:spLocks xmlns:a="http://schemas.openxmlformats.org/drawingml/2006/main" noGrp="1"/>
          </p:cNvSpPr>
          <p:nvPr/>
        </p:nvSpPr>
        <p:spPr>
          <a:xfrm xmlns:a="http://schemas.openxmlformats.org/drawingml/2006/main">
            <a:off x="68580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6" name="Que barreiras impedem pedir ou efetivar proteção?">
            <a:extLst xmlns:a="http://schemas.openxmlformats.org/drawingml/2006/main">
              <a:ext uri="{FF2B5EF4-FFF2-40B4-BE49-F238E27FC236}">
                <a16:creationId xmlns:a16="http://schemas.microsoft.com/office/drawing/2014/main" id="{F4D35636-C9A6-445F-A92A-F18FA2C66575}"/>
              </a:ext>
            </a:extLst>
          </p:cNvPr>
          <p:cNvSpPr>
            <a:spLocks xmlns:a="http://schemas.openxmlformats.org/drawingml/2006/main" noGrp="1"/>
          </p:cNvSpPr>
          <p:nvPr/>
        </p:nvSpPr>
        <p:spPr>
          <a:xfrm xmlns:a="http://schemas.openxmlformats.org/drawingml/2006/main">
            <a:off x="68580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Que barreiras impedem pedir ou efetivar proteção?</a:t>
            </a:r>
          </a:p>
        </p:txBody>
      </p:sp>
      <p:sp>
        <p:nvSpPr>
          <p:cNvPr id="7" name="Responsabilidade">
            <a:extLst xmlns:a="http://schemas.openxmlformats.org/drawingml/2006/main">
              <a:ext uri="{FF2B5EF4-FFF2-40B4-BE49-F238E27FC236}">
                <a16:creationId xmlns:a16="http://schemas.microsoft.com/office/drawing/2014/main" id="{9EC371B1-421A-46CE-8ED1-5E7B042BEFFF}"/>
              </a:ext>
            </a:extLst>
          </p:cNvPr>
          <p:cNvSpPr>
            <a:spLocks xmlns:a="http://schemas.openxmlformats.org/drawingml/2006/main" noGrp="1"/>
          </p:cNvSpPr>
          <p:nvPr/>
        </p:nvSpPr>
        <p:spPr>
          <a:xfrm xmlns:a="http://schemas.openxmlformats.org/drawingml/2006/main">
            <a:off x="441325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Responsabilidade</a:t>
            </a:r>
          </a:p>
        </p:txBody>
      </p:sp>
      <p:sp>
        <p:nvSpPr>
          <p:cNvPr id="8" name="">
            <a:extLst xmlns:a="http://schemas.openxmlformats.org/drawingml/2006/main">
              <a:ext uri="{FF2B5EF4-FFF2-40B4-BE49-F238E27FC236}">
                <a16:creationId xmlns:a16="http://schemas.microsoft.com/office/drawing/2014/main" id="{BF34FD22-803E-469D-8AEC-C3D77379CBC4}"/>
              </a:ext>
            </a:extLst>
          </p:cNvPr>
          <p:cNvSpPr>
            <a:spLocks xmlns:a="http://schemas.openxmlformats.org/drawingml/2006/main" noGrp="1"/>
          </p:cNvSpPr>
          <p:nvPr/>
        </p:nvSpPr>
        <p:spPr>
          <a:xfrm xmlns:a="http://schemas.openxmlformats.org/drawingml/2006/main">
            <a:off x="441325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9" name="Quem acompanha quando o encaminhamento não se concretiz">
            <a:extLst xmlns:a="http://schemas.openxmlformats.org/drawingml/2006/main">
              <a:ext uri="{FF2B5EF4-FFF2-40B4-BE49-F238E27FC236}">
                <a16:creationId xmlns:a16="http://schemas.microsoft.com/office/drawing/2014/main" id="{5DB52FF0-62D2-483F-84C4-4D2ACC16F780}"/>
              </a:ext>
            </a:extLst>
          </p:cNvPr>
          <p:cNvSpPr>
            <a:spLocks xmlns:a="http://schemas.openxmlformats.org/drawingml/2006/main" noGrp="1"/>
          </p:cNvSpPr>
          <p:nvPr/>
        </p:nvSpPr>
        <p:spPr>
          <a:xfrm xmlns:a="http://schemas.openxmlformats.org/drawingml/2006/main">
            <a:off x="441325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Quem acompanha quando o encaminhamento não se concretiza?</a:t>
            </a:r>
          </a:p>
        </p:txBody>
      </p:sp>
      <p:sp>
        <p:nvSpPr>
          <p:cNvPr id="10" name="Avaliação">
            <a:extLst xmlns:a="http://schemas.openxmlformats.org/drawingml/2006/main">
              <a:ext uri="{FF2B5EF4-FFF2-40B4-BE49-F238E27FC236}">
                <a16:creationId xmlns:a16="http://schemas.microsoft.com/office/drawing/2014/main" id="{67FA5014-40C2-4189-BA09-D2DA948B1153}"/>
              </a:ext>
            </a:extLst>
          </p:cNvPr>
          <p:cNvSpPr>
            <a:spLocks xmlns:a="http://schemas.openxmlformats.org/drawingml/2006/main" noGrp="1"/>
          </p:cNvSpPr>
          <p:nvPr/>
        </p:nvSpPr>
        <p:spPr>
          <a:xfrm xmlns:a="http://schemas.openxmlformats.org/drawingml/2006/main">
            <a:off x="8140700" y="2105025"/>
            <a:ext cx="3365500" cy="1066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250" b="1">
                <a:solidFill>
                  <a:srgbClr val="711F3B"/>
                </a:solidFill>
                <a:latin typeface="Calibri"/>
                <a:ea typeface="Calibri"/>
                <a:cs typeface="Calibri"/>
              </a:defRPr>
            </a:pPr>
            <a:r>
              <a:rPr sz="2250" b="1">
                <a:solidFill>
                  <a:srgbClr val="711F3B"/>
                </a:solidFill>
                <a:latin typeface="Calibri"/>
                <a:ea typeface="Calibri"/>
                <a:cs typeface="Calibri"/>
              </a:rPr>
              <a:t>Avaliação</a:t>
            </a:r>
          </a:p>
        </p:txBody>
      </p:sp>
      <p:sp>
        <p:nvSpPr>
          <p:cNvPr id="11" name="">
            <a:extLst xmlns:a="http://schemas.openxmlformats.org/drawingml/2006/main">
              <a:ext uri="{FF2B5EF4-FFF2-40B4-BE49-F238E27FC236}">
                <a16:creationId xmlns:a16="http://schemas.microsoft.com/office/drawing/2014/main" id="{DB30D46F-E6FD-4C37-AE35-B040E7FC5E00}"/>
              </a:ext>
            </a:extLst>
          </p:cNvPr>
          <p:cNvSpPr>
            <a:spLocks xmlns:a="http://schemas.openxmlformats.org/drawingml/2006/main" noGrp="1"/>
          </p:cNvSpPr>
          <p:nvPr/>
        </p:nvSpPr>
        <p:spPr>
          <a:xfrm xmlns:a="http://schemas.openxmlformats.org/drawingml/2006/main">
            <a:off x="8140700" y="3238500"/>
            <a:ext cx="3365500" cy="1905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12" name="A resposta proposta respeita competências, autonomia e ">
            <a:extLst xmlns:a="http://schemas.openxmlformats.org/drawingml/2006/main">
              <a:ext uri="{FF2B5EF4-FFF2-40B4-BE49-F238E27FC236}">
                <a16:creationId xmlns:a16="http://schemas.microsoft.com/office/drawing/2014/main" id="{463C3A2C-DBC3-44A1-A965-96FD73BF889D}"/>
              </a:ext>
            </a:extLst>
          </p:cNvPr>
          <p:cNvSpPr>
            <a:spLocks xmlns:a="http://schemas.openxmlformats.org/drawingml/2006/main" noGrp="1"/>
          </p:cNvSpPr>
          <p:nvPr/>
        </p:nvSpPr>
        <p:spPr>
          <a:xfrm xmlns:a="http://schemas.openxmlformats.org/drawingml/2006/main">
            <a:off x="8140700" y="3514725"/>
            <a:ext cx="3365500" cy="2333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025" b="0">
                <a:solidFill>
                  <a:srgbClr val="211D20"/>
                </a:solidFill>
                <a:latin typeface="Calibri"/>
                <a:ea typeface="Calibri"/>
                <a:cs typeface="Calibri"/>
              </a:defRPr>
            </a:pPr>
            <a:r>
              <a:rPr sz="2025" b="0">
                <a:solidFill>
                  <a:srgbClr val="211D20"/>
                </a:solidFill>
                <a:latin typeface="Calibri"/>
                <a:ea typeface="Calibri"/>
                <a:cs typeface="Calibri"/>
              </a:rPr>
              <a:t>A resposta proposta respeita competências, autonomia e continuidade?</a:t>
            </a:r>
          </a:p>
        </p:txBody>
      </p:sp>
      <p:sp>
        <p:nvSpPr>
          <p:cNvPr id="13" name="COMESP · REDE PREPARADA MULHER SEGURA | LabSocial">
            <a:extLst xmlns:a="http://schemas.openxmlformats.org/drawingml/2006/main">
              <a:ext uri="{FF2B5EF4-FFF2-40B4-BE49-F238E27FC236}">
                <a16:creationId xmlns:a16="http://schemas.microsoft.com/office/drawing/2014/main" id="{C515186E-6A3B-4E84-810A-710CA62934AE}"/>
              </a:ext>
            </a:extLst>
          </p:cNvPr>
          <p:cNvSpPr>
            <a:spLocks xmlns:a="http://schemas.openxmlformats.org/drawingml/2006/main" noGrp="1"/>
          </p:cNvSpPr>
          <p:nvPr/>
        </p:nvSpPr>
        <p:spPr>
          <a:xfrm xmlns:a="http://schemas.openxmlformats.org/drawingml/2006/main">
            <a:off x="685800" y="6505575"/>
            <a:ext cx="8953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COMESP · REDE PREPARADA MULHER SEGURA | LabSocial</a:t>
            </a:r>
          </a:p>
        </p:txBody>
      </p:sp>
      <p:sp>
        <p:nvSpPr>
          <p:cNvPr id="14" name="III · 29">
            <a:extLst xmlns:a="http://schemas.openxmlformats.org/drawingml/2006/main">
              <a:ext uri="{FF2B5EF4-FFF2-40B4-BE49-F238E27FC236}">
                <a16:creationId xmlns:a16="http://schemas.microsoft.com/office/drawing/2014/main" id="{FCEEB300-3C6C-4409-97C7-F135FB65F8D6}"/>
              </a:ext>
            </a:extLst>
          </p:cNvPr>
          <p:cNvSpPr>
            <a:spLocks xmlns:a="http://schemas.openxmlformats.org/drawingml/2006/main" noGrp="1"/>
          </p:cNvSpPr>
          <p:nvPr/>
        </p:nvSpPr>
        <p:spPr>
          <a:xfrm xmlns:a="http://schemas.openxmlformats.org/drawingml/2006/main">
            <a:off x="10572750" y="6505575"/>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III · 29</a:t>
            </a:r>
          </a:p>
        </p:txBody>
      </p:sp>
    </p:spTree>
    <p:extLst>
      <p:ext uri="{BB962C8B-B14F-4D97-AF65-F5344CB8AC3E}">
        <p14:creationId xmlns:p14="http://schemas.microsoft.com/office/powerpoint/2010/main" val="951534010"/>
      </p:ext>
    </p:extLst>
  </p:cSld>
</p:sld>
</file>

<file path=ppt/slides/slide30.xml><?xml version="1.0" encoding="utf-8"?>
<p:sld xmlns:p="http://schemas.openxmlformats.org/presentationml/2006/main">
  <p:cSld>
    <p:bg>
      <p:bgPr>
        <a:solidFill xmlns:a="http://schemas.openxmlformats.org/drawingml/2006/main">
          <a:srgbClr val="F7F0E5"/>
        </a:solidFill>
      </p:bgPr>
    </p:bg>
    <p:spTree>
      <p:nvGrpSpPr>
        <p:cNvPr id="1" name=""/>
        <p:cNvGrpSpPr/>
        <p:nvPr/>
      </p:nvGrpSpPr>
      <p:grpSpPr>
        <a:xfrm xmlns:a="http://schemas.openxmlformats.org/drawingml/2006/main"/>
      </p:grpSpPr>
      <p:sp>
        <p:nvSpPr>
          <p:cNvPr id="8" name="COMESP · MÓDULO III">
            <a:extLst xmlns:a="http://schemas.openxmlformats.org/drawingml/2006/main">
              <a:ext uri="{FF2B5EF4-FFF2-40B4-BE49-F238E27FC236}">
                <a16:creationId xmlns:a16="http://schemas.microsoft.com/office/drawing/2014/main" id="{2758B4B2-8273-4554-B801-B50C518EE843}"/>
              </a:ext>
            </a:extLst>
          </p:cNvPr>
          <p:cNvSpPr>
            <a:spLocks xmlns:a="http://schemas.openxmlformats.org/drawingml/2006/main" noGrp="1"/>
          </p:cNvSpPr>
          <p:nvPr/>
        </p:nvSpPr>
        <p:spPr>
          <a:xfrm xmlns:a="http://schemas.openxmlformats.org/drawingml/2006/main">
            <a:off x="685800" y="304800"/>
            <a:ext cx="10820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1">
                <a:solidFill>
                  <a:srgbClr val="711F3B"/>
                </a:solidFill>
                <a:latin typeface="Calibri"/>
                <a:ea typeface="Calibri"/>
                <a:cs typeface="Calibri"/>
              </a:defRPr>
            </a:pPr>
            <a:r>
              <a:rPr sz="1125" b="1">
                <a:solidFill>
                  <a:srgbClr val="711F3B"/>
                </a:solidFill>
                <a:latin typeface="Calibri"/>
                <a:ea typeface="Calibri"/>
                <a:cs typeface="Calibri"/>
              </a:rPr>
              <a:t>COMESP · MÓDULO III</a:t>
            </a:r>
          </a:p>
        </p:txBody>
      </p:sp>
      <p:sp>
        <p:nvSpPr>
          <p:cNvPr id="2" name="Consulta · municípios do COMESP">
            <a:extLst xmlns:a="http://schemas.openxmlformats.org/drawingml/2006/main">
              <a:ext uri="{FF2B5EF4-FFF2-40B4-BE49-F238E27FC236}">
                <a16:creationId xmlns:a16="http://schemas.microsoft.com/office/drawing/2014/main" id="{CC6760B8-CF7D-4EEC-BC19-073CA477A3BE}"/>
              </a:ext>
            </a:extLst>
          </p:cNvPr>
          <p:cNvSpPr>
            <a:spLocks xmlns:a="http://schemas.openxmlformats.org/drawingml/2006/main" noGrp="1"/>
          </p:cNvSpPr>
          <p:nvPr/>
        </p:nvSpPr>
        <p:spPr>
          <a:xfrm xmlns:a="http://schemas.openxmlformats.org/drawingml/2006/main">
            <a:off x="685800" y="68580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225" b="1">
                <a:solidFill>
                  <a:srgbClr val="711F3B"/>
                </a:solidFill>
                <a:latin typeface="Calibri"/>
                <a:ea typeface="Calibri"/>
                <a:cs typeface="Calibri"/>
              </a:defRPr>
            </a:pPr>
            <a:r>
              <a:rPr sz="3225" b="1">
                <a:solidFill>
                  <a:srgbClr val="711F3B"/>
                </a:solidFill>
                <a:latin typeface="Calibri"/>
                <a:ea typeface="Calibri"/>
                <a:cs typeface="Calibri"/>
              </a:rPr>
              <a:t>Consulta · municípios do COMESP</a:t>
            </a:r>
          </a:p>
        </p:txBody>
      </p:sp>
      <p:sp>
        <p:nvSpPr>
          <p:cNvPr id="3" name="">
            <a:extLst xmlns:a="http://schemas.openxmlformats.org/drawingml/2006/main">
              <a:ext uri="{FF2B5EF4-FFF2-40B4-BE49-F238E27FC236}">
                <a16:creationId xmlns:a16="http://schemas.microsoft.com/office/drawing/2014/main" id="{750203DC-98BA-43FA-8D14-93F722ED2B06}"/>
              </a:ext>
            </a:extLst>
          </p:cNvPr>
          <p:cNvSpPr>
            <a:spLocks xmlns:a="http://schemas.openxmlformats.org/drawingml/2006/main" noGrp="1"/>
          </p:cNvSpPr>
          <p:nvPr/>
        </p:nvSpPr>
        <p:spPr>
          <a:xfrm xmlns:a="http://schemas.openxmlformats.org/drawingml/2006/main">
            <a:off x="685800" y="1638300"/>
            <a:ext cx="1047750" cy="38100"/>
          </a:xfrm>
          <a:prstGeom xmlns:a="http://schemas.openxmlformats.org/drawingml/2006/main" prst="rect">
            <a:avLst/>
          </a:prstGeom>
          <a:solidFill xmlns:a="http://schemas.openxmlformats.org/drawingml/2006/main">
            <a:srgbClr val="C59A42"/>
          </a:solidFill>
          <a:ln xmlns:a="http://schemas.openxmlformats.org/drawingml/2006/main" w="0">
            <a:noFill/>
          </a:ln>
        </p:spPr>
      </p:sp>
      <p:graphicFrame>
        <p:nvGraphicFramePr>
          <p:cNvPr id="11" name=""/>
          <p:cNvGraphicFramePr/>
          <p:nvPr/>
        </p:nvGraphicFramePr>
        <p:xfrm>
          <a:off xmlns:a="http://schemas.openxmlformats.org/drawingml/2006/main" x="685800" y="1971675"/>
          <a:ext xmlns:a="http://schemas.openxmlformats.org/drawingml/2006/main" cx="10820400" cy="3562350"/>
        </p:xfrm>
        <a:graphic xmlns:a="http://schemas.openxmlformats.org/drawingml/2006/main">
          <a:graphicData uri="http://schemas.openxmlformats.org/drawingml/2006/table">
            <a:tbl>
              <a:tblPr/>
              <a:tblGrid>
                <a:gridCol w="3105150"/>
                <a:gridCol w="2571750"/>
                <a:gridCol w="2571750"/>
                <a:gridCol w="2571750"/>
              </a:tblGrid>
              <a:tr h="395817">
                <a:tc>
                  <a:txBody>
                    <a:bodyPr/>
                    <a:lstStyle/>
                    <a:p>
                      <a:r>
                        <a:rPr sz="1425" b="1">
                          <a:solidFill>
                            <a:srgbClr val="FFFFFF"/>
                          </a:solidFill>
                          <a:latin typeface="Calibri"/>
                          <a:ea typeface="Calibri"/>
                          <a:cs typeface="Calibri"/>
                        </a:rPr>
                        <a:t>Município</a:t>
                      </a:r>
                    </a:p>
                  </a:txBody>
                  <a:tcPr marL="91440" marR="91440" marT="45720" marB="45720">
                    <a:solidFill>
                      <a:srgbClr val="711F3B"/>
                    </a:solidFill>
                  </a:tcPr>
                </a:tc>
                <a:tc>
                  <a:txBody>
                    <a:bodyPr/>
                    <a:lstStyle/>
                    <a:p>
                      <a:r>
                        <a:rPr sz="1425" b="1">
                          <a:solidFill>
                            <a:srgbClr val="FFFFFF"/>
                          </a:solidFill>
                          <a:latin typeface="Calibri"/>
                          <a:ea typeface="Calibri"/>
                          <a:cs typeface="Calibri"/>
                        </a:rPr>
                        <a:t>F · 24 → 25</a:t>
                      </a:r>
                    </a:p>
                  </a:txBody>
                  <a:tcPr marL="91440" marR="91440" marT="45720" marB="45720">
                    <a:solidFill>
                      <a:srgbClr val="711F3B"/>
                    </a:solidFill>
                  </a:tcPr>
                </a:tc>
                <a:tc>
                  <a:txBody>
                    <a:bodyPr/>
                    <a:lstStyle/>
                    <a:p>
                      <a:r>
                        <a:rPr sz="1425" b="1">
                          <a:solidFill>
                            <a:srgbClr val="FFFFFF"/>
                          </a:solidFill>
                          <a:latin typeface="Calibri"/>
                          <a:ea typeface="Calibri"/>
                          <a:cs typeface="Calibri"/>
                        </a:rPr>
                        <a:t>VCM · 24 → 25</a:t>
                      </a:r>
                    </a:p>
                  </a:txBody>
                  <a:tcPr marL="91440" marR="91440" marT="45720" marB="45720">
                    <a:solidFill>
                      <a:srgbClr val="711F3B"/>
                    </a:solidFill>
                  </a:tcPr>
                </a:tc>
                <a:tc>
                  <a:txBody>
                    <a:bodyPr/>
                    <a:lstStyle/>
                    <a:p>
                      <a:r>
                        <a:rPr sz="1425" b="1">
                          <a:solidFill>
                            <a:srgbClr val="FFFFFF"/>
                          </a:solidFill>
                          <a:latin typeface="Calibri"/>
                          <a:ea typeface="Calibri"/>
                          <a:cs typeface="Calibri"/>
                        </a:rPr>
                        <a:t>VDCM · 24 → 25</a:t>
                      </a:r>
                    </a:p>
                  </a:txBody>
                  <a:tcPr marL="91440" marR="91440" marT="45720" marB="45720">
                    <a:solidFill>
                      <a:srgbClr val="711F3B"/>
                    </a:solidFill>
                  </a:tcPr>
                </a:tc>
              </a:tr>
              <a:tr h="395817">
                <a:tc>
                  <a:txBody>
                    <a:bodyPr/>
                    <a:lstStyle/>
                    <a:p>
                      <a:r>
                        <a:rPr sz="1425" b="0">
                          <a:solidFill>
                            <a:srgbClr val="211D20"/>
                          </a:solidFill>
                          <a:latin typeface="Calibri"/>
                          <a:ea typeface="Calibri"/>
                          <a:cs typeface="Calibri"/>
                        </a:rPr>
                        <a:t>Adrianópolis</a:t>
                      </a:r>
                    </a:p>
                  </a:txBody>
                  <a:tcPr marL="91440" marR="91440" marT="45720" marB="45720">
                    <a:solidFill>
                      <a:srgbClr val="FFFFFF"/>
                    </a:solidFill>
                  </a:tcPr>
                </a:tc>
                <a:tc>
                  <a:txBody>
                    <a:bodyPr/>
                    <a:lstStyle/>
                    <a:p>
                      <a:r>
                        <a:rPr sz="1425" b="0">
                          <a:solidFill>
                            <a:srgbClr val="211D20"/>
                          </a:solidFill>
                          <a:latin typeface="Calibri"/>
                          <a:ea typeface="Calibri"/>
                          <a:cs typeface="Calibri"/>
                        </a:rPr>
                        <a:t>0 → 0</a:t>
                      </a:r>
                    </a:p>
                  </a:txBody>
                  <a:tcPr marL="91440" marR="91440" marT="45720" marB="45720">
                    <a:solidFill>
                      <a:srgbClr val="FFFFFF"/>
                    </a:solidFill>
                  </a:tcPr>
                </a:tc>
                <a:tc>
                  <a:txBody>
                    <a:bodyPr/>
                    <a:lstStyle/>
                    <a:p>
                      <a:r>
                        <a:rPr sz="1425" b="0">
                          <a:solidFill>
                            <a:srgbClr val="211D20"/>
                          </a:solidFill>
                          <a:latin typeface="Calibri"/>
                          <a:ea typeface="Calibri"/>
                          <a:cs typeface="Calibri"/>
                        </a:rPr>
                        <a:t>96 → 97</a:t>
                      </a:r>
                    </a:p>
                  </a:txBody>
                  <a:tcPr marL="91440" marR="91440" marT="45720" marB="45720">
                    <a:solidFill>
                      <a:srgbClr val="FFFFFF"/>
                    </a:solidFill>
                  </a:tcPr>
                </a:tc>
                <a:tc>
                  <a:txBody>
                    <a:bodyPr/>
                    <a:lstStyle/>
                    <a:p>
                      <a:r>
                        <a:rPr sz="1425" b="0">
                          <a:solidFill>
                            <a:srgbClr val="211D20"/>
                          </a:solidFill>
                          <a:latin typeface="Calibri"/>
                          <a:ea typeface="Calibri"/>
                          <a:cs typeface="Calibri"/>
                        </a:rPr>
                        <a:t>45 → 26</a:t>
                      </a:r>
                    </a:p>
                  </a:txBody>
                  <a:tcPr marL="91440" marR="91440" marT="45720" marB="45720">
                    <a:solidFill>
                      <a:srgbClr val="FFFFFF"/>
                    </a:solidFill>
                  </a:tcPr>
                </a:tc>
              </a:tr>
              <a:tr h="395817">
                <a:tc>
                  <a:txBody>
                    <a:bodyPr/>
                    <a:lstStyle/>
                    <a:p>
                      <a:r>
                        <a:rPr sz="1425" b="0">
                          <a:solidFill>
                            <a:srgbClr val="211D20"/>
                          </a:solidFill>
                          <a:latin typeface="Calibri"/>
                          <a:ea typeface="Calibri"/>
                          <a:cs typeface="Calibri"/>
                        </a:rPr>
                        <a:t>Agudos do Sul</a:t>
                      </a:r>
                    </a:p>
                  </a:txBody>
                  <a:tcPr marL="91440" marR="91440" marT="45720" marB="45720">
                    <a:solidFill>
                      <a:srgbClr val="F7F0E5"/>
                    </a:solidFill>
                  </a:tcPr>
                </a:tc>
                <a:tc>
                  <a:txBody>
                    <a:bodyPr/>
                    <a:lstStyle/>
                    <a:p>
                      <a:r>
                        <a:rPr sz="1425" b="0">
                          <a:solidFill>
                            <a:srgbClr val="211D20"/>
                          </a:solidFill>
                          <a:latin typeface="Calibri"/>
                          <a:ea typeface="Calibri"/>
                          <a:cs typeface="Calibri"/>
                        </a:rPr>
                        <a:t>0 → 0</a:t>
                      </a:r>
                    </a:p>
                  </a:txBody>
                  <a:tcPr marL="91440" marR="91440" marT="45720" marB="45720">
                    <a:solidFill>
                      <a:srgbClr val="F7F0E5"/>
                    </a:solidFill>
                  </a:tcPr>
                </a:tc>
                <a:tc>
                  <a:txBody>
                    <a:bodyPr/>
                    <a:lstStyle/>
                    <a:p>
                      <a:r>
                        <a:rPr sz="1425" b="0">
                          <a:solidFill>
                            <a:srgbClr val="211D20"/>
                          </a:solidFill>
                          <a:latin typeface="Calibri"/>
                          <a:ea typeface="Calibri"/>
                          <a:cs typeface="Calibri"/>
                        </a:rPr>
                        <a:t>156 → 128</a:t>
                      </a:r>
                    </a:p>
                  </a:txBody>
                  <a:tcPr marL="91440" marR="91440" marT="45720" marB="45720">
                    <a:solidFill>
                      <a:srgbClr val="F7F0E5"/>
                    </a:solidFill>
                  </a:tcPr>
                </a:tc>
                <a:tc>
                  <a:txBody>
                    <a:bodyPr/>
                    <a:lstStyle/>
                    <a:p>
                      <a:r>
                        <a:rPr sz="1425" b="0">
                          <a:solidFill>
                            <a:srgbClr val="211D20"/>
                          </a:solidFill>
                          <a:latin typeface="Calibri"/>
                          <a:ea typeface="Calibri"/>
                          <a:cs typeface="Calibri"/>
                        </a:rPr>
                        <a:t>40 → 23</a:t>
                      </a:r>
                    </a:p>
                  </a:txBody>
                  <a:tcPr marL="91440" marR="91440" marT="45720" marB="45720">
                    <a:solidFill>
                      <a:srgbClr val="F7F0E5"/>
                    </a:solidFill>
                  </a:tcPr>
                </a:tc>
              </a:tr>
              <a:tr h="395817">
                <a:tc>
                  <a:txBody>
                    <a:bodyPr/>
                    <a:lstStyle/>
                    <a:p>
                      <a:r>
                        <a:rPr sz="1425" b="0">
                          <a:solidFill>
                            <a:srgbClr val="211D20"/>
                          </a:solidFill>
                          <a:latin typeface="Calibri"/>
                          <a:ea typeface="Calibri"/>
                          <a:cs typeface="Calibri"/>
                        </a:rPr>
                        <a:t>Almirante Tamandaré</a:t>
                      </a:r>
                    </a:p>
                  </a:txBody>
                  <a:tcPr marL="91440" marR="91440" marT="45720" marB="45720">
                    <a:solidFill>
                      <a:srgbClr val="FFFFFF"/>
                    </a:solidFill>
                  </a:tcPr>
                </a:tc>
                <a:tc>
                  <a:txBody>
                    <a:bodyPr/>
                    <a:lstStyle/>
                    <a:p>
                      <a:r>
                        <a:rPr sz="1425" b="0">
                          <a:solidFill>
                            <a:srgbClr val="211D20"/>
                          </a:solidFill>
                          <a:latin typeface="Calibri"/>
                          <a:ea typeface="Calibri"/>
                          <a:cs typeface="Calibri"/>
                        </a:rPr>
                        <a:t>1 → 1</a:t>
                      </a:r>
                    </a:p>
                  </a:txBody>
                  <a:tcPr marL="91440" marR="91440" marT="45720" marB="45720">
                    <a:solidFill>
                      <a:srgbClr val="FFFFFF"/>
                    </a:solidFill>
                  </a:tcPr>
                </a:tc>
                <a:tc>
                  <a:txBody>
                    <a:bodyPr/>
                    <a:lstStyle/>
                    <a:p>
                      <a:r>
                        <a:rPr sz="1425" b="0">
                          <a:solidFill>
                            <a:srgbClr val="211D20"/>
                          </a:solidFill>
                          <a:latin typeface="Calibri"/>
                          <a:ea typeface="Calibri"/>
                          <a:cs typeface="Calibri"/>
                        </a:rPr>
                        <a:t>2.428 → 2.005</a:t>
                      </a:r>
                    </a:p>
                  </a:txBody>
                  <a:tcPr marL="91440" marR="91440" marT="45720" marB="45720">
                    <a:solidFill>
                      <a:srgbClr val="FFFFFF"/>
                    </a:solidFill>
                  </a:tcPr>
                </a:tc>
                <a:tc>
                  <a:txBody>
                    <a:bodyPr/>
                    <a:lstStyle/>
                    <a:p>
                      <a:r>
                        <a:rPr sz="1425" b="0">
                          <a:solidFill>
                            <a:srgbClr val="211D20"/>
                          </a:solidFill>
                          <a:latin typeface="Calibri"/>
                          <a:ea typeface="Calibri"/>
                          <a:cs typeface="Calibri"/>
                        </a:rPr>
                        <a:t>667 → 565</a:t>
                      </a:r>
                    </a:p>
                  </a:txBody>
                  <a:tcPr marL="91440" marR="91440" marT="45720" marB="45720">
                    <a:solidFill>
                      <a:srgbClr val="FFFFFF"/>
                    </a:solidFill>
                  </a:tcPr>
                </a:tc>
              </a:tr>
              <a:tr h="395817">
                <a:tc>
                  <a:txBody>
                    <a:bodyPr/>
                    <a:lstStyle/>
                    <a:p>
                      <a:r>
                        <a:rPr sz="1425" b="0">
                          <a:solidFill>
                            <a:srgbClr val="211D20"/>
                          </a:solidFill>
                          <a:latin typeface="Calibri"/>
                          <a:ea typeface="Calibri"/>
                          <a:cs typeface="Calibri"/>
                        </a:rPr>
                        <a:t>Araucária</a:t>
                      </a:r>
                    </a:p>
                  </a:txBody>
                  <a:tcPr marL="91440" marR="91440" marT="45720" marB="45720">
                    <a:solidFill>
                      <a:srgbClr val="F7F0E5"/>
                    </a:solidFill>
                  </a:tcPr>
                </a:tc>
                <a:tc>
                  <a:txBody>
                    <a:bodyPr/>
                    <a:lstStyle/>
                    <a:p>
                      <a:r>
                        <a:rPr sz="1425" b="0">
                          <a:solidFill>
                            <a:srgbClr val="211D20"/>
                          </a:solidFill>
                          <a:latin typeface="Calibri"/>
                          <a:ea typeface="Calibri"/>
                          <a:cs typeface="Calibri"/>
                        </a:rPr>
                        <a:t>3 → 1</a:t>
                      </a:r>
                    </a:p>
                  </a:txBody>
                  <a:tcPr marL="91440" marR="91440" marT="45720" marB="45720">
                    <a:solidFill>
                      <a:srgbClr val="F7F0E5"/>
                    </a:solidFill>
                  </a:tcPr>
                </a:tc>
                <a:tc>
                  <a:txBody>
                    <a:bodyPr/>
                    <a:lstStyle/>
                    <a:p>
                      <a:r>
                        <a:rPr sz="1425" b="0">
                          <a:solidFill>
                            <a:srgbClr val="211D20"/>
                          </a:solidFill>
                          <a:latin typeface="Calibri"/>
                          <a:ea typeface="Calibri"/>
                          <a:cs typeface="Calibri"/>
                        </a:rPr>
                        <a:t>2.998 → 2.602</a:t>
                      </a:r>
                    </a:p>
                  </a:txBody>
                  <a:tcPr marL="91440" marR="91440" marT="45720" marB="45720">
                    <a:solidFill>
                      <a:srgbClr val="F7F0E5"/>
                    </a:solidFill>
                  </a:tcPr>
                </a:tc>
                <a:tc>
                  <a:txBody>
                    <a:bodyPr/>
                    <a:lstStyle/>
                    <a:p>
                      <a:r>
                        <a:rPr sz="1425" b="0">
                          <a:solidFill>
                            <a:srgbClr val="211D20"/>
                          </a:solidFill>
                          <a:latin typeface="Calibri"/>
                          <a:ea typeface="Calibri"/>
                          <a:cs typeface="Calibri"/>
                        </a:rPr>
                        <a:t>1.121 → 1.060</a:t>
                      </a:r>
                    </a:p>
                  </a:txBody>
                  <a:tcPr marL="91440" marR="91440" marT="45720" marB="45720">
                    <a:solidFill>
                      <a:srgbClr val="F7F0E5"/>
                    </a:solidFill>
                  </a:tcPr>
                </a:tc>
              </a:tr>
              <a:tr h="395817">
                <a:tc>
                  <a:txBody>
                    <a:bodyPr/>
                    <a:lstStyle/>
                    <a:p>
                      <a:r>
                        <a:rPr sz="1425" b="0">
                          <a:solidFill>
                            <a:srgbClr val="211D20"/>
                          </a:solidFill>
                          <a:latin typeface="Calibri"/>
                          <a:ea typeface="Calibri"/>
                          <a:cs typeface="Calibri"/>
                        </a:rPr>
                        <a:t>Balsa Nova</a:t>
                      </a:r>
                    </a:p>
                  </a:txBody>
                  <a:tcPr marL="91440" marR="91440" marT="45720" marB="45720">
                    <a:solidFill>
                      <a:srgbClr val="FFFFFF"/>
                    </a:solidFill>
                  </a:tcPr>
                </a:tc>
                <a:tc>
                  <a:txBody>
                    <a:bodyPr/>
                    <a:lstStyle/>
                    <a:p>
                      <a:r>
                        <a:rPr sz="1425" b="0">
                          <a:solidFill>
                            <a:srgbClr val="211D20"/>
                          </a:solidFill>
                          <a:latin typeface="Calibri"/>
                          <a:ea typeface="Calibri"/>
                          <a:cs typeface="Calibri"/>
                        </a:rPr>
                        <a:t>0 → 0</a:t>
                      </a:r>
                    </a:p>
                  </a:txBody>
                  <a:tcPr marL="91440" marR="91440" marT="45720" marB="45720">
                    <a:solidFill>
                      <a:srgbClr val="FFFFFF"/>
                    </a:solidFill>
                  </a:tcPr>
                </a:tc>
                <a:tc>
                  <a:txBody>
                    <a:bodyPr/>
                    <a:lstStyle/>
                    <a:p>
                      <a:r>
                        <a:rPr sz="1425" b="0">
                          <a:solidFill>
                            <a:srgbClr val="211D20"/>
                          </a:solidFill>
                          <a:latin typeface="Calibri"/>
                          <a:ea typeface="Calibri"/>
                          <a:cs typeface="Calibri"/>
                        </a:rPr>
                        <a:t>247 → 182</a:t>
                      </a:r>
                    </a:p>
                  </a:txBody>
                  <a:tcPr marL="91440" marR="91440" marT="45720" marB="45720">
                    <a:solidFill>
                      <a:srgbClr val="FFFFFF"/>
                    </a:solidFill>
                  </a:tcPr>
                </a:tc>
                <a:tc>
                  <a:txBody>
                    <a:bodyPr/>
                    <a:lstStyle/>
                    <a:p>
                      <a:r>
                        <a:rPr sz="1425" b="0">
                          <a:solidFill>
                            <a:srgbClr val="211D20"/>
                          </a:solidFill>
                          <a:latin typeface="Calibri"/>
                          <a:ea typeface="Calibri"/>
                          <a:cs typeface="Calibri"/>
                        </a:rPr>
                        <a:t>86 → 60</a:t>
                      </a:r>
                    </a:p>
                  </a:txBody>
                  <a:tcPr marL="91440" marR="91440" marT="45720" marB="45720">
                    <a:solidFill>
                      <a:srgbClr val="FFFFFF"/>
                    </a:solidFill>
                  </a:tcPr>
                </a:tc>
              </a:tr>
              <a:tr h="395817">
                <a:tc>
                  <a:txBody>
                    <a:bodyPr/>
                    <a:lstStyle/>
                    <a:p>
                      <a:r>
                        <a:rPr sz="1425" b="0">
                          <a:solidFill>
                            <a:srgbClr val="211D20"/>
                          </a:solidFill>
                          <a:latin typeface="Calibri"/>
                          <a:ea typeface="Calibri"/>
                          <a:cs typeface="Calibri"/>
                        </a:rPr>
                        <a:t>Bocaiúva do Sul</a:t>
                      </a:r>
                    </a:p>
                  </a:txBody>
                  <a:tcPr marL="91440" marR="91440" marT="45720" marB="45720">
                    <a:solidFill>
                      <a:srgbClr val="F7F0E5"/>
                    </a:solidFill>
                  </a:tcPr>
                </a:tc>
                <a:tc>
                  <a:txBody>
                    <a:bodyPr/>
                    <a:lstStyle/>
                    <a:p>
                      <a:r>
                        <a:rPr sz="1425" b="0">
                          <a:solidFill>
                            <a:srgbClr val="211D20"/>
                          </a:solidFill>
                          <a:latin typeface="Calibri"/>
                          <a:ea typeface="Calibri"/>
                          <a:cs typeface="Calibri"/>
                        </a:rPr>
                        <a:t>0 → 0</a:t>
                      </a:r>
                    </a:p>
                  </a:txBody>
                  <a:tcPr marL="91440" marR="91440" marT="45720" marB="45720">
                    <a:solidFill>
                      <a:srgbClr val="F7F0E5"/>
                    </a:solidFill>
                  </a:tcPr>
                </a:tc>
                <a:tc>
                  <a:txBody>
                    <a:bodyPr/>
                    <a:lstStyle/>
                    <a:p>
                      <a:r>
                        <a:rPr sz="1425" b="0">
                          <a:solidFill>
                            <a:srgbClr val="211D20"/>
                          </a:solidFill>
                          <a:latin typeface="Calibri"/>
                          <a:ea typeface="Calibri"/>
                          <a:cs typeface="Calibri"/>
                        </a:rPr>
                        <a:t>354 → 309</a:t>
                      </a:r>
                    </a:p>
                  </a:txBody>
                  <a:tcPr marL="91440" marR="91440" marT="45720" marB="45720">
                    <a:solidFill>
                      <a:srgbClr val="F7F0E5"/>
                    </a:solidFill>
                  </a:tcPr>
                </a:tc>
                <a:tc>
                  <a:txBody>
                    <a:bodyPr/>
                    <a:lstStyle/>
                    <a:p>
                      <a:r>
                        <a:rPr sz="1425" b="0">
                          <a:solidFill>
                            <a:srgbClr val="211D20"/>
                          </a:solidFill>
                          <a:latin typeface="Calibri"/>
                          <a:ea typeface="Calibri"/>
                          <a:cs typeface="Calibri"/>
                        </a:rPr>
                        <a:t>116 → 122</a:t>
                      </a:r>
                    </a:p>
                  </a:txBody>
                  <a:tcPr marL="91440" marR="91440" marT="45720" marB="45720">
                    <a:solidFill>
                      <a:srgbClr val="F7F0E5"/>
                    </a:solidFill>
                  </a:tcPr>
                </a:tc>
              </a:tr>
              <a:tr h="395817">
                <a:tc>
                  <a:txBody>
                    <a:bodyPr/>
                    <a:lstStyle/>
                    <a:p>
                      <a:r>
                        <a:rPr sz="1425" b="0">
                          <a:solidFill>
                            <a:srgbClr val="211D20"/>
                          </a:solidFill>
                          <a:latin typeface="Calibri"/>
                          <a:ea typeface="Calibri"/>
                          <a:cs typeface="Calibri"/>
                        </a:rPr>
                        <a:t>Campina Grande do Sul</a:t>
                      </a:r>
                    </a:p>
                  </a:txBody>
                  <a:tcPr marL="91440" marR="91440" marT="45720" marB="45720">
                    <a:solidFill>
                      <a:srgbClr val="FFFFFF"/>
                    </a:solidFill>
                  </a:tcPr>
                </a:tc>
                <a:tc>
                  <a:txBody>
                    <a:bodyPr/>
                    <a:lstStyle/>
                    <a:p>
                      <a:r>
                        <a:rPr sz="1425" b="0">
                          <a:solidFill>
                            <a:srgbClr val="211D20"/>
                          </a:solidFill>
                          <a:latin typeface="Calibri"/>
                          <a:ea typeface="Calibri"/>
                          <a:cs typeface="Calibri"/>
                        </a:rPr>
                        <a:t>1 → 0</a:t>
                      </a:r>
                    </a:p>
                  </a:txBody>
                  <a:tcPr marL="91440" marR="91440" marT="45720" marB="45720">
                    <a:solidFill>
                      <a:srgbClr val="FFFFFF"/>
                    </a:solidFill>
                  </a:tcPr>
                </a:tc>
                <a:tc>
                  <a:txBody>
                    <a:bodyPr/>
                    <a:lstStyle/>
                    <a:p>
                      <a:r>
                        <a:rPr sz="1425" b="0">
                          <a:solidFill>
                            <a:srgbClr val="211D20"/>
                          </a:solidFill>
                          <a:latin typeface="Calibri"/>
                          <a:ea typeface="Calibri"/>
                          <a:cs typeface="Calibri"/>
                        </a:rPr>
                        <a:t>999 → 887</a:t>
                      </a:r>
                    </a:p>
                  </a:txBody>
                  <a:tcPr marL="91440" marR="91440" marT="45720" marB="45720">
                    <a:solidFill>
                      <a:srgbClr val="FFFFFF"/>
                    </a:solidFill>
                  </a:tcPr>
                </a:tc>
                <a:tc>
                  <a:txBody>
                    <a:bodyPr/>
                    <a:lstStyle/>
                    <a:p>
                      <a:r>
                        <a:rPr sz="1425" b="0">
                          <a:solidFill>
                            <a:srgbClr val="211D20"/>
                          </a:solidFill>
                          <a:latin typeface="Calibri"/>
                          <a:ea typeface="Calibri"/>
                          <a:cs typeface="Calibri"/>
                        </a:rPr>
                        <a:t>238 → 288</a:t>
                      </a:r>
                    </a:p>
                  </a:txBody>
                  <a:tcPr marL="91440" marR="91440" marT="45720" marB="45720">
                    <a:solidFill>
                      <a:srgbClr val="FFFFFF"/>
                    </a:solidFill>
                  </a:tcPr>
                </a:tc>
              </a:tr>
              <a:tr h="395817">
                <a:tc>
                  <a:txBody>
                    <a:bodyPr/>
                    <a:lstStyle/>
                    <a:p>
                      <a:r>
                        <a:rPr sz="1425" b="0">
                          <a:solidFill>
                            <a:srgbClr val="211D20"/>
                          </a:solidFill>
                          <a:latin typeface="Calibri"/>
                          <a:ea typeface="Calibri"/>
                          <a:cs typeface="Calibri"/>
                        </a:rPr>
                        <a:t>Campo do Tenente</a:t>
                      </a:r>
                    </a:p>
                  </a:txBody>
                  <a:tcPr marL="91440" marR="91440" marT="45720" marB="45720">
                    <a:solidFill>
                      <a:srgbClr val="F7F0E5"/>
                    </a:solidFill>
                  </a:tcPr>
                </a:tc>
                <a:tc>
                  <a:txBody>
                    <a:bodyPr/>
                    <a:lstStyle/>
                    <a:p>
                      <a:r>
                        <a:rPr sz="1425" b="0">
                          <a:solidFill>
                            <a:srgbClr val="211D20"/>
                          </a:solidFill>
                          <a:latin typeface="Calibri"/>
                          <a:ea typeface="Calibri"/>
                          <a:cs typeface="Calibri"/>
                        </a:rPr>
                        <a:t>0 → 0</a:t>
                      </a:r>
                    </a:p>
                  </a:txBody>
                  <a:tcPr marL="91440" marR="91440" marT="45720" marB="45720">
                    <a:solidFill>
                      <a:srgbClr val="F7F0E5"/>
                    </a:solidFill>
                  </a:tcPr>
                </a:tc>
                <a:tc>
                  <a:txBody>
                    <a:bodyPr/>
                    <a:lstStyle/>
                    <a:p>
                      <a:r>
                        <a:rPr sz="1425" b="0">
                          <a:solidFill>
                            <a:srgbClr val="211D20"/>
                          </a:solidFill>
                          <a:latin typeface="Calibri"/>
                          <a:ea typeface="Calibri"/>
                          <a:cs typeface="Calibri"/>
                        </a:rPr>
                        <a:t>153 → 100</a:t>
                      </a:r>
                    </a:p>
                  </a:txBody>
                  <a:tcPr marL="91440" marR="91440" marT="45720" marB="45720">
                    <a:solidFill>
                      <a:srgbClr val="F7F0E5"/>
                    </a:solidFill>
                  </a:tcPr>
                </a:tc>
                <a:tc>
                  <a:txBody>
                    <a:bodyPr/>
                    <a:lstStyle/>
                    <a:p>
                      <a:r>
                        <a:rPr sz="1425" b="0">
                          <a:solidFill>
                            <a:srgbClr val="211D20"/>
                          </a:solidFill>
                          <a:latin typeface="Calibri"/>
                          <a:ea typeface="Calibri"/>
                          <a:cs typeface="Calibri"/>
                        </a:rPr>
                        <a:t>46 → 26</a:t>
                      </a:r>
                    </a:p>
                  </a:txBody>
                  <a:tcPr marL="91440" marR="91440" marT="45720" marB="45720">
                    <a:solidFill>
                      <a:srgbClr val="F7F0E5"/>
                    </a:solidFill>
                  </a:tcPr>
                </a:tc>
              </a:tr>
            </a:tbl>
          </a:graphicData>
        </a:graphic>
      </p:graphicFrame>
      <p:sp>
        <p:nvSpPr>
          <p:cNvPr id="5" name="2024 → 2025 · F: feminicídio; VCM: violência contra a m">
            <a:extLst xmlns:a="http://schemas.openxmlformats.org/drawingml/2006/main">
              <a:ext uri="{FF2B5EF4-FFF2-40B4-BE49-F238E27FC236}">
                <a16:creationId xmlns:a16="http://schemas.microsoft.com/office/drawing/2014/main" id="{1F7A5302-28E7-471B-AE55-7594F24AB251}"/>
              </a:ext>
            </a:extLst>
          </p:cNvPr>
          <p:cNvSpPr>
            <a:spLocks xmlns:a="http://schemas.openxmlformats.org/drawingml/2006/main" noGrp="1"/>
          </p:cNvSpPr>
          <p:nvPr/>
        </p:nvSpPr>
        <p:spPr>
          <a:xfrm xmlns:a="http://schemas.openxmlformats.org/drawingml/2006/main">
            <a:off x="685800" y="5819775"/>
            <a:ext cx="108204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C6669"/>
                </a:solidFill>
                <a:latin typeface="Calibri"/>
                <a:ea typeface="Calibri"/>
                <a:cs typeface="Calibri"/>
              </a:defRPr>
            </a:pPr>
            <a:r>
              <a:rPr sz="1275" b="0">
                <a:solidFill>
                  <a:srgbClr val="6C6669"/>
                </a:solidFill>
                <a:latin typeface="Calibri"/>
                <a:ea typeface="Calibri"/>
                <a:cs typeface="Calibri"/>
              </a:rPr>
              <a:t>2024 → 2025 · F: feminicídio; VCM: violência contra a mulher; VDCM: violência doméstica contra a mulher.</a:t>
            </a:r>
          </a:p>
          <a:p xmlns:a="http://schemas.openxmlformats.org/drawingml/2006/main">
            <a:pPr>
              <a:defRPr sz="1275" b="0">
                <a:solidFill>
                  <a:srgbClr val="6C6669"/>
                </a:solidFill>
                <a:latin typeface="Calibri"/>
                <a:ea typeface="Calibri"/>
                <a:cs typeface="Calibri"/>
              </a:defRPr>
            </a:pPr>
            <a:r>
              <a:rPr sz="1275" b="0">
                <a:solidFill>
                  <a:srgbClr val="6C6669"/>
                </a:solidFill>
                <a:latin typeface="Calibri"/>
                <a:ea typeface="Calibri"/>
                <a:cs typeface="Calibri"/>
              </a:rPr>
              <a:t>Fonte: IPARDES / hub · registros administrativos; não somar categorias.</a:t>
            </a:r>
          </a:p>
        </p:txBody>
      </p:sp>
      <p:sp>
        <p:nvSpPr>
          <p:cNvPr id="6" name="COMESP · REDE PREPARADA MULHER SEGURA | LabSocial">
            <a:extLst xmlns:a="http://schemas.openxmlformats.org/drawingml/2006/main">
              <a:ext uri="{FF2B5EF4-FFF2-40B4-BE49-F238E27FC236}">
                <a16:creationId xmlns:a16="http://schemas.microsoft.com/office/drawing/2014/main" id="{43C10BD8-F8EB-437D-A4E3-9AE0F99B1A6F}"/>
              </a:ext>
            </a:extLst>
          </p:cNvPr>
          <p:cNvSpPr>
            <a:spLocks xmlns:a="http://schemas.openxmlformats.org/drawingml/2006/main" noGrp="1"/>
          </p:cNvSpPr>
          <p:nvPr/>
        </p:nvSpPr>
        <p:spPr>
          <a:xfrm xmlns:a="http://schemas.openxmlformats.org/drawingml/2006/main">
            <a:off x="685800" y="6505575"/>
            <a:ext cx="8953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COMESP · REDE PREPARADA MULHER SEGURA | LabSocial</a:t>
            </a:r>
          </a:p>
        </p:txBody>
      </p:sp>
      <p:sp>
        <p:nvSpPr>
          <p:cNvPr id="7" name="III · 30">
            <a:extLst xmlns:a="http://schemas.openxmlformats.org/drawingml/2006/main">
              <a:ext uri="{FF2B5EF4-FFF2-40B4-BE49-F238E27FC236}">
                <a16:creationId xmlns:a16="http://schemas.microsoft.com/office/drawing/2014/main" id="{DB2FE87D-366B-425E-AA27-DA7EB44E29C5}"/>
              </a:ext>
            </a:extLst>
          </p:cNvPr>
          <p:cNvSpPr>
            <a:spLocks xmlns:a="http://schemas.openxmlformats.org/drawingml/2006/main" noGrp="1"/>
          </p:cNvSpPr>
          <p:nvPr/>
        </p:nvSpPr>
        <p:spPr>
          <a:xfrm xmlns:a="http://schemas.openxmlformats.org/drawingml/2006/main">
            <a:off x="10572750" y="6505575"/>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III · 30</a:t>
            </a:r>
          </a:p>
        </p:txBody>
      </p:sp>
    </p:spTree>
    <p:extLst>
      <p:ext uri="{BB962C8B-B14F-4D97-AF65-F5344CB8AC3E}">
        <p14:creationId xmlns:p14="http://schemas.microsoft.com/office/powerpoint/2010/main" val="951534010"/>
      </p:ext>
    </p:extLst>
  </p:cSld>
</p:sld>
</file>

<file path=ppt/slides/slide31.xml><?xml version="1.0" encoding="utf-8"?>
<p:sld xmlns:p="http://schemas.openxmlformats.org/presentationml/2006/main">
  <p:cSld>
    <p:bg>
      <p:bgPr>
        <a:solidFill xmlns:a="http://schemas.openxmlformats.org/drawingml/2006/main">
          <a:srgbClr val="F7F0E5"/>
        </a:solidFill>
      </p:bgPr>
    </p:bg>
    <p:spTree>
      <p:nvGrpSpPr>
        <p:cNvPr id="1" name=""/>
        <p:cNvGrpSpPr/>
        <p:nvPr/>
      </p:nvGrpSpPr>
      <p:grpSpPr>
        <a:xfrm xmlns:a="http://schemas.openxmlformats.org/drawingml/2006/main"/>
      </p:grpSpPr>
      <p:sp>
        <p:nvSpPr>
          <p:cNvPr id="8" name="COMESP · MÓDULO III">
            <a:extLst xmlns:a="http://schemas.openxmlformats.org/drawingml/2006/main">
              <a:ext uri="{FF2B5EF4-FFF2-40B4-BE49-F238E27FC236}">
                <a16:creationId xmlns:a16="http://schemas.microsoft.com/office/drawing/2014/main" id="{BA8EE99D-F348-406C-B1F5-467DA29C6F44}"/>
              </a:ext>
            </a:extLst>
          </p:cNvPr>
          <p:cNvSpPr>
            <a:spLocks xmlns:a="http://schemas.openxmlformats.org/drawingml/2006/main" noGrp="1"/>
          </p:cNvSpPr>
          <p:nvPr/>
        </p:nvSpPr>
        <p:spPr>
          <a:xfrm xmlns:a="http://schemas.openxmlformats.org/drawingml/2006/main">
            <a:off x="685800" y="304800"/>
            <a:ext cx="10820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1">
                <a:solidFill>
                  <a:srgbClr val="711F3B"/>
                </a:solidFill>
                <a:latin typeface="Calibri"/>
                <a:ea typeface="Calibri"/>
                <a:cs typeface="Calibri"/>
              </a:defRPr>
            </a:pPr>
            <a:r>
              <a:rPr sz="1125" b="1">
                <a:solidFill>
                  <a:srgbClr val="711F3B"/>
                </a:solidFill>
                <a:latin typeface="Calibri"/>
                <a:ea typeface="Calibri"/>
                <a:cs typeface="Calibri"/>
              </a:rPr>
              <a:t>COMESP · MÓDULO III</a:t>
            </a:r>
          </a:p>
        </p:txBody>
      </p:sp>
      <p:sp>
        <p:nvSpPr>
          <p:cNvPr id="2" name="Consulta · municípios do COMESP">
            <a:extLst xmlns:a="http://schemas.openxmlformats.org/drawingml/2006/main">
              <a:ext uri="{FF2B5EF4-FFF2-40B4-BE49-F238E27FC236}">
                <a16:creationId xmlns:a16="http://schemas.microsoft.com/office/drawing/2014/main" id="{705316F2-D93E-4400-B73E-7D844C2B8F33}"/>
              </a:ext>
            </a:extLst>
          </p:cNvPr>
          <p:cNvSpPr>
            <a:spLocks xmlns:a="http://schemas.openxmlformats.org/drawingml/2006/main" noGrp="1"/>
          </p:cNvSpPr>
          <p:nvPr/>
        </p:nvSpPr>
        <p:spPr>
          <a:xfrm xmlns:a="http://schemas.openxmlformats.org/drawingml/2006/main">
            <a:off x="685800" y="68580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225" b="1">
                <a:solidFill>
                  <a:srgbClr val="711F3B"/>
                </a:solidFill>
                <a:latin typeface="Calibri"/>
                <a:ea typeface="Calibri"/>
                <a:cs typeface="Calibri"/>
              </a:defRPr>
            </a:pPr>
            <a:r>
              <a:rPr sz="3225" b="1">
                <a:solidFill>
                  <a:srgbClr val="711F3B"/>
                </a:solidFill>
                <a:latin typeface="Calibri"/>
                <a:ea typeface="Calibri"/>
                <a:cs typeface="Calibri"/>
              </a:rPr>
              <a:t>Consulta · municípios do COMESP</a:t>
            </a:r>
          </a:p>
        </p:txBody>
      </p:sp>
      <p:sp>
        <p:nvSpPr>
          <p:cNvPr id="3" name="">
            <a:extLst xmlns:a="http://schemas.openxmlformats.org/drawingml/2006/main">
              <a:ext uri="{FF2B5EF4-FFF2-40B4-BE49-F238E27FC236}">
                <a16:creationId xmlns:a16="http://schemas.microsoft.com/office/drawing/2014/main" id="{CDFD4616-AB47-4721-8E2B-1A18E22F16FC}"/>
              </a:ext>
            </a:extLst>
          </p:cNvPr>
          <p:cNvSpPr>
            <a:spLocks xmlns:a="http://schemas.openxmlformats.org/drawingml/2006/main" noGrp="1"/>
          </p:cNvSpPr>
          <p:nvPr/>
        </p:nvSpPr>
        <p:spPr>
          <a:xfrm xmlns:a="http://schemas.openxmlformats.org/drawingml/2006/main">
            <a:off x="685800" y="1638300"/>
            <a:ext cx="1047750" cy="38100"/>
          </a:xfrm>
          <a:prstGeom xmlns:a="http://schemas.openxmlformats.org/drawingml/2006/main" prst="rect">
            <a:avLst/>
          </a:prstGeom>
          <a:solidFill xmlns:a="http://schemas.openxmlformats.org/drawingml/2006/main">
            <a:srgbClr val="C59A42"/>
          </a:solidFill>
          <a:ln xmlns:a="http://schemas.openxmlformats.org/drawingml/2006/main" w="0">
            <a:noFill/>
          </a:ln>
        </p:spPr>
      </p:sp>
      <p:graphicFrame>
        <p:nvGraphicFramePr>
          <p:cNvPr id="11" name=""/>
          <p:cNvGraphicFramePr/>
          <p:nvPr/>
        </p:nvGraphicFramePr>
        <p:xfrm>
          <a:off xmlns:a="http://schemas.openxmlformats.org/drawingml/2006/main" x="685800" y="1971675"/>
          <a:ext xmlns:a="http://schemas.openxmlformats.org/drawingml/2006/main" cx="10820400" cy="3562350"/>
        </p:xfrm>
        <a:graphic xmlns:a="http://schemas.openxmlformats.org/drawingml/2006/main">
          <a:graphicData uri="http://schemas.openxmlformats.org/drawingml/2006/table">
            <a:tbl>
              <a:tblPr/>
              <a:tblGrid>
                <a:gridCol w="3105150"/>
                <a:gridCol w="2571750"/>
                <a:gridCol w="2571750"/>
                <a:gridCol w="2571750"/>
              </a:tblGrid>
              <a:tr h="395817">
                <a:tc>
                  <a:txBody>
                    <a:bodyPr/>
                    <a:lstStyle/>
                    <a:p>
                      <a:r>
                        <a:rPr sz="1425" b="1">
                          <a:solidFill>
                            <a:srgbClr val="FFFFFF"/>
                          </a:solidFill>
                          <a:latin typeface="Calibri"/>
                          <a:ea typeface="Calibri"/>
                          <a:cs typeface="Calibri"/>
                        </a:rPr>
                        <a:t>Município</a:t>
                      </a:r>
                    </a:p>
                  </a:txBody>
                  <a:tcPr marL="91440" marR="91440" marT="45720" marB="45720">
                    <a:solidFill>
                      <a:srgbClr val="711F3B"/>
                    </a:solidFill>
                  </a:tcPr>
                </a:tc>
                <a:tc>
                  <a:txBody>
                    <a:bodyPr/>
                    <a:lstStyle/>
                    <a:p>
                      <a:r>
                        <a:rPr sz="1425" b="1">
                          <a:solidFill>
                            <a:srgbClr val="FFFFFF"/>
                          </a:solidFill>
                          <a:latin typeface="Calibri"/>
                          <a:ea typeface="Calibri"/>
                          <a:cs typeface="Calibri"/>
                        </a:rPr>
                        <a:t>F · 24 → 25</a:t>
                      </a:r>
                    </a:p>
                  </a:txBody>
                  <a:tcPr marL="91440" marR="91440" marT="45720" marB="45720">
                    <a:solidFill>
                      <a:srgbClr val="711F3B"/>
                    </a:solidFill>
                  </a:tcPr>
                </a:tc>
                <a:tc>
                  <a:txBody>
                    <a:bodyPr/>
                    <a:lstStyle/>
                    <a:p>
                      <a:r>
                        <a:rPr sz="1425" b="1">
                          <a:solidFill>
                            <a:srgbClr val="FFFFFF"/>
                          </a:solidFill>
                          <a:latin typeface="Calibri"/>
                          <a:ea typeface="Calibri"/>
                          <a:cs typeface="Calibri"/>
                        </a:rPr>
                        <a:t>VCM · 24 → 25</a:t>
                      </a:r>
                    </a:p>
                  </a:txBody>
                  <a:tcPr marL="91440" marR="91440" marT="45720" marB="45720">
                    <a:solidFill>
                      <a:srgbClr val="711F3B"/>
                    </a:solidFill>
                  </a:tcPr>
                </a:tc>
                <a:tc>
                  <a:txBody>
                    <a:bodyPr/>
                    <a:lstStyle/>
                    <a:p>
                      <a:r>
                        <a:rPr sz="1425" b="1">
                          <a:solidFill>
                            <a:srgbClr val="FFFFFF"/>
                          </a:solidFill>
                          <a:latin typeface="Calibri"/>
                          <a:ea typeface="Calibri"/>
                          <a:cs typeface="Calibri"/>
                        </a:rPr>
                        <a:t>VDCM · 24 → 25</a:t>
                      </a:r>
                    </a:p>
                  </a:txBody>
                  <a:tcPr marL="91440" marR="91440" marT="45720" marB="45720">
                    <a:solidFill>
                      <a:srgbClr val="711F3B"/>
                    </a:solidFill>
                  </a:tcPr>
                </a:tc>
              </a:tr>
              <a:tr h="395817">
                <a:tc>
                  <a:txBody>
                    <a:bodyPr/>
                    <a:lstStyle/>
                    <a:p>
                      <a:r>
                        <a:rPr sz="1425" b="0">
                          <a:solidFill>
                            <a:srgbClr val="211D20"/>
                          </a:solidFill>
                          <a:latin typeface="Calibri"/>
                          <a:ea typeface="Calibri"/>
                          <a:cs typeface="Calibri"/>
                        </a:rPr>
                        <a:t>Campo Largo</a:t>
                      </a:r>
                    </a:p>
                  </a:txBody>
                  <a:tcPr marL="91440" marR="91440" marT="45720" marB="45720">
                    <a:solidFill>
                      <a:srgbClr val="FFFFFF"/>
                    </a:solidFill>
                  </a:tcPr>
                </a:tc>
                <a:tc>
                  <a:txBody>
                    <a:bodyPr/>
                    <a:lstStyle/>
                    <a:p>
                      <a:r>
                        <a:rPr sz="1425" b="0">
                          <a:solidFill>
                            <a:srgbClr val="211D20"/>
                          </a:solidFill>
                          <a:latin typeface="Calibri"/>
                          <a:ea typeface="Calibri"/>
                          <a:cs typeface="Calibri"/>
                        </a:rPr>
                        <a:t>1 → 1</a:t>
                      </a:r>
                    </a:p>
                  </a:txBody>
                  <a:tcPr marL="91440" marR="91440" marT="45720" marB="45720">
                    <a:solidFill>
                      <a:srgbClr val="FFFFFF"/>
                    </a:solidFill>
                  </a:tcPr>
                </a:tc>
                <a:tc>
                  <a:txBody>
                    <a:bodyPr/>
                    <a:lstStyle/>
                    <a:p>
                      <a:r>
                        <a:rPr sz="1425" b="0">
                          <a:solidFill>
                            <a:srgbClr val="211D20"/>
                          </a:solidFill>
                          <a:latin typeface="Calibri"/>
                          <a:ea typeface="Calibri"/>
                          <a:cs typeface="Calibri"/>
                        </a:rPr>
                        <a:t>2.341 → 2.047</a:t>
                      </a:r>
                    </a:p>
                  </a:txBody>
                  <a:tcPr marL="91440" marR="91440" marT="45720" marB="45720">
                    <a:solidFill>
                      <a:srgbClr val="FFFFFF"/>
                    </a:solidFill>
                  </a:tcPr>
                </a:tc>
                <a:tc>
                  <a:txBody>
                    <a:bodyPr/>
                    <a:lstStyle/>
                    <a:p>
                      <a:r>
                        <a:rPr sz="1425" b="0">
                          <a:solidFill>
                            <a:srgbClr val="211D20"/>
                          </a:solidFill>
                          <a:latin typeface="Calibri"/>
                          <a:ea typeface="Calibri"/>
                          <a:cs typeface="Calibri"/>
                        </a:rPr>
                        <a:t>653 → 563</a:t>
                      </a:r>
                    </a:p>
                  </a:txBody>
                  <a:tcPr marL="91440" marR="91440" marT="45720" marB="45720">
                    <a:solidFill>
                      <a:srgbClr val="FFFFFF"/>
                    </a:solidFill>
                  </a:tcPr>
                </a:tc>
              </a:tr>
              <a:tr h="395817">
                <a:tc>
                  <a:txBody>
                    <a:bodyPr/>
                    <a:lstStyle/>
                    <a:p>
                      <a:r>
                        <a:rPr sz="1425" b="0">
                          <a:solidFill>
                            <a:srgbClr val="211D20"/>
                          </a:solidFill>
                          <a:latin typeface="Calibri"/>
                          <a:ea typeface="Calibri"/>
                          <a:cs typeface="Calibri"/>
                        </a:rPr>
                        <a:t>Cerro Azul</a:t>
                      </a:r>
                    </a:p>
                  </a:txBody>
                  <a:tcPr marL="91440" marR="91440" marT="45720" marB="45720">
                    <a:solidFill>
                      <a:srgbClr val="F7F0E5"/>
                    </a:solidFill>
                  </a:tcPr>
                </a:tc>
                <a:tc>
                  <a:txBody>
                    <a:bodyPr/>
                    <a:lstStyle/>
                    <a:p>
                      <a:r>
                        <a:rPr sz="1425" b="0">
                          <a:solidFill>
                            <a:srgbClr val="211D20"/>
                          </a:solidFill>
                          <a:latin typeface="Calibri"/>
                          <a:ea typeface="Calibri"/>
                          <a:cs typeface="Calibri"/>
                        </a:rPr>
                        <a:t>0 → 0</a:t>
                      </a:r>
                    </a:p>
                  </a:txBody>
                  <a:tcPr marL="91440" marR="91440" marT="45720" marB="45720">
                    <a:solidFill>
                      <a:srgbClr val="F7F0E5"/>
                    </a:solidFill>
                  </a:tcPr>
                </a:tc>
                <a:tc>
                  <a:txBody>
                    <a:bodyPr/>
                    <a:lstStyle/>
                    <a:p>
                      <a:r>
                        <a:rPr sz="1425" b="0">
                          <a:solidFill>
                            <a:srgbClr val="211D20"/>
                          </a:solidFill>
                          <a:latin typeface="Calibri"/>
                          <a:ea typeface="Calibri"/>
                          <a:cs typeface="Calibri"/>
                        </a:rPr>
                        <a:t>274 → 227</a:t>
                      </a:r>
                    </a:p>
                  </a:txBody>
                  <a:tcPr marL="91440" marR="91440" marT="45720" marB="45720">
                    <a:solidFill>
                      <a:srgbClr val="F7F0E5"/>
                    </a:solidFill>
                  </a:tcPr>
                </a:tc>
                <a:tc>
                  <a:txBody>
                    <a:bodyPr/>
                    <a:lstStyle/>
                    <a:p>
                      <a:r>
                        <a:rPr sz="1425" b="0">
                          <a:solidFill>
                            <a:srgbClr val="211D20"/>
                          </a:solidFill>
                          <a:latin typeface="Calibri"/>
                          <a:ea typeface="Calibri"/>
                          <a:cs typeface="Calibri"/>
                        </a:rPr>
                        <a:t>75 → 67</a:t>
                      </a:r>
                    </a:p>
                  </a:txBody>
                  <a:tcPr marL="91440" marR="91440" marT="45720" marB="45720">
                    <a:solidFill>
                      <a:srgbClr val="F7F0E5"/>
                    </a:solidFill>
                  </a:tcPr>
                </a:tc>
              </a:tr>
              <a:tr h="395817">
                <a:tc>
                  <a:txBody>
                    <a:bodyPr/>
                    <a:lstStyle/>
                    <a:p>
                      <a:r>
                        <a:rPr sz="1425" b="0">
                          <a:solidFill>
                            <a:srgbClr val="211D20"/>
                          </a:solidFill>
                          <a:latin typeface="Calibri"/>
                          <a:ea typeface="Calibri"/>
                          <a:cs typeface="Calibri"/>
                        </a:rPr>
                        <a:t>Campo Magro</a:t>
                      </a:r>
                    </a:p>
                  </a:txBody>
                  <a:tcPr marL="91440" marR="91440" marT="45720" marB="45720">
                    <a:solidFill>
                      <a:srgbClr val="FFFFFF"/>
                    </a:solidFill>
                  </a:tcPr>
                </a:tc>
                <a:tc>
                  <a:txBody>
                    <a:bodyPr/>
                    <a:lstStyle/>
                    <a:p>
                      <a:r>
                        <a:rPr sz="1425" b="0">
                          <a:solidFill>
                            <a:srgbClr val="211D20"/>
                          </a:solidFill>
                          <a:latin typeface="Calibri"/>
                          <a:ea typeface="Calibri"/>
                          <a:cs typeface="Calibri"/>
                        </a:rPr>
                        <a:t>0 → 0</a:t>
                      </a:r>
                    </a:p>
                  </a:txBody>
                  <a:tcPr marL="91440" marR="91440" marT="45720" marB="45720">
                    <a:solidFill>
                      <a:srgbClr val="FFFFFF"/>
                    </a:solidFill>
                  </a:tcPr>
                </a:tc>
                <a:tc>
                  <a:txBody>
                    <a:bodyPr/>
                    <a:lstStyle/>
                    <a:p>
                      <a:r>
                        <a:rPr sz="1425" b="0">
                          <a:solidFill>
                            <a:srgbClr val="211D20"/>
                          </a:solidFill>
                          <a:latin typeface="Calibri"/>
                          <a:ea typeface="Calibri"/>
                          <a:cs typeface="Calibri"/>
                        </a:rPr>
                        <a:t>515 → 438</a:t>
                      </a:r>
                    </a:p>
                  </a:txBody>
                  <a:tcPr marL="91440" marR="91440" marT="45720" marB="45720">
                    <a:solidFill>
                      <a:srgbClr val="FFFFFF"/>
                    </a:solidFill>
                  </a:tcPr>
                </a:tc>
                <a:tc>
                  <a:txBody>
                    <a:bodyPr/>
                    <a:lstStyle/>
                    <a:p>
                      <a:r>
                        <a:rPr sz="1425" b="0">
                          <a:solidFill>
                            <a:srgbClr val="211D20"/>
                          </a:solidFill>
                          <a:latin typeface="Calibri"/>
                          <a:ea typeface="Calibri"/>
                          <a:cs typeface="Calibri"/>
                        </a:rPr>
                        <a:t>161 → 157</a:t>
                      </a:r>
                    </a:p>
                  </a:txBody>
                  <a:tcPr marL="91440" marR="91440" marT="45720" marB="45720">
                    <a:solidFill>
                      <a:srgbClr val="FFFFFF"/>
                    </a:solidFill>
                  </a:tcPr>
                </a:tc>
              </a:tr>
              <a:tr h="395817">
                <a:tc>
                  <a:txBody>
                    <a:bodyPr/>
                    <a:lstStyle/>
                    <a:p>
                      <a:r>
                        <a:rPr sz="1425" b="0">
                          <a:solidFill>
                            <a:srgbClr val="211D20"/>
                          </a:solidFill>
                          <a:latin typeface="Calibri"/>
                          <a:ea typeface="Calibri"/>
                          <a:cs typeface="Calibri"/>
                        </a:rPr>
                        <a:t>Colombo</a:t>
                      </a:r>
                    </a:p>
                  </a:txBody>
                  <a:tcPr marL="91440" marR="91440" marT="45720" marB="45720">
                    <a:solidFill>
                      <a:srgbClr val="F7F0E5"/>
                    </a:solidFill>
                  </a:tcPr>
                </a:tc>
                <a:tc>
                  <a:txBody>
                    <a:bodyPr/>
                    <a:lstStyle/>
                    <a:p>
                      <a:r>
                        <a:rPr sz="1425" b="0">
                          <a:solidFill>
                            <a:srgbClr val="211D20"/>
                          </a:solidFill>
                          <a:latin typeface="Calibri"/>
                          <a:ea typeface="Calibri"/>
                          <a:cs typeface="Calibri"/>
                        </a:rPr>
                        <a:t>1 → 1</a:t>
                      </a:r>
                    </a:p>
                  </a:txBody>
                  <a:tcPr marL="91440" marR="91440" marT="45720" marB="45720">
                    <a:solidFill>
                      <a:srgbClr val="F7F0E5"/>
                    </a:solidFill>
                  </a:tcPr>
                </a:tc>
                <a:tc>
                  <a:txBody>
                    <a:bodyPr/>
                    <a:lstStyle/>
                    <a:p>
                      <a:r>
                        <a:rPr sz="1425" b="0">
                          <a:solidFill>
                            <a:srgbClr val="211D20"/>
                          </a:solidFill>
                          <a:latin typeface="Calibri"/>
                          <a:ea typeface="Calibri"/>
                          <a:cs typeface="Calibri"/>
                        </a:rPr>
                        <a:t>5.229 → 4.435</a:t>
                      </a:r>
                    </a:p>
                  </a:txBody>
                  <a:tcPr marL="91440" marR="91440" marT="45720" marB="45720">
                    <a:solidFill>
                      <a:srgbClr val="F7F0E5"/>
                    </a:solidFill>
                  </a:tcPr>
                </a:tc>
                <a:tc>
                  <a:txBody>
                    <a:bodyPr/>
                    <a:lstStyle/>
                    <a:p>
                      <a:r>
                        <a:rPr sz="1425" b="0">
                          <a:solidFill>
                            <a:srgbClr val="211D20"/>
                          </a:solidFill>
                          <a:latin typeface="Calibri"/>
                          <a:ea typeface="Calibri"/>
                          <a:cs typeface="Calibri"/>
                        </a:rPr>
                        <a:t>1.557 → 1.446</a:t>
                      </a:r>
                    </a:p>
                  </a:txBody>
                  <a:tcPr marL="91440" marR="91440" marT="45720" marB="45720">
                    <a:solidFill>
                      <a:srgbClr val="F7F0E5"/>
                    </a:solidFill>
                  </a:tcPr>
                </a:tc>
              </a:tr>
              <a:tr h="395817">
                <a:tc>
                  <a:txBody>
                    <a:bodyPr/>
                    <a:lstStyle/>
                    <a:p>
                      <a:r>
                        <a:rPr sz="1425" b="0">
                          <a:solidFill>
                            <a:srgbClr val="211D20"/>
                          </a:solidFill>
                          <a:latin typeface="Calibri"/>
                          <a:ea typeface="Calibri"/>
                          <a:cs typeface="Calibri"/>
                        </a:rPr>
                        <a:t>Contenda</a:t>
                      </a:r>
                    </a:p>
                  </a:txBody>
                  <a:tcPr marL="91440" marR="91440" marT="45720" marB="45720">
                    <a:solidFill>
                      <a:srgbClr val="FFFFFF"/>
                    </a:solidFill>
                  </a:tcPr>
                </a:tc>
                <a:tc>
                  <a:txBody>
                    <a:bodyPr/>
                    <a:lstStyle/>
                    <a:p>
                      <a:r>
                        <a:rPr sz="1425" b="0">
                          <a:solidFill>
                            <a:srgbClr val="211D20"/>
                          </a:solidFill>
                          <a:latin typeface="Calibri"/>
                          <a:ea typeface="Calibri"/>
                          <a:cs typeface="Calibri"/>
                        </a:rPr>
                        <a:t>1 → 0</a:t>
                      </a:r>
                    </a:p>
                  </a:txBody>
                  <a:tcPr marL="91440" marR="91440" marT="45720" marB="45720">
                    <a:solidFill>
                      <a:srgbClr val="FFFFFF"/>
                    </a:solidFill>
                  </a:tcPr>
                </a:tc>
                <a:tc>
                  <a:txBody>
                    <a:bodyPr/>
                    <a:lstStyle/>
                    <a:p>
                      <a:r>
                        <a:rPr sz="1425" b="0">
                          <a:solidFill>
                            <a:srgbClr val="211D20"/>
                          </a:solidFill>
                          <a:latin typeface="Calibri"/>
                          <a:ea typeface="Calibri"/>
                          <a:cs typeface="Calibri"/>
                        </a:rPr>
                        <a:t>345 → 316</a:t>
                      </a:r>
                    </a:p>
                  </a:txBody>
                  <a:tcPr marL="91440" marR="91440" marT="45720" marB="45720">
                    <a:solidFill>
                      <a:srgbClr val="FFFFFF"/>
                    </a:solidFill>
                  </a:tcPr>
                </a:tc>
                <a:tc>
                  <a:txBody>
                    <a:bodyPr/>
                    <a:lstStyle/>
                    <a:p>
                      <a:r>
                        <a:rPr sz="1425" b="0">
                          <a:solidFill>
                            <a:srgbClr val="211D20"/>
                          </a:solidFill>
                          <a:latin typeface="Calibri"/>
                          <a:ea typeface="Calibri"/>
                          <a:cs typeface="Calibri"/>
                        </a:rPr>
                        <a:t>102 → 108</a:t>
                      </a:r>
                    </a:p>
                  </a:txBody>
                  <a:tcPr marL="91440" marR="91440" marT="45720" marB="45720">
                    <a:solidFill>
                      <a:srgbClr val="FFFFFF"/>
                    </a:solidFill>
                  </a:tcPr>
                </a:tc>
              </a:tr>
              <a:tr h="395817">
                <a:tc>
                  <a:txBody>
                    <a:bodyPr/>
                    <a:lstStyle/>
                    <a:p>
                      <a:r>
                        <a:rPr sz="1425" b="0">
                          <a:solidFill>
                            <a:srgbClr val="211D20"/>
                          </a:solidFill>
                          <a:latin typeface="Calibri"/>
                          <a:ea typeface="Calibri"/>
                          <a:cs typeface="Calibri"/>
                        </a:rPr>
                        <a:t>Curitiba</a:t>
                      </a:r>
                    </a:p>
                  </a:txBody>
                  <a:tcPr marL="91440" marR="91440" marT="45720" marB="45720">
                    <a:solidFill>
                      <a:srgbClr val="F7F0E5"/>
                    </a:solidFill>
                  </a:tcPr>
                </a:tc>
                <a:tc>
                  <a:txBody>
                    <a:bodyPr/>
                    <a:lstStyle/>
                    <a:p>
                      <a:r>
                        <a:rPr sz="1425" b="0">
                          <a:solidFill>
                            <a:srgbClr val="211D20"/>
                          </a:solidFill>
                          <a:latin typeface="Calibri"/>
                          <a:ea typeface="Calibri"/>
                          <a:cs typeface="Calibri"/>
                        </a:rPr>
                        <a:t>11 → 12</a:t>
                      </a:r>
                    </a:p>
                  </a:txBody>
                  <a:tcPr marL="91440" marR="91440" marT="45720" marB="45720">
                    <a:solidFill>
                      <a:srgbClr val="F7F0E5"/>
                    </a:solidFill>
                  </a:tcPr>
                </a:tc>
                <a:tc>
                  <a:txBody>
                    <a:bodyPr/>
                    <a:lstStyle/>
                    <a:p>
                      <a:r>
                        <a:rPr sz="1425" b="0">
                          <a:solidFill>
                            <a:srgbClr val="211D20"/>
                          </a:solidFill>
                          <a:latin typeface="Calibri"/>
                          <a:ea typeface="Calibri"/>
                          <a:cs typeface="Calibri"/>
                        </a:rPr>
                        <a:t>38.538 → 34.282</a:t>
                      </a:r>
                    </a:p>
                  </a:txBody>
                  <a:tcPr marL="91440" marR="91440" marT="45720" marB="45720">
                    <a:solidFill>
                      <a:srgbClr val="F7F0E5"/>
                    </a:solidFill>
                  </a:tcPr>
                </a:tc>
                <a:tc>
                  <a:txBody>
                    <a:bodyPr/>
                    <a:lstStyle/>
                    <a:p>
                      <a:r>
                        <a:rPr sz="1425" b="0">
                          <a:solidFill>
                            <a:srgbClr val="211D20"/>
                          </a:solidFill>
                          <a:latin typeface="Calibri"/>
                          <a:ea typeface="Calibri"/>
                          <a:cs typeface="Calibri"/>
                        </a:rPr>
                        <a:t>9.684 → 8.855</a:t>
                      </a:r>
                    </a:p>
                  </a:txBody>
                  <a:tcPr marL="91440" marR="91440" marT="45720" marB="45720">
                    <a:solidFill>
                      <a:srgbClr val="F7F0E5"/>
                    </a:solidFill>
                  </a:tcPr>
                </a:tc>
              </a:tr>
              <a:tr h="395817">
                <a:tc>
                  <a:txBody>
                    <a:bodyPr/>
                    <a:lstStyle/>
                    <a:p>
                      <a:r>
                        <a:rPr sz="1425" b="0">
                          <a:solidFill>
                            <a:srgbClr val="211D20"/>
                          </a:solidFill>
                          <a:latin typeface="Calibri"/>
                          <a:ea typeface="Calibri"/>
                          <a:cs typeface="Calibri"/>
                        </a:rPr>
                        <a:t>Doutor Ulysses</a:t>
                      </a:r>
                    </a:p>
                  </a:txBody>
                  <a:tcPr marL="91440" marR="91440" marT="45720" marB="45720">
                    <a:solidFill>
                      <a:srgbClr val="FFFFFF"/>
                    </a:solidFill>
                  </a:tcPr>
                </a:tc>
                <a:tc>
                  <a:txBody>
                    <a:bodyPr/>
                    <a:lstStyle/>
                    <a:p>
                      <a:r>
                        <a:rPr sz="1425" b="0">
                          <a:solidFill>
                            <a:srgbClr val="211D20"/>
                          </a:solidFill>
                          <a:latin typeface="Calibri"/>
                          <a:ea typeface="Calibri"/>
                          <a:cs typeface="Calibri"/>
                        </a:rPr>
                        <a:t>0 → 0</a:t>
                      </a:r>
                    </a:p>
                  </a:txBody>
                  <a:tcPr marL="91440" marR="91440" marT="45720" marB="45720">
                    <a:solidFill>
                      <a:srgbClr val="FFFFFF"/>
                    </a:solidFill>
                  </a:tcPr>
                </a:tc>
                <a:tc>
                  <a:txBody>
                    <a:bodyPr/>
                    <a:lstStyle/>
                    <a:p>
                      <a:r>
                        <a:rPr sz="1425" b="0">
                          <a:solidFill>
                            <a:srgbClr val="211D20"/>
                          </a:solidFill>
                          <a:latin typeface="Calibri"/>
                          <a:ea typeface="Calibri"/>
                          <a:cs typeface="Calibri"/>
                        </a:rPr>
                        <a:t>35 → 26</a:t>
                      </a:r>
                    </a:p>
                  </a:txBody>
                  <a:tcPr marL="91440" marR="91440" marT="45720" marB="45720">
                    <a:solidFill>
                      <a:srgbClr val="FFFFFF"/>
                    </a:solidFill>
                  </a:tcPr>
                </a:tc>
                <a:tc>
                  <a:txBody>
                    <a:bodyPr/>
                    <a:lstStyle/>
                    <a:p>
                      <a:r>
                        <a:rPr sz="1425" b="0">
                          <a:solidFill>
                            <a:srgbClr val="211D20"/>
                          </a:solidFill>
                          <a:latin typeface="Calibri"/>
                          <a:ea typeface="Calibri"/>
                          <a:cs typeface="Calibri"/>
                        </a:rPr>
                        <a:t>13 → 11</a:t>
                      </a:r>
                    </a:p>
                  </a:txBody>
                  <a:tcPr marL="91440" marR="91440" marT="45720" marB="45720">
                    <a:solidFill>
                      <a:srgbClr val="FFFFFF"/>
                    </a:solidFill>
                  </a:tcPr>
                </a:tc>
              </a:tr>
              <a:tr h="395817">
                <a:tc>
                  <a:txBody>
                    <a:bodyPr/>
                    <a:lstStyle/>
                    <a:p>
                      <a:r>
                        <a:rPr sz="1425" b="0">
                          <a:solidFill>
                            <a:srgbClr val="211D20"/>
                          </a:solidFill>
                          <a:latin typeface="Calibri"/>
                          <a:ea typeface="Calibri"/>
                          <a:cs typeface="Calibri"/>
                        </a:rPr>
                        <a:t>Fazenda Rio Grande</a:t>
                      </a:r>
                    </a:p>
                  </a:txBody>
                  <a:tcPr marL="91440" marR="91440" marT="45720" marB="45720">
                    <a:solidFill>
                      <a:srgbClr val="F7F0E5"/>
                    </a:solidFill>
                  </a:tcPr>
                </a:tc>
                <a:tc>
                  <a:txBody>
                    <a:bodyPr/>
                    <a:lstStyle/>
                    <a:p>
                      <a:r>
                        <a:rPr sz="1425" b="0">
                          <a:solidFill>
                            <a:srgbClr val="211D20"/>
                          </a:solidFill>
                          <a:latin typeface="Calibri"/>
                          <a:ea typeface="Calibri"/>
                          <a:cs typeface="Calibri"/>
                        </a:rPr>
                        <a:t>0 → 0</a:t>
                      </a:r>
                    </a:p>
                  </a:txBody>
                  <a:tcPr marL="91440" marR="91440" marT="45720" marB="45720">
                    <a:solidFill>
                      <a:srgbClr val="F7F0E5"/>
                    </a:solidFill>
                  </a:tcPr>
                </a:tc>
                <a:tc>
                  <a:txBody>
                    <a:bodyPr/>
                    <a:lstStyle/>
                    <a:p>
                      <a:r>
                        <a:rPr sz="1425" b="0">
                          <a:solidFill>
                            <a:srgbClr val="211D20"/>
                          </a:solidFill>
                          <a:latin typeface="Calibri"/>
                          <a:ea typeface="Calibri"/>
                          <a:cs typeface="Calibri"/>
                        </a:rPr>
                        <a:t>3.187 → 2.922</a:t>
                      </a:r>
                    </a:p>
                  </a:txBody>
                  <a:tcPr marL="91440" marR="91440" marT="45720" marB="45720">
                    <a:solidFill>
                      <a:srgbClr val="F7F0E5"/>
                    </a:solidFill>
                  </a:tcPr>
                </a:tc>
                <a:tc>
                  <a:txBody>
                    <a:bodyPr/>
                    <a:lstStyle/>
                    <a:p>
                      <a:r>
                        <a:rPr sz="1425" b="0">
                          <a:solidFill>
                            <a:srgbClr val="211D20"/>
                          </a:solidFill>
                          <a:latin typeface="Calibri"/>
                          <a:ea typeface="Calibri"/>
                          <a:cs typeface="Calibri"/>
                        </a:rPr>
                        <a:t>667 → 429</a:t>
                      </a:r>
                    </a:p>
                  </a:txBody>
                  <a:tcPr marL="91440" marR="91440" marT="45720" marB="45720">
                    <a:solidFill>
                      <a:srgbClr val="F7F0E5"/>
                    </a:solidFill>
                  </a:tcPr>
                </a:tc>
              </a:tr>
            </a:tbl>
          </a:graphicData>
        </a:graphic>
      </p:graphicFrame>
      <p:sp>
        <p:nvSpPr>
          <p:cNvPr id="5" name="2024 → 2025 · F: feminicídio; VCM: violência contra a m">
            <a:extLst xmlns:a="http://schemas.openxmlformats.org/drawingml/2006/main">
              <a:ext uri="{FF2B5EF4-FFF2-40B4-BE49-F238E27FC236}">
                <a16:creationId xmlns:a16="http://schemas.microsoft.com/office/drawing/2014/main" id="{9338927B-6684-4261-94A0-471AC9128539}"/>
              </a:ext>
            </a:extLst>
          </p:cNvPr>
          <p:cNvSpPr>
            <a:spLocks xmlns:a="http://schemas.openxmlformats.org/drawingml/2006/main" noGrp="1"/>
          </p:cNvSpPr>
          <p:nvPr/>
        </p:nvSpPr>
        <p:spPr>
          <a:xfrm xmlns:a="http://schemas.openxmlformats.org/drawingml/2006/main">
            <a:off x="685800" y="5819775"/>
            <a:ext cx="108204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C6669"/>
                </a:solidFill>
                <a:latin typeface="Calibri"/>
                <a:ea typeface="Calibri"/>
                <a:cs typeface="Calibri"/>
              </a:defRPr>
            </a:pPr>
            <a:r>
              <a:rPr sz="1275" b="0">
                <a:solidFill>
                  <a:srgbClr val="6C6669"/>
                </a:solidFill>
                <a:latin typeface="Calibri"/>
                <a:ea typeface="Calibri"/>
                <a:cs typeface="Calibri"/>
              </a:rPr>
              <a:t>2024 → 2025 · F: feminicídio; VCM: violência contra a mulher; VDCM: violência doméstica contra a mulher.</a:t>
            </a:r>
          </a:p>
          <a:p xmlns:a="http://schemas.openxmlformats.org/drawingml/2006/main">
            <a:pPr>
              <a:defRPr sz="1275" b="0">
                <a:solidFill>
                  <a:srgbClr val="6C6669"/>
                </a:solidFill>
                <a:latin typeface="Calibri"/>
                <a:ea typeface="Calibri"/>
                <a:cs typeface="Calibri"/>
              </a:defRPr>
            </a:pPr>
            <a:r>
              <a:rPr sz="1275" b="0">
                <a:solidFill>
                  <a:srgbClr val="6C6669"/>
                </a:solidFill>
                <a:latin typeface="Calibri"/>
                <a:ea typeface="Calibri"/>
                <a:cs typeface="Calibri"/>
              </a:rPr>
              <a:t>Fonte: IPARDES / hub · registros administrativos; não somar categorias.</a:t>
            </a:r>
          </a:p>
        </p:txBody>
      </p:sp>
      <p:sp>
        <p:nvSpPr>
          <p:cNvPr id="6" name="COMESP · REDE PREPARADA MULHER SEGURA | LabSocial">
            <a:extLst xmlns:a="http://schemas.openxmlformats.org/drawingml/2006/main">
              <a:ext uri="{FF2B5EF4-FFF2-40B4-BE49-F238E27FC236}">
                <a16:creationId xmlns:a16="http://schemas.microsoft.com/office/drawing/2014/main" id="{7096E236-8392-41AA-BF17-480F2B4AB01C}"/>
              </a:ext>
            </a:extLst>
          </p:cNvPr>
          <p:cNvSpPr>
            <a:spLocks xmlns:a="http://schemas.openxmlformats.org/drawingml/2006/main" noGrp="1"/>
          </p:cNvSpPr>
          <p:nvPr/>
        </p:nvSpPr>
        <p:spPr>
          <a:xfrm xmlns:a="http://schemas.openxmlformats.org/drawingml/2006/main">
            <a:off x="685800" y="6505575"/>
            <a:ext cx="8953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COMESP · REDE PREPARADA MULHER SEGURA | LabSocial</a:t>
            </a:r>
          </a:p>
        </p:txBody>
      </p:sp>
      <p:sp>
        <p:nvSpPr>
          <p:cNvPr id="7" name="III · 31">
            <a:extLst xmlns:a="http://schemas.openxmlformats.org/drawingml/2006/main">
              <a:ext uri="{FF2B5EF4-FFF2-40B4-BE49-F238E27FC236}">
                <a16:creationId xmlns:a16="http://schemas.microsoft.com/office/drawing/2014/main" id="{2EC8EF47-074A-406E-BFC5-B36934CF13C5}"/>
              </a:ext>
            </a:extLst>
          </p:cNvPr>
          <p:cNvSpPr>
            <a:spLocks xmlns:a="http://schemas.openxmlformats.org/drawingml/2006/main" noGrp="1"/>
          </p:cNvSpPr>
          <p:nvPr/>
        </p:nvSpPr>
        <p:spPr>
          <a:xfrm xmlns:a="http://schemas.openxmlformats.org/drawingml/2006/main">
            <a:off x="10572750" y="6505575"/>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III · 31</a:t>
            </a:r>
          </a:p>
        </p:txBody>
      </p:sp>
    </p:spTree>
    <p:extLst>
      <p:ext uri="{BB962C8B-B14F-4D97-AF65-F5344CB8AC3E}">
        <p14:creationId xmlns:p14="http://schemas.microsoft.com/office/powerpoint/2010/main" val="951534010"/>
      </p:ext>
    </p:extLst>
  </p:cSld>
</p:sld>
</file>

<file path=ppt/slides/slide32.xml><?xml version="1.0" encoding="utf-8"?>
<p:sld xmlns:p="http://schemas.openxmlformats.org/presentationml/2006/main">
  <p:cSld>
    <p:bg>
      <p:bgPr>
        <a:solidFill xmlns:a="http://schemas.openxmlformats.org/drawingml/2006/main">
          <a:srgbClr val="F7F0E5"/>
        </a:solidFill>
      </p:bgPr>
    </p:bg>
    <p:spTree>
      <p:nvGrpSpPr>
        <p:cNvPr id="1" name=""/>
        <p:cNvGrpSpPr/>
        <p:nvPr/>
      </p:nvGrpSpPr>
      <p:grpSpPr>
        <a:xfrm xmlns:a="http://schemas.openxmlformats.org/drawingml/2006/main"/>
      </p:grpSpPr>
      <p:sp>
        <p:nvSpPr>
          <p:cNvPr id="8" name="COMESP · MÓDULO III">
            <a:extLst xmlns:a="http://schemas.openxmlformats.org/drawingml/2006/main">
              <a:ext uri="{FF2B5EF4-FFF2-40B4-BE49-F238E27FC236}">
                <a16:creationId xmlns:a16="http://schemas.microsoft.com/office/drawing/2014/main" id="{09E1798C-A4B2-4FF3-B08D-B366F769F02E}"/>
              </a:ext>
            </a:extLst>
          </p:cNvPr>
          <p:cNvSpPr>
            <a:spLocks xmlns:a="http://schemas.openxmlformats.org/drawingml/2006/main" noGrp="1"/>
          </p:cNvSpPr>
          <p:nvPr/>
        </p:nvSpPr>
        <p:spPr>
          <a:xfrm xmlns:a="http://schemas.openxmlformats.org/drawingml/2006/main">
            <a:off x="685800" y="304800"/>
            <a:ext cx="10820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1">
                <a:solidFill>
                  <a:srgbClr val="711F3B"/>
                </a:solidFill>
                <a:latin typeface="Calibri"/>
                <a:ea typeface="Calibri"/>
                <a:cs typeface="Calibri"/>
              </a:defRPr>
            </a:pPr>
            <a:r>
              <a:rPr sz="1125" b="1">
                <a:solidFill>
                  <a:srgbClr val="711F3B"/>
                </a:solidFill>
                <a:latin typeface="Calibri"/>
                <a:ea typeface="Calibri"/>
                <a:cs typeface="Calibri"/>
              </a:rPr>
              <a:t>COMESP · MÓDULO III</a:t>
            </a:r>
          </a:p>
        </p:txBody>
      </p:sp>
      <p:sp>
        <p:nvSpPr>
          <p:cNvPr id="2" name="Consulta · municípios do COMESP">
            <a:extLst xmlns:a="http://schemas.openxmlformats.org/drawingml/2006/main">
              <a:ext uri="{FF2B5EF4-FFF2-40B4-BE49-F238E27FC236}">
                <a16:creationId xmlns:a16="http://schemas.microsoft.com/office/drawing/2014/main" id="{3361D1D6-B69A-4DAC-A7B2-33A148932E0C}"/>
              </a:ext>
            </a:extLst>
          </p:cNvPr>
          <p:cNvSpPr>
            <a:spLocks xmlns:a="http://schemas.openxmlformats.org/drawingml/2006/main" noGrp="1"/>
          </p:cNvSpPr>
          <p:nvPr/>
        </p:nvSpPr>
        <p:spPr>
          <a:xfrm xmlns:a="http://schemas.openxmlformats.org/drawingml/2006/main">
            <a:off x="685800" y="68580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225" b="1">
                <a:solidFill>
                  <a:srgbClr val="711F3B"/>
                </a:solidFill>
                <a:latin typeface="Calibri"/>
                <a:ea typeface="Calibri"/>
                <a:cs typeface="Calibri"/>
              </a:defRPr>
            </a:pPr>
            <a:r>
              <a:rPr sz="3225" b="1">
                <a:solidFill>
                  <a:srgbClr val="711F3B"/>
                </a:solidFill>
                <a:latin typeface="Calibri"/>
                <a:ea typeface="Calibri"/>
                <a:cs typeface="Calibri"/>
              </a:rPr>
              <a:t>Consulta · municípios do COMESP</a:t>
            </a:r>
          </a:p>
        </p:txBody>
      </p:sp>
      <p:sp>
        <p:nvSpPr>
          <p:cNvPr id="3" name="">
            <a:extLst xmlns:a="http://schemas.openxmlformats.org/drawingml/2006/main">
              <a:ext uri="{FF2B5EF4-FFF2-40B4-BE49-F238E27FC236}">
                <a16:creationId xmlns:a16="http://schemas.microsoft.com/office/drawing/2014/main" id="{B1C3FEB0-B702-45B0-AC19-70269FEDD6B5}"/>
              </a:ext>
            </a:extLst>
          </p:cNvPr>
          <p:cNvSpPr>
            <a:spLocks xmlns:a="http://schemas.openxmlformats.org/drawingml/2006/main" noGrp="1"/>
          </p:cNvSpPr>
          <p:nvPr/>
        </p:nvSpPr>
        <p:spPr>
          <a:xfrm xmlns:a="http://schemas.openxmlformats.org/drawingml/2006/main">
            <a:off x="685800" y="1638300"/>
            <a:ext cx="1047750" cy="38100"/>
          </a:xfrm>
          <a:prstGeom xmlns:a="http://schemas.openxmlformats.org/drawingml/2006/main" prst="rect">
            <a:avLst/>
          </a:prstGeom>
          <a:solidFill xmlns:a="http://schemas.openxmlformats.org/drawingml/2006/main">
            <a:srgbClr val="C59A42"/>
          </a:solidFill>
          <a:ln xmlns:a="http://schemas.openxmlformats.org/drawingml/2006/main" w="0">
            <a:noFill/>
          </a:ln>
        </p:spPr>
      </p:sp>
      <p:graphicFrame>
        <p:nvGraphicFramePr>
          <p:cNvPr id="11" name=""/>
          <p:cNvGraphicFramePr/>
          <p:nvPr/>
        </p:nvGraphicFramePr>
        <p:xfrm>
          <a:off xmlns:a="http://schemas.openxmlformats.org/drawingml/2006/main" x="685800" y="1971675"/>
          <a:ext xmlns:a="http://schemas.openxmlformats.org/drawingml/2006/main" cx="10820400" cy="3562350"/>
        </p:xfrm>
        <a:graphic xmlns:a="http://schemas.openxmlformats.org/drawingml/2006/main">
          <a:graphicData uri="http://schemas.openxmlformats.org/drawingml/2006/table">
            <a:tbl>
              <a:tblPr/>
              <a:tblGrid>
                <a:gridCol w="3105150"/>
                <a:gridCol w="2571750"/>
                <a:gridCol w="2571750"/>
                <a:gridCol w="2571750"/>
              </a:tblGrid>
              <a:tr h="395817">
                <a:tc>
                  <a:txBody>
                    <a:bodyPr/>
                    <a:lstStyle/>
                    <a:p>
                      <a:r>
                        <a:rPr sz="1425" b="1">
                          <a:solidFill>
                            <a:srgbClr val="FFFFFF"/>
                          </a:solidFill>
                          <a:latin typeface="Calibri"/>
                          <a:ea typeface="Calibri"/>
                          <a:cs typeface="Calibri"/>
                        </a:rPr>
                        <a:t>Município</a:t>
                      </a:r>
                    </a:p>
                  </a:txBody>
                  <a:tcPr marL="91440" marR="91440" marT="45720" marB="45720">
                    <a:solidFill>
                      <a:srgbClr val="711F3B"/>
                    </a:solidFill>
                  </a:tcPr>
                </a:tc>
                <a:tc>
                  <a:txBody>
                    <a:bodyPr/>
                    <a:lstStyle/>
                    <a:p>
                      <a:r>
                        <a:rPr sz="1425" b="1">
                          <a:solidFill>
                            <a:srgbClr val="FFFFFF"/>
                          </a:solidFill>
                          <a:latin typeface="Calibri"/>
                          <a:ea typeface="Calibri"/>
                          <a:cs typeface="Calibri"/>
                        </a:rPr>
                        <a:t>F · 24 → 25</a:t>
                      </a:r>
                    </a:p>
                  </a:txBody>
                  <a:tcPr marL="91440" marR="91440" marT="45720" marB="45720">
                    <a:solidFill>
                      <a:srgbClr val="711F3B"/>
                    </a:solidFill>
                  </a:tcPr>
                </a:tc>
                <a:tc>
                  <a:txBody>
                    <a:bodyPr/>
                    <a:lstStyle/>
                    <a:p>
                      <a:r>
                        <a:rPr sz="1425" b="1">
                          <a:solidFill>
                            <a:srgbClr val="FFFFFF"/>
                          </a:solidFill>
                          <a:latin typeface="Calibri"/>
                          <a:ea typeface="Calibri"/>
                          <a:cs typeface="Calibri"/>
                        </a:rPr>
                        <a:t>VCM · 24 → 25</a:t>
                      </a:r>
                    </a:p>
                  </a:txBody>
                  <a:tcPr marL="91440" marR="91440" marT="45720" marB="45720">
                    <a:solidFill>
                      <a:srgbClr val="711F3B"/>
                    </a:solidFill>
                  </a:tcPr>
                </a:tc>
                <a:tc>
                  <a:txBody>
                    <a:bodyPr/>
                    <a:lstStyle/>
                    <a:p>
                      <a:r>
                        <a:rPr sz="1425" b="1">
                          <a:solidFill>
                            <a:srgbClr val="FFFFFF"/>
                          </a:solidFill>
                          <a:latin typeface="Calibri"/>
                          <a:ea typeface="Calibri"/>
                          <a:cs typeface="Calibri"/>
                        </a:rPr>
                        <a:t>VDCM · 24 → 25</a:t>
                      </a:r>
                    </a:p>
                  </a:txBody>
                  <a:tcPr marL="91440" marR="91440" marT="45720" marB="45720">
                    <a:solidFill>
                      <a:srgbClr val="711F3B"/>
                    </a:solidFill>
                  </a:tcPr>
                </a:tc>
              </a:tr>
              <a:tr h="395817">
                <a:tc>
                  <a:txBody>
                    <a:bodyPr/>
                    <a:lstStyle/>
                    <a:p>
                      <a:r>
                        <a:rPr sz="1425" b="0">
                          <a:solidFill>
                            <a:srgbClr val="211D20"/>
                          </a:solidFill>
                          <a:latin typeface="Calibri"/>
                          <a:ea typeface="Calibri"/>
                          <a:cs typeface="Calibri"/>
                        </a:rPr>
                        <a:t>Guaratuba</a:t>
                      </a:r>
                    </a:p>
                  </a:txBody>
                  <a:tcPr marL="91440" marR="91440" marT="45720" marB="45720">
                    <a:solidFill>
                      <a:srgbClr val="FFFFFF"/>
                    </a:solidFill>
                  </a:tcPr>
                </a:tc>
                <a:tc>
                  <a:txBody>
                    <a:bodyPr/>
                    <a:lstStyle/>
                    <a:p>
                      <a:r>
                        <a:rPr sz="1425" b="0">
                          <a:solidFill>
                            <a:srgbClr val="211D20"/>
                          </a:solidFill>
                          <a:latin typeface="Calibri"/>
                          <a:ea typeface="Calibri"/>
                          <a:cs typeface="Calibri"/>
                        </a:rPr>
                        <a:t>0 → 0</a:t>
                      </a:r>
                    </a:p>
                  </a:txBody>
                  <a:tcPr marL="91440" marR="91440" marT="45720" marB="45720">
                    <a:solidFill>
                      <a:srgbClr val="FFFFFF"/>
                    </a:solidFill>
                  </a:tcPr>
                </a:tc>
                <a:tc>
                  <a:txBody>
                    <a:bodyPr/>
                    <a:lstStyle/>
                    <a:p>
                      <a:r>
                        <a:rPr sz="1425" b="0">
                          <a:solidFill>
                            <a:srgbClr val="211D20"/>
                          </a:solidFill>
                          <a:latin typeface="Calibri"/>
                          <a:ea typeface="Calibri"/>
                          <a:cs typeface="Calibri"/>
                        </a:rPr>
                        <a:t>1.639 → 1.404</a:t>
                      </a:r>
                    </a:p>
                  </a:txBody>
                  <a:tcPr marL="91440" marR="91440" marT="45720" marB="45720">
                    <a:solidFill>
                      <a:srgbClr val="FFFFFF"/>
                    </a:solidFill>
                  </a:tcPr>
                </a:tc>
                <a:tc>
                  <a:txBody>
                    <a:bodyPr/>
                    <a:lstStyle/>
                    <a:p>
                      <a:r>
                        <a:rPr sz="1425" b="0">
                          <a:solidFill>
                            <a:srgbClr val="211D20"/>
                          </a:solidFill>
                          <a:latin typeface="Calibri"/>
                          <a:ea typeface="Calibri"/>
                          <a:cs typeface="Calibri"/>
                        </a:rPr>
                        <a:t>457 → 401</a:t>
                      </a:r>
                    </a:p>
                  </a:txBody>
                  <a:tcPr marL="91440" marR="91440" marT="45720" marB="45720">
                    <a:solidFill>
                      <a:srgbClr val="FFFFFF"/>
                    </a:solidFill>
                  </a:tcPr>
                </a:tc>
              </a:tr>
              <a:tr h="395817">
                <a:tc>
                  <a:txBody>
                    <a:bodyPr/>
                    <a:lstStyle/>
                    <a:p>
                      <a:r>
                        <a:rPr sz="1425" b="0">
                          <a:solidFill>
                            <a:srgbClr val="211D20"/>
                          </a:solidFill>
                          <a:latin typeface="Calibri"/>
                          <a:ea typeface="Calibri"/>
                          <a:cs typeface="Calibri"/>
                        </a:rPr>
                        <a:t>Itaperuçu</a:t>
                      </a:r>
                    </a:p>
                  </a:txBody>
                  <a:tcPr marL="91440" marR="91440" marT="45720" marB="45720">
                    <a:solidFill>
                      <a:srgbClr val="F7F0E5"/>
                    </a:solidFill>
                  </a:tcPr>
                </a:tc>
                <a:tc>
                  <a:txBody>
                    <a:bodyPr/>
                    <a:lstStyle/>
                    <a:p>
                      <a:r>
                        <a:rPr sz="1425" b="0">
                          <a:solidFill>
                            <a:srgbClr val="211D20"/>
                          </a:solidFill>
                          <a:latin typeface="Calibri"/>
                          <a:ea typeface="Calibri"/>
                          <a:cs typeface="Calibri"/>
                        </a:rPr>
                        <a:t>0 → 0</a:t>
                      </a:r>
                    </a:p>
                  </a:txBody>
                  <a:tcPr marL="91440" marR="91440" marT="45720" marB="45720">
                    <a:solidFill>
                      <a:srgbClr val="F7F0E5"/>
                    </a:solidFill>
                  </a:tcPr>
                </a:tc>
                <a:tc>
                  <a:txBody>
                    <a:bodyPr/>
                    <a:lstStyle/>
                    <a:p>
                      <a:r>
                        <a:rPr sz="1425" b="0">
                          <a:solidFill>
                            <a:srgbClr val="211D20"/>
                          </a:solidFill>
                          <a:latin typeface="Calibri"/>
                          <a:ea typeface="Calibri"/>
                          <a:cs typeface="Calibri"/>
                        </a:rPr>
                        <a:t>453 → 355</a:t>
                      </a:r>
                    </a:p>
                  </a:txBody>
                  <a:tcPr marL="91440" marR="91440" marT="45720" marB="45720">
                    <a:solidFill>
                      <a:srgbClr val="F7F0E5"/>
                    </a:solidFill>
                  </a:tcPr>
                </a:tc>
                <a:tc>
                  <a:txBody>
                    <a:bodyPr/>
                    <a:lstStyle/>
                    <a:p>
                      <a:r>
                        <a:rPr sz="1425" b="0">
                          <a:solidFill>
                            <a:srgbClr val="211D20"/>
                          </a:solidFill>
                          <a:latin typeface="Calibri"/>
                          <a:ea typeface="Calibri"/>
                          <a:cs typeface="Calibri"/>
                        </a:rPr>
                        <a:t>134 → 99</a:t>
                      </a:r>
                    </a:p>
                  </a:txBody>
                  <a:tcPr marL="91440" marR="91440" marT="45720" marB="45720">
                    <a:solidFill>
                      <a:srgbClr val="F7F0E5"/>
                    </a:solidFill>
                  </a:tcPr>
                </a:tc>
              </a:tr>
              <a:tr h="395817">
                <a:tc>
                  <a:txBody>
                    <a:bodyPr/>
                    <a:lstStyle/>
                    <a:p>
                      <a:r>
                        <a:rPr sz="1425" b="0">
                          <a:solidFill>
                            <a:srgbClr val="211D20"/>
                          </a:solidFill>
                          <a:latin typeface="Calibri"/>
                          <a:ea typeface="Calibri"/>
                          <a:cs typeface="Calibri"/>
                        </a:rPr>
                        <a:t>Lapa</a:t>
                      </a:r>
                    </a:p>
                  </a:txBody>
                  <a:tcPr marL="91440" marR="91440" marT="45720" marB="45720">
                    <a:solidFill>
                      <a:srgbClr val="FFFFFF"/>
                    </a:solidFill>
                  </a:tcPr>
                </a:tc>
                <a:tc>
                  <a:txBody>
                    <a:bodyPr/>
                    <a:lstStyle/>
                    <a:p>
                      <a:r>
                        <a:rPr sz="1425" b="0">
                          <a:solidFill>
                            <a:srgbClr val="211D20"/>
                          </a:solidFill>
                          <a:latin typeface="Calibri"/>
                          <a:ea typeface="Calibri"/>
                          <a:cs typeface="Calibri"/>
                        </a:rPr>
                        <a:t>1 → 0</a:t>
                      </a:r>
                    </a:p>
                  </a:txBody>
                  <a:tcPr marL="91440" marR="91440" marT="45720" marB="45720">
                    <a:solidFill>
                      <a:srgbClr val="FFFFFF"/>
                    </a:solidFill>
                  </a:tcPr>
                </a:tc>
                <a:tc>
                  <a:txBody>
                    <a:bodyPr/>
                    <a:lstStyle/>
                    <a:p>
                      <a:r>
                        <a:rPr sz="1425" b="0">
                          <a:solidFill>
                            <a:srgbClr val="211D20"/>
                          </a:solidFill>
                          <a:latin typeface="Calibri"/>
                          <a:ea typeface="Calibri"/>
                          <a:cs typeface="Calibri"/>
                        </a:rPr>
                        <a:t>907 → 921</a:t>
                      </a:r>
                    </a:p>
                  </a:txBody>
                  <a:tcPr marL="91440" marR="91440" marT="45720" marB="45720">
                    <a:solidFill>
                      <a:srgbClr val="FFFFFF"/>
                    </a:solidFill>
                  </a:tcPr>
                </a:tc>
                <a:tc>
                  <a:txBody>
                    <a:bodyPr/>
                    <a:lstStyle/>
                    <a:p>
                      <a:r>
                        <a:rPr sz="1425" b="0">
                          <a:solidFill>
                            <a:srgbClr val="211D20"/>
                          </a:solidFill>
                          <a:latin typeface="Calibri"/>
                          <a:ea typeface="Calibri"/>
                          <a:cs typeface="Calibri"/>
                        </a:rPr>
                        <a:t>248 → 231</a:t>
                      </a:r>
                    </a:p>
                  </a:txBody>
                  <a:tcPr marL="91440" marR="91440" marT="45720" marB="45720">
                    <a:solidFill>
                      <a:srgbClr val="FFFFFF"/>
                    </a:solidFill>
                  </a:tcPr>
                </a:tc>
              </a:tr>
              <a:tr h="395817">
                <a:tc>
                  <a:txBody>
                    <a:bodyPr/>
                    <a:lstStyle/>
                    <a:p>
                      <a:r>
                        <a:rPr sz="1425" b="0">
                          <a:solidFill>
                            <a:srgbClr val="211D20"/>
                          </a:solidFill>
                          <a:latin typeface="Calibri"/>
                          <a:ea typeface="Calibri"/>
                          <a:cs typeface="Calibri"/>
                        </a:rPr>
                        <a:t>Mandirituba</a:t>
                      </a:r>
                    </a:p>
                  </a:txBody>
                  <a:tcPr marL="91440" marR="91440" marT="45720" marB="45720">
                    <a:solidFill>
                      <a:srgbClr val="F7F0E5"/>
                    </a:solidFill>
                  </a:tcPr>
                </a:tc>
                <a:tc>
                  <a:txBody>
                    <a:bodyPr/>
                    <a:lstStyle/>
                    <a:p>
                      <a:r>
                        <a:rPr sz="1425" b="0">
                          <a:solidFill>
                            <a:srgbClr val="211D20"/>
                          </a:solidFill>
                          <a:latin typeface="Calibri"/>
                          <a:ea typeface="Calibri"/>
                          <a:cs typeface="Calibri"/>
                        </a:rPr>
                        <a:t>0 → 1</a:t>
                      </a:r>
                    </a:p>
                  </a:txBody>
                  <a:tcPr marL="91440" marR="91440" marT="45720" marB="45720">
                    <a:solidFill>
                      <a:srgbClr val="F7F0E5"/>
                    </a:solidFill>
                  </a:tcPr>
                </a:tc>
                <a:tc>
                  <a:txBody>
                    <a:bodyPr/>
                    <a:lstStyle/>
                    <a:p>
                      <a:r>
                        <a:rPr sz="1425" b="0">
                          <a:solidFill>
                            <a:srgbClr val="211D20"/>
                          </a:solidFill>
                          <a:latin typeface="Calibri"/>
                          <a:ea typeface="Calibri"/>
                          <a:cs typeface="Calibri"/>
                        </a:rPr>
                        <a:t>461 → 415</a:t>
                      </a:r>
                    </a:p>
                  </a:txBody>
                  <a:tcPr marL="91440" marR="91440" marT="45720" marB="45720">
                    <a:solidFill>
                      <a:srgbClr val="F7F0E5"/>
                    </a:solidFill>
                  </a:tcPr>
                </a:tc>
                <a:tc>
                  <a:txBody>
                    <a:bodyPr/>
                    <a:lstStyle/>
                    <a:p>
                      <a:r>
                        <a:rPr sz="1425" b="0">
                          <a:solidFill>
                            <a:srgbClr val="211D20"/>
                          </a:solidFill>
                          <a:latin typeface="Calibri"/>
                          <a:ea typeface="Calibri"/>
                          <a:cs typeface="Calibri"/>
                        </a:rPr>
                        <a:t>91 → 64</a:t>
                      </a:r>
                    </a:p>
                  </a:txBody>
                  <a:tcPr marL="91440" marR="91440" marT="45720" marB="45720">
                    <a:solidFill>
                      <a:srgbClr val="F7F0E5"/>
                    </a:solidFill>
                  </a:tcPr>
                </a:tc>
              </a:tr>
              <a:tr h="395817">
                <a:tc>
                  <a:txBody>
                    <a:bodyPr/>
                    <a:lstStyle/>
                    <a:p>
                      <a:r>
                        <a:rPr sz="1425" b="0">
                          <a:solidFill>
                            <a:srgbClr val="211D20"/>
                          </a:solidFill>
                          <a:latin typeface="Calibri"/>
                          <a:ea typeface="Calibri"/>
                          <a:cs typeface="Calibri"/>
                        </a:rPr>
                        <a:t>Piên</a:t>
                      </a:r>
                    </a:p>
                  </a:txBody>
                  <a:tcPr marL="91440" marR="91440" marT="45720" marB="45720">
                    <a:solidFill>
                      <a:srgbClr val="FFFFFF"/>
                    </a:solidFill>
                  </a:tcPr>
                </a:tc>
                <a:tc>
                  <a:txBody>
                    <a:bodyPr/>
                    <a:lstStyle/>
                    <a:p>
                      <a:r>
                        <a:rPr sz="1425" b="0">
                          <a:solidFill>
                            <a:srgbClr val="211D20"/>
                          </a:solidFill>
                          <a:latin typeface="Calibri"/>
                          <a:ea typeface="Calibri"/>
                          <a:cs typeface="Calibri"/>
                        </a:rPr>
                        <a:t>0 → 1</a:t>
                      </a:r>
                    </a:p>
                  </a:txBody>
                  <a:tcPr marL="91440" marR="91440" marT="45720" marB="45720">
                    <a:solidFill>
                      <a:srgbClr val="FFFFFF"/>
                    </a:solidFill>
                  </a:tcPr>
                </a:tc>
                <a:tc>
                  <a:txBody>
                    <a:bodyPr/>
                    <a:lstStyle/>
                    <a:p>
                      <a:r>
                        <a:rPr sz="1425" b="0">
                          <a:solidFill>
                            <a:srgbClr val="211D20"/>
                          </a:solidFill>
                          <a:latin typeface="Calibri"/>
                          <a:ea typeface="Calibri"/>
                          <a:cs typeface="Calibri"/>
                        </a:rPr>
                        <a:t>121 → 118</a:t>
                      </a:r>
                    </a:p>
                  </a:txBody>
                  <a:tcPr marL="91440" marR="91440" marT="45720" marB="45720">
                    <a:solidFill>
                      <a:srgbClr val="FFFFFF"/>
                    </a:solidFill>
                  </a:tcPr>
                </a:tc>
                <a:tc>
                  <a:txBody>
                    <a:bodyPr/>
                    <a:lstStyle/>
                    <a:p>
                      <a:r>
                        <a:rPr sz="1425" b="0">
                          <a:solidFill>
                            <a:srgbClr val="211D20"/>
                          </a:solidFill>
                          <a:latin typeface="Calibri"/>
                          <a:ea typeface="Calibri"/>
                          <a:cs typeface="Calibri"/>
                        </a:rPr>
                        <a:t>54 → 52</a:t>
                      </a:r>
                    </a:p>
                  </a:txBody>
                  <a:tcPr marL="91440" marR="91440" marT="45720" marB="45720">
                    <a:solidFill>
                      <a:srgbClr val="FFFFFF"/>
                    </a:solidFill>
                  </a:tcPr>
                </a:tc>
              </a:tr>
              <a:tr h="395817">
                <a:tc>
                  <a:txBody>
                    <a:bodyPr/>
                    <a:lstStyle/>
                    <a:p>
                      <a:r>
                        <a:rPr sz="1425" b="0">
                          <a:solidFill>
                            <a:srgbClr val="211D20"/>
                          </a:solidFill>
                          <a:latin typeface="Calibri"/>
                          <a:ea typeface="Calibri"/>
                          <a:cs typeface="Calibri"/>
                        </a:rPr>
                        <a:t>Pinhais</a:t>
                      </a:r>
                    </a:p>
                  </a:txBody>
                  <a:tcPr marL="91440" marR="91440" marT="45720" marB="45720">
                    <a:solidFill>
                      <a:srgbClr val="F7F0E5"/>
                    </a:solidFill>
                  </a:tcPr>
                </a:tc>
                <a:tc>
                  <a:txBody>
                    <a:bodyPr/>
                    <a:lstStyle/>
                    <a:p>
                      <a:r>
                        <a:rPr sz="1425" b="0">
                          <a:solidFill>
                            <a:srgbClr val="211D20"/>
                          </a:solidFill>
                          <a:latin typeface="Calibri"/>
                          <a:ea typeface="Calibri"/>
                          <a:cs typeface="Calibri"/>
                        </a:rPr>
                        <a:t>2 → 0</a:t>
                      </a:r>
                    </a:p>
                  </a:txBody>
                  <a:tcPr marL="91440" marR="91440" marT="45720" marB="45720">
                    <a:solidFill>
                      <a:srgbClr val="F7F0E5"/>
                    </a:solidFill>
                  </a:tcPr>
                </a:tc>
                <a:tc>
                  <a:txBody>
                    <a:bodyPr/>
                    <a:lstStyle/>
                    <a:p>
                      <a:r>
                        <a:rPr sz="1425" b="0">
                          <a:solidFill>
                            <a:srgbClr val="211D20"/>
                          </a:solidFill>
                          <a:latin typeface="Calibri"/>
                          <a:ea typeface="Calibri"/>
                          <a:cs typeface="Calibri"/>
                        </a:rPr>
                        <a:t>2.739 → 2.741</a:t>
                      </a:r>
                    </a:p>
                  </a:txBody>
                  <a:tcPr marL="91440" marR="91440" marT="45720" marB="45720">
                    <a:solidFill>
                      <a:srgbClr val="F7F0E5"/>
                    </a:solidFill>
                  </a:tcPr>
                </a:tc>
                <a:tc>
                  <a:txBody>
                    <a:bodyPr/>
                    <a:lstStyle/>
                    <a:p>
                      <a:r>
                        <a:rPr sz="1425" b="0">
                          <a:solidFill>
                            <a:srgbClr val="211D20"/>
                          </a:solidFill>
                          <a:latin typeface="Calibri"/>
                          <a:ea typeface="Calibri"/>
                          <a:cs typeface="Calibri"/>
                        </a:rPr>
                        <a:t>534 → 639</a:t>
                      </a:r>
                    </a:p>
                  </a:txBody>
                  <a:tcPr marL="91440" marR="91440" marT="45720" marB="45720">
                    <a:solidFill>
                      <a:srgbClr val="F7F0E5"/>
                    </a:solidFill>
                  </a:tcPr>
                </a:tc>
              </a:tr>
              <a:tr h="395817">
                <a:tc>
                  <a:txBody>
                    <a:bodyPr/>
                    <a:lstStyle/>
                    <a:p>
                      <a:r>
                        <a:rPr sz="1425" b="0">
                          <a:solidFill>
                            <a:srgbClr val="211D20"/>
                          </a:solidFill>
                          <a:latin typeface="Calibri"/>
                          <a:ea typeface="Calibri"/>
                          <a:cs typeface="Calibri"/>
                        </a:rPr>
                        <a:t>Piraquara</a:t>
                      </a:r>
                    </a:p>
                  </a:txBody>
                  <a:tcPr marL="91440" marR="91440" marT="45720" marB="45720">
                    <a:solidFill>
                      <a:srgbClr val="FFFFFF"/>
                    </a:solidFill>
                  </a:tcPr>
                </a:tc>
                <a:tc>
                  <a:txBody>
                    <a:bodyPr/>
                    <a:lstStyle/>
                    <a:p>
                      <a:r>
                        <a:rPr sz="1425" b="0">
                          <a:solidFill>
                            <a:srgbClr val="211D20"/>
                          </a:solidFill>
                          <a:latin typeface="Calibri"/>
                          <a:ea typeface="Calibri"/>
                          <a:cs typeface="Calibri"/>
                        </a:rPr>
                        <a:t>0 → 1</a:t>
                      </a:r>
                    </a:p>
                  </a:txBody>
                  <a:tcPr marL="91440" marR="91440" marT="45720" marB="45720">
                    <a:solidFill>
                      <a:srgbClr val="FFFFFF"/>
                    </a:solidFill>
                  </a:tcPr>
                </a:tc>
                <a:tc>
                  <a:txBody>
                    <a:bodyPr/>
                    <a:lstStyle/>
                    <a:p>
                      <a:r>
                        <a:rPr sz="1425" b="0">
                          <a:solidFill>
                            <a:srgbClr val="211D20"/>
                          </a:solidFill>
                          <a:latin typeface="Calibri"/>
                          <a:ea typeface="Calibri"/>
                          <a:cs typeface="Calibri"/>
                        </a:rPr>
                        <a:t>2.398 → 2.263</a:t>
                      </a:r>
                    </a:p>
                  </a:txBody>
                  <a:tcPr marL="91440" marR="91440" marT="45720" marB="45720">
                    <a:solidFill>
                      <a:srgbClr val="FFFFFF"/>
                    </a:solidFill>
                  </a:tcPr>
                </a:tc>
                <a:tc>
                  <a:txBody>
                    <a:bodyPr/>
                    <a:lstStyle/>
                    <a:p>
                      <a:r>
                        <a:rPr sz="1425" b="0">
                          <a:solidFill>
                            <a:srgbClr val="211D20"/>
                          </a:solidFill>
                          <a:latin typeface="Calibri"/>
                          <a:ea typeface="Calibri"/>
                          <a:cs typeface="Calibri"/>
                        </a:rPr>
                        <a:t>966 → 712</a:t>
                      </a:r>
                    </a:p>
                  </a:txBody>
                  <a:tcPr marL="91440" marR="91440" marT="45720" marB="45720">
                    <a:solidFill>
                      <a:srgbClr val="FFFFFF"/>
                    </a:solidFill>
                  </a:tcPr>
                </a:tc>
              </a:tr>
              <a:tr h="395817">
                <a:tc>
                  <a:txBody>
                    <a:bodyPr/>
                    <a:lstStyle/>
                    <a:p>
                      <a:r>
                        <a:rPr sz="1425" b="0">
                          <a:solidFill>
                            <a:srgbClr val="211D20"/>
                          </a:solidFill>
                          <a:latin typeface="Calibri"/>
                          <a:ea typeface="Calibri"/>
                          <a:cs typeface="Calibri"/>
                        </a:rPr>
                        <a:t>Pontal do Paraná</a:t>
                      </a:r>
                    </a:p>
                  </a:txBody>
                  <a:tcPr marL="91440" marR="91440" marT="45720" marB="45720">
                    <a:solidFill>
                      <a:srgbClr val="F7F0E5"/>
                    </a:solidFill>
                  </a:tcPr>
                </a:tc>
                <a:tc>
                  <a:txBody>
                    <a:bodyPr/>
                    <a:lstStyle/>
                    <a:p>
                      <a:r>
                        <a:rPr sz="1425" b="0">
                          <a:solidFill>
                            <a:srgbClr val="211D20"/>
                          </a:solidFill>
                          <a:latin typeface="Calibri"/>
                          <a:ea typeface="Calibri"/>
                          <a:cs typeface="Calibri"/>
                        </a:rPr>
                        <a:t>1 → 0</a:t>
                      </a:r>
                    </a:p>
                  </a:txBody>
                  <a:tcPr marL="91440" marR="91440" marT="45720" marB="45720">
                    <a:solidFill>
                      <a:srgbClr val="F7F0E5"/>
                    </a:solidFill>
                  </a:tcPr>
                </a:tc>
                <a:tc>
                  <a:txBody>
                    <a:bodyPr/>
                    <a:lstStyle/>
                    <a:p>
                      <a:r>
                        <a:rPr sz="1425" b="0">
                          <a:solidFill>
                            <a:srgbClr val="211D20"/>
                          </a:solidFill>
                          <a:latin typeface="Calibri"/>
                          <a:ea typeface="Calibri"/>
                          <a:cs typeface="Calibri"/>
                        </a:rPr>
                        <a:t>1.352 → 1.230</a:t>
                      </a:r>
                    </a:p>
                  </a:txBody>
                  <a:tcPr marL="91440" marR="91440" marT="45720" marB="45720">
                    <a:solidFill>
                      <a:srgbClr val="F7F0E5"/>
                    </a:solidFill>
                  </a:tcPr>
                </a:tc>
                <a:tc>
                  <a:txBody>
                    <a:bodyPr/>
                    <a:lstStyle/>
                    <a:p>
                      <a:r>
                        <a:rPr sz="1425" b="0">
                          <a:solidFill>
                            <a:srgbClr val="211D20"/>
                          </a:solidFill>
                          <a:latin typeface="Calibri"/>
                          <a:ea typeface="Calibri"/>
                          <a:cs typeface="Calibri"/>
                        </a:rPr>
                        <a:t>339 → 372</a:t>
                      </a:r>
                    </a:p>
                  </a:txBody>
                  <a:tcPr marL="91440" marR="91440" marT="45720" marB="45720">
                    <a:solidFill>
                      <a:srgbClr val="F7F0E5"/>
                    </a:solidFill>
                  </a:tcPr>
                </a:tc>
              </a:tr>
            </a:tbl>
          </a:graphicData>
        </a:graphic>
      </p:graphicFrame>
      <p:sp>
        <p:nvSpPr>
          <p:cNvPr id="5" name="2024 → 2025 · F: feminicídio; VCM: violência contra a m">
            <a:extLst xmlns:a="http://schemas.openxmlformats.org/drawingml/2006/main">
              <a:ext uri="{FF2B5EF4-FFF2-40B4-BE49-F238E27FC236}">
                <a16:creationId xmlns:a16="http://schemas.microsoft.com/office/drawing/2014/main" id="{65834BE2-19AF-4E60-9975-20DCF1CE31AB}"/>
              </a:ext>
            </a:extLst>
          </p:cNvPr>
          <p:cNvSpPr>
            <a:spLocks xmlns:a="http://schemas.openxmlformats.org/drawingml/2006/main" noGrp="1"/>
          </p:cNvSpPr>
          <p:nvPr/>
        </p:nvSpPr>
        <p:spPr>
          <a:xfrm xmlns:a="http://schemas.openxmlformats.org/drawingml/2006/main">
            <a:off x="685800" y="5819775"/>
            <a:ext cx="108204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C6669"/>
                </a:solidFill>
                <a:latin typeface="Calibri"/>
                <a:ea typeface="Calibri"/>
                <a:cs typeface="Calibri"/>
              </a:defRPr>
            </a:pPr>
            <a:r>
              <a:rPr sz="1275" b="0">
                <a:solidFill>
                  <a:srgbClr val="6C6669"/>
                </a:solidFill>
                <a:latin typeface="Calibri"/>
                <a:ea typeface="Calibri"/>
                <a:cs typeface="Calibri"/>
              </a:rPr>
              <a:t>2024 → 2025 · F: feminicídio; VCM: violência contra a mulher; VDCM: violência doméstica contra a mulher.</a:t>
            </a:r>
          </a:p>
          <a:p xmlns:a="http://schemas.openxmlformats.org/drawingml/2006/main">
            <a:pPr>
              <a:defRPr sz="1275" b="0">
                <a:solidFill>
                  <a:srgbClr val="6C6669"/>
                </a:solidFill>
                <a:latin typeface="Calibri"/>
                <a:ea typeface="Calibri"/>
                <a:cs typeface="Calibri"/>
              </a:defRPr>
            </a:pPr>
            <a:r>
              <a:rPr sz="1275" b="0">
                <a:solidFill>
                  <a:srgbClr val="6C6669"/>
                </a:solidFill>
                <a:latin typeface="Calibri"/>
                <a:ea typeface="Calibri"/>
                <a:cs typeface="Calibri"/>
              </a:rPr>
              <a:t>Fonte: IPARDES / hub · registros administrativos; não somar categorias.</a:t>
            </a:r>
          </a:p>
        </p:txBody>
      </p:sp>
      <p:sp>
        <p:nvSpPr>
          <p:cNvPr id="6" name="COMESP · REDE PREPARADA MULHER SEGURA | LabSocial">
            <a:extLst xmlns:a="http://schemas.openxmlformats.org/drawingml/2006/main">
              <a:ext uri="{FF2B5EF4-FFF2-40B4-BE49-F238E27FC236}">
                <a16:creationId xmlns:a16="http://schemas.microsoft.com/office/drawing/2014/main" id="{CA1621ED-3041-43BB-9081-C4E663353DE0}"/>
              </a:ext>
            </a:extLst>
          </p:cNvPr>
          <p:cNvSpPr>
            <a:spLocks xmlns:a="http://schemas.openxmlformats.org/drawingml/2006/main" noGrp="1"/>
          </p:cNvSpPr>
          <p:nvPr/>
        </p:nvSpPr>
        <p:spPr>
          <a:xfrm xmlns:a="http://schemas.openxmlformats.org/drawingml/2006/main">
            <a:off x="685800" y="6505575"/>
            <a:ext cx="8953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COMESP · REDE PREPARADA MULHER SEGURA | LabSocial</a:t>
            </a:r>
          </a:p>
        </p:txBody>
      </p:sp>
      <p:sp>
        <p:nvSpPr>
          <p:cNvPr id="7" name="III · 32">
            <a:extLst xmlns:a="http://schemas.openxmlformats.org/drawingml/2006/main">
              <a:ext uri="{FF2B5EF4-FFF2-40B4-BE49-F238E27FC236}">
                <a16:creationId xmlns:a16="http://schemas.microsoft.com/office/drawing/2014/main" id="{D093D2D1-B152-4F96-8795-E0F54FA968A0}"/>
              </a:ext>
            </a:extLst>
          </p:cNvPr>
          <p:cNvSpPr>
            <a:spLocks xmlns:a="http://schemas.openxmlformats.org/drawingml/2006/main" noGrp="1"/>
          </p:cNvSpPr>
          <p:nvPr/>
        </p:nvSpPr>
        <p:spPr>
          <a:xfrm xmlns:a="http://schemas.openxmlformats.org/drawingml/2006/main">
            <a:off x="10572750" y="6505575"/>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III · 32</a:t>
            </a:r>
          </a:p>
        </p:txBody>
      </p:sp>
    </p:spTree>
    <p:extLst>
      <p:ext uri="{BB962C8B-B14F-4D97-AF65-F5344CB8AC3E}">
        <p14:creationId xmlns:p14="http://schemas.microsoft.com/office/powerpoint/2010/main" val="951534010"/>
      </p:ext>
    </p:extLst>
  </p:cSld>
</p:sld>
</file>

<file path=ppt/slides/slide33.xml><?xml version="1.0" encoding="utf-8"?>
<p:sld xmlns:p="http://schemas.openxmlformats.org/presentationml/2006/main">
  <p:cSld>
    <p:bg>
      <p:bgPr>
        <a:solidFill xmlns:a="http://schemas.openxmlformats.org/drawingml/2006/main">
          <a:srgbClr val="F7F0E5"/>
        </a:solidFill>
      </p:bgPr>
    </p:bg>
    <p:spTree>
      <p:nvGrpSpPr>
        <p:cNvPr id="1" name=""/>
        <p:cNvGrpSpPr/>
        <p:nvPr/>
      </p:nvGrpSpPr>
      <p:grpSpPr>
        <a:xfrm xmlns:a="http://schemas.openxmlformats.org/drawingml/2006/main"/>
      </p:grpSpPr>
      <p:sp>
        <p:nvSpPr>
          <p:cNvPr id="8" name="COMESP · MÓDULO III">
            <a:extLst xmlns:a="http://schemas.openxmlformats.org/drawingml/2006/main">
              <a:ext uri="{FF2B5EF4-FFF2-40B4-BE49-F238E27FC236}">
                <a16:creationId xmlns:a16="http://schemas.microsoft.com/office/drawing/2014/main" id="{CA8175F7-C229-4560-8943-F036F1244B56}"/>
              </a:ext>
            </a:extLst>
          </p:cNvPr>
          <p:cNvSpPr>
            <a:spLocks xmlns:a="http://schemas.openxmlformats.org/drawingml/2006/main" noGrp="1"/>
          </p:cNvSpPr>
          <p:nvPr/>
        </p:nvSpPr>
        <p:spPr>
          <a:xfrm xmlns:a="http://schemas.openxmlformats.org/drawingml/2006/main">
            <a:off x="685800" y="304800"/>
            <a:ext cx="10820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1">
                <a:solidFill>
                  <a:srgbClr val="711F3B"/>
                </a:solidFill>
                <a:latin typeface="Calibri"/>
                <a:ea typeface="Calibri"/>
                <a:cs typeface="Calibri"/>
              </a:defRPr>
            </a:pPr>
            <a:r>
              <a:rPr sz="1125" b="1">
                <a:solidFill>
                  <a:srgbClr val="711F3B"/>
                </a:solidFill>
                <a:latin typeface="Calibri"/>
                <a:ea typeface="Calibri"/>
                <a:cs typeface="Calibri"/>
              </a:rPr>
              <a:t>COMESP · MÓDULO III</a:t>
            </a:r>
          </a:p>
        </p:txBody>
      </p:sp>
      <p:sp>
        <p:nvSpPr>
          <p:cNvPr id="2" name="Consulta · municípios do COMESP">
            <a:extLst xmlns:a="http://schemas.openxmlformats.org/drawingml/2006/main">
              <a:ext uri="{FF2B5EF4-FFF2-40B4-BE49-F238E27FC236}">
                <a16:creationId xmlns:a16="http://schemas.microsoft.com/office/drawing/2014/main" id="{FE2096C2-F2F9-4CDA-A202-63E8849BA78C}"/>
              </a:ext>
            </a:extLst>
          </p:cNvPr>
          <p:cNvSpPr>
            <a:spLocks xmlns:a="http://schemas.openxmlformats.org/drawingml/2006/main" noGrp="1"/>
          </p:cNvSpPr>
          <p:nvPr/>
        </p:nvSpPr>
        <p:spPr>
          <a:xfrm xmlns:a="http://schemas.openxmlformats.org/drawingml/2006/main">
            <a:off x="685800" y="68580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225" b="1">
                <a:solidFill>
                  <a:srgbClr val="711F3B"/>
                </a:solidFill>
                <a:latin typeface="Calibri"/>
                <a:ea typeface="Calibri"/>
                <a:cs typeface="Calibri"/>
              </a:defRPr>
            </a:pPr>
            <a:r>
              <a:rPr sz="3225" b="1">
                <a:solidFill>
                  <a:srgbClr val="711F3B"/>
                </a:solidFill>
                <a:latin typeface="Calibri"/>
                <a:ea typeface="Calibri"/>
                <a:cs typeface="Calibri"/>
              </a:rPr>
              <a:t>Consulta · municípios do COMESP</a:t>
            </a:r>
          </a:p>
        </p:txBody>
      </p:sp>
      <p:sp>
        <p:nvSpPr>
          <p:cNvPr id="3" name="">
            <a:extLst xmlns:a="http://schemas.openxmlformats.org/drawingml/2006/main">
              <a:ext uri="{FF2B5EF4-FFF2-40B4-BE49-F238E27FC236}">
                <a16:creationId xmlns:a16="http://schemas.microsoft.com/office/drawing/2014/main" id="{5FA53BEC-997E-41A3-A2EB-8EDC42DCDE45}"/>
              </a:ext>
            </a:extLst>
          </p:cNvPr>
          <p:cNvSpPr>
            <a:spLocks xmlns:a="http://schemas.openxmlformats.org/drawingml/2006/main" noGrp="1"/>
          </p:cNvSpPr>
          <p:nvPr/>
        </p:nvSpPr>
        <p:spPr>
          <a:xfrm xmlns:a="http://schemas.openxmlformats.org/drawingml/2006/main">
            <a:off x="685800" y="1638300"/>
            <a:ext cx="1047750" cy="38100"/>
          </a:xfrm>
          <a:prstGeom xmlns:a="http://schemas.openxmlformats.org/drawingml/2006/main" prst="rect">
            <a:avLst/>
          </a:prstGeom>
          <a:solidFill xmlns:a="http://schemas.openxmlformats.org/drawingml/2006/main">
            <a:srgbClr val="C59A42"/>
          </a:solidFill>
          <a:ln xmlns:a="http://schemas.openxmlformats.org/drawingml/2006/main" w="0">
            <a:noFill/>
          </a:ln>
        </p:spPr>
      </p:sp>
      <p:graphicFrame>
        <p:nvGraphicFramePr>
          <p:cNvPr id="11" name=""/>
          <p:cNvGraphicFramePr/>
          <p:nvPr/>
        </p:nvGraphicFramePr>
        <p:xfrm>
          <a:off xmlns:a="http://schemas.openxmlformats.org/drawingml/2006/main" x="685800" y="1971675"/>
          <a:ext xmlns:a="http://schemas.openxmlformats.org/drawingml/2006/main" cx="10820400" cy="3562350"/>
        </p:xfrm>
        <a:graphic xmlns:a="http://schemas.openxmlformats.org/drawingml/2006/main">
          <a:graphicData uri="http://schemas.openxmlformats.org/drawingml/2006/table">
            <a:tbl>
              <a:tblPr/>
              <a:tblGrid>
                <a:gridCol w="3105150"/>
                <a:gridCol w="2571750"/>
                <a:gridCol w="2571750"/>
                <a:gridCol w="2571750"/>
              </a:tblGrid>
              <a:tr h="445294">
                <a:tc>
                  <a:txBody>
                    <a:bodyPr/>
                    <a:lstStyle/>
                    <a:p>
                      <a:r>
                        <a:rPr sz="1425" b="1">
                          <a:solidFill>
                            <a:srgbClr val="FFFFFF"/>
                          </a:solidFill>
                          <a:latin typeface="Calibri"/>
                          <a:ea typeface="Calibri"/>
                          <a:cs typeface="Calibri"/>
                        </a:rPr>
                        <a:t>Município</a:t>
                      </a:r>
                    </a:p>
                  </a:txBody>
                  <a:tcPr marL="91440" marR="91440" marT="45720" marB="45720">
                    <a:solidFill>
                      <a:srgbClr val="711F3B"/>
                    </a:solidFill>
                  </a:tcPr>
                </a:tc>
                <a:tc>
                  <a:txBody>
                    <a:bodyPr/>
                    <a:lstStyle/>
                    <a:p>
                      <a:r>
                        <a:rPr sz="1425" b="1">
                          <a:solidFill>
                            <a:srgbClr val="FFFFFF"/>
                          </a:solidFill>
                          <a:latin typeface="Calibri"/>
                          <a:ea typeface="Calibri"/>
                          <a:cs typeface="Calibri"/>
                        </a:rPr>
                        <a:t>F · 24 → 25</a:t>
                      </a:r>
                    </a:p>
                  </a:txBody>
                  <a:tcPr marL="91440" marR="91440" marT="45720" marB="45720">
                    <a:solidFill>
                      <a:srgbClr val="711F3B"/>
                    </a:solidFill>
                  </a:tcPr>
                </a:tc>
                <a:tc>
                  <a:txBody>
                    <a:bodyPr/>
                    <a:lstStyle/>
                    <a:p>
                      <a:r>
                        <a:rPr sz="1425" b="1">
                          <a:solidFill>
                            <a:srgbClr val="FFFFFF"/>
                          </a:solidFill>
                          <a:latin typeface="Calibri"/>
                          <a:ea typeface="Calibri"/>
                          <a:cs typeface="Calibri"/>
                        </a:rPr>
                        <a:t>VCM · 24 → 25</a:t>
                      </a:r>
                    </a:p>
                  </a:txBody>
                  <a:tcPr marL="91440" marR="91440" marT="45720" marB="45720">
                    <a:solidFill>
                      <a:srgbClr val="711F3B"/>
                    </a:solidFill>
                  </a:tcPr>
                </a:tc>
                <a:tc>
                  <a:txBody>
                    <a:bodyPr/>
                    <a:lstStyle/>
                    <a:p>
                      <a:r>
                        <a:rPr sz="1425" b="1">
                          <a:solidFill>
                            <a:srgbClr val="FFFFFF"/>
                          </a:solidFill>
                          <a:latin typeface="Calibri"/>
                          <a:ea typeface="Calibri"/>
                          <a:cs typeface="Calibri"/>
                        </a:rPr>
                        <a:t>VDCM · 24 → 25</a:t>
                      </a:r>
                    </a:p>
                  </a:txBody>
                  <a:tcPr marL="91440" marR="91440" marT="45720" marB="45720">
                    <a:solidFill>
                      <a:srgbClr val="711F3B"/>
                    </a:solidFill>
                  </a:tcPr>
                </a:tc>
              </a:tr>
              <a:tr h="445294">
                <a:tc>
                  <a:txBody>
                    <a:bodyPr/>
                    <a:lstStyle/>
                    <a:p>
                      <a:r>
                        <a:rPr sz="1425" b="0">
                          <a:solidFill>
                            <a:srgbClr val="211D20"/>
                          </a:solidFill>
                          <a:latin typeface="Calibri"/>
                          <a:ea typeface="Calibri"/>
                          <a:cs typeface="Calibri"/>
                        </a:rPr>
                        <a:t>Quatro Barras</a:t>
                      </a:r>
                    </a:p>
                  </a:txBody>
                  <a:tcPr marL="91440" marR="91440" marT="45720" marB="45720">
                    <a:solidFill>
                      <a:srgbClr val="FFFFFF"/>
                    </a:solidFill>
                  </a:tcPr>
                </a:tc>
                <a:tc>
                  <a:txBody>
                    <a:bodyPr/>
                    <a:lstStyle/>
                    <a:p>
                      <a:r>
                        <a:rPr sz="1425" b="0">
                          <a:solidFill>
                            <a:srgbClr val="211D20"/>
                          </a:solidFill>
                          <a:latin typeface="Calibri"/>
                          <a:ea typeface="Calibri"/>
                          <a:cs typeface="Calibri"/>
                        </a:rPr>
                        <a:t>0 → 0</a:t>
                      </a:r>
                    </a:p>
                  </a:txBody>
                  <a:tcPr marL="91440" marR="91440" marT="45720" marB="45720">
                    <a:solidFill>
                      <a:srgbClr val="FFFFFF"/>
                    </a:solidFill>
                  </a:tcPr>
                </a:tc>
                <a:tc>
                  <a:txBody>
                    <a:bodyPr/>
                    <a:lstStyle/>
                    <a:p>
                      <a:r>
                        <a:rPr sz="1425" b="0">
                          <a:solidFill>
                            <a:srgbClr val="211D20"/>
                          </a:solidFill>
                          <a:latin typeface="Calibri"/>
                          <a:ea typeface="Calibri"/>
                          <a:cs typeface="Calibri"/>
                        </a:rPr>
                        <a:t>606 → 448</a:t>
                      </a:r>
                    </a:p>
                  </a:txBody>
                  <a:tcPr marL="91440" marR="91440" marT="45720" marB="45720">
                    <a:solidFill>
                      <a:srgbClr val="FFFFFF"/>
                    </a:solidFill>
                  </a:tcPr>
                </a:tc>
                <a:tc>
                  <a:txBody>
                    <a:bodyPr/>
                    <a:lstStyle/>
                    <a:p>
                      <a:r>
                        <a:rPr sz="1425" b="0">
                          <a:solidFill>
                            <a:srgbClr val="211D20"/>
                          </a:solidFill>
                          <a:latin typeface="Calibri"/>
                          <a:ea typeface="Calibri"/>
                          <a:cs typeface="Calibri"/>
                        </a:rPr>
                        <a:t>190 → 168</a:t>
                      </a:r>
                    </a:p>
                  </a:txBody>
                  <a:tcPr marL="91440" marR="91440" marT="45720" marB="45720">
                    <a:solidFill>
                      <a:srgbClr val="FFFFFF"/>
                    </a:solidFill>
                  </a:tcPr>
                </a:tc>
              </a:tr>
              <a:tr h="445294">
                <a:tc>
                  <a:txBody>
                    <a:bodyPr/>
                    <a:lstStyle/>
                    <a:p>
                      <a:r>
                        <a:rPr sz="1425" b="0">
                          <a:solidFill>
                            <a:srgbClr val="211D20"/>
                          </a:solidFill>
                          <a:latin typeface="Calibri"/>
                          <a:ea typeface="Calibri"/>
                          <a:cs typeface="Calibri"/>
                        </a:rPr>
                        <a:t>Quitandinha</a:t>
                      </a:r>
                    </a:p>
                  </a:txBody>
                  <a:tcPr marL="91440" marR="91440" marT="45720" marB="45720">
                    <a:solidFill>
                      <a:srgbClr val="F7F0E5"/>
                    </a:solidFill>
                  </a:tcPr>
                </a:tc>
                <a:tc>
                  <a:txBody>
                    <a:bodyPr/>
                    <a:lstStyle/>
                    <a:p>
                      <a:r>
                        <a:rPr sz="1425" b="0">
                          <a:solidFill>
                            <a:srgbClr val="211D20"/>
                          </a:solidFill>
                          <a:latin typeface="Calibri"/>
                          <a:ea typeface="Calibri"/>
                          <a:cs typeface="Calibri"/>
                        </a:rPr>
                        <a:t>0 → 0</a:t>
                      </a:r>
                    </a:p>
                  </a:txBody>
                  <a:tcPr marL="91440" marR="91440" marT="45720" marB="45720">
                    <a:solidFill>
                      <a:srgbClr val="F7F0E5"/>
                    </a:solidFill>
                  </a:tcPr>
                </a:tc>
                <a:tc>
                  <a:txBody>
                    <a:bodyPr/>
                    <a:lstStyle/>
                    <a:p>
                      <a:r>
                        <a:rPr sz="1425" b="0">
                          <a:solidFill>
                            <a:srgbClr val="211D20"/>
                          </a:solidFill>
                          <a:latin typeface="Calibri"/>
                          <a:ea typeface="Calibri"/>
                          <a:cs typeface="Calibri"/>
                        </a:rPr>
                        <a:t>168 → 116</a:t>
                      </a:r>
                    </a:p>
                  </a:txBody>
                  <a:tcPr marL="91440" marR="91440" marT="45720" marB="45720">
                    <a:solidFill>
                      <a:srgbClr val="F7F0E5"/>
                    </a:solidFill>
                  </a:tcPr>
                </a:tc>
                <a:tc>
                  <a:txBody>
                    <a:bodyPr/>
                    <a:lstStyle/>
                    <a:p>
                      <a:r>
                        <a:rPr sz="1425" b="0">
                          <a:solidFill>
                            <a:srgbClr val="211D20"/>
                          </a:solidFill>
                          <a:latin typeface="Calibri"/>
                          <a:ea typeface="Calibri"/>
                          <a:cs typeface="Calibri"/>
                        </a:rPr>
                        <a:t>52 → 34</a:t>
                      </a:r>
                    </a:p>
                  </a:txBody>
                  <a:tcPr marL="91440" marR="91440" marT="45720" marB="45720">
                    <a:solidFill>
                      <a:srgbClr val="F7F0E5"/>
                    </a:solidFill>
                  </a:tcPr>
                </a:tc>
              </a:tr>
              <a:tr h="445294">
                <a:tc>
                  <a:txBody>
                    <a:bodyPr/>
                    <a:lstStyle/>
                    <a:p>
                      <a:r>
                        <a:rPr sz="1425" b="0">
                          <a:solidFill>
                            <a:srgbClr val="211D20"/>
                          </a:solidFill>
                          <a:latin typeface="Calibri"/>
                          <a:ea typeface="Calibri"/>
                          <a:cs typeface="Calibri"/>
                        </a:rPr>
                        <a:t>Rio Branco do Sul</a:t>
                      </a:r>
                    </a:p>
                  </a:txBody>
                  <a:tcPr marL="91440" marR="91440" marT="45720" marB="45720">
                    <a:solidFill>
                      <a:srgbClr val="FFFFFF"/>
                    </a:solidFill>
                  </a:tcPr>
                </a:tc>
                <a:tc>
                  <a:txBody>
                    <a:bodyPr/>
                    <a:lstStyle/>
                    <a:p>
                      <a:r>
                        <a:rPr sz="1425" b="0">
                          <a:solidFill>
                            <a:srgbClr val="211D20"/>
                          </a:solidFill>
                          <a:latin typeface="Calibri"/>
                          <a:ea typeface="Calibri"/>
                          <a:cs typeface="Calibri"/>
                        </a:rPr>
                        <a:t>1 → 2</a:t>
                      </a:r>
                    </a:p>
                  </a:txBody>
                  <a:tcPr marL="91440" marR="91440" marT="45720" marB="45720">
                    <a:solidFill>
                      <a:srgbClr val="FFFFFF"/>
                    </a:solidFill>
                  </a:tcPr>
                </a:tc>
                <a:tc>
                  <a:txBody>
                    <a:bodyPr/>
                    <a:lstStyle/>
                    <a:p>
                      <a:r>
                        <a:rPr sz="1425" b="0">
                          <a:solidFill>
                            <a:srgbClr val="211D20"/>
                          </a:solidFill>
                          <a:latin typeface="Calibri"/>
                          <a:ea typeface="Calibri"/>
                          <a:cs typeface="Calibri"/>
                        </a:rPr>
                        <a:t>661 → 608</a:t>
                      </a:r>
                    </a:p>
                  </a:txBody>
                  <a:tcPr marL="91440" marR="91440" marT="45720" marB="45720">
                    <a:solidFill>
                      <a:srgbClr val="FFFFFF"/>
                    </a:solidFill>
                  </a:tcPr>
                </a:tc>
                <a:tc>
                  <a:txBody>
                    <a:bodyPr/>
                    <a:lstStyle/>
                    <a:p>
                      <a:r>
                        <a:rPr sz="1425" b="0">
                          <a:solidFill>
                            <a:srgbClr val="211D20"/>
                          </a:solidFill>
                          <a:latin typeface="Calibri"/>
                          <a:ea typeface="Calibri"/>
                          <a:cs typeface="Calibri"/>
                        </a:rPr>
                        <a:t>156 → 146</a:t>
                      </a:r>
                    </a:p>
                  </a:txBody>
                  <a:tcPr marL="91440" marR="91440" marT="45720" marB="45720">
                    <a:solidFill>
                      <a:srgbClr val="FFFFFF"/>
                    </a:solidFill>
                  </a:tcPr>
                </a:tc>
              </a:tr>
              <a:tr h="445294">
                <a:tc>
                  <a:txBody>
                    <a:bodyPr/>
                    <a:lstStyle/>
                    <a:p>
                      <a:r>
                        <a:rPr sz="1425" b="0">
                          <a:solidFill>
                            <a:srgbClr val="211D20"/>
                          </a:solidFill>
                          <a:latin typeface="Calibri"/>
                          <a:ea typeface="Calibri"/>
                          <a:cs typeface="Calibri"/>
                        </a:rPr>
                        <a:t>Rio Negro</a:t>
                      </a:r>
                    </a:p>
                  </a:txBody>
                  <a:tcPr marL="91440" marR="91440" marT="45720" marB="45720">
                    <a:solidFill>
                      <a:srgbClr val="F7F0E5"/>
                    </a:solidFill>
                  </a:tcPr>
                </a:tc>
                <a:tc>
                  <a:txBody>
                    <a:bodyPr/>
                    <a:lstStyle/>
                    <a:p>
                      <a:r>
                        <a:rPr sz="1425" b="0">
                          <a:solidFill>
                            <a:srgbClr val="211D20"/>
                          </a:solidFill>
                          <a:latin typeface="Calibri"/>
                          <a:ea typeface="Calibri"/>
                          <a:cs typeface="Calibri"/>
                        </a:rPr>
                        <a:t>0 → 0</a:t>
                      </a:r>
                    </a:p>
                  </a:txBody>
                  <a:tcPr marL="91440" marR="91440" marT="45720" marB="45720">
                    <a:solidFill>
                      <a:srgbClr val="F7F0E5"/>
                    </a:solidFill>
                  </a:tcPr>
                </a:tc>
                <a:tc>
                  <a:txBody>
                    <a:bodyPr/>
                    <a:lstStyle/>
                    <a:p>
                      <a:r>
                        <a:rPr sz="1425" b="0">
                          <a:solidFill>
                            <a:srgbClr val="211D20"/>
                          </a:solidFill>
                          <a:latin typeface="Calibri"/>
                          <a:ea typeface="Calibri"/>
                          <a:cs typeface="Calibri"/>
                        </a:rPr>
                        <a:t>514 → 408</a:t>
                      </a:r>
                    </a:p>
                  </a:txBody>
                  <a:tcPr marL="91440" marR="91440" marT="45720" marB="45720">
                    <a:solidFill>
                      <a:srgbClr val="F7F0E5"/>
                    </a:solidFill>
                  </a:tcPr>
                </a:tc>
                <a:tc>
                  <a:txBody>
                    <a:bodyPr/>
                    <a:lstStyle/>
                    <a:p>
                      <a:r>
                        <a:rPr sz="1425" b="0">
                          <a:solidFill>
                            <a:srgbClr val="211D20"/>
                          </a:solidFill>
                          <a:latin typeface="Calibri"/>
                          <a:ea typeface="Calibri"/>
                          <a:cs typeface="Calibri"/>
                        </a:rPr>
                        <a:t>134 → 100</a:t>
                      </a:r>
                    </a:p>
                  </a:txBody>
                  <a:tcPr marL="91440" marR="91440" marT="45720" marB="45720">
                    <a:solidFill>
                      <a:srgbClr val="F7F0E5"/>
                    </a:solidFill>
                  </a:tcPr>
                </a:tc>
              </a:tr>
              <a:tr h="445294">
                <a:tc>
                  <a:txBody>
                    <a:bodyPr/>
                    <a:lstStyle/>
                    <a:p>
                      <a:r>
                        <a:rPr sz="1425" b="0">
                          <a:solidFill>
                            <a:srgbClr val="211D20"/>
                          </a:solidFill>
                          <a:latin typeface="Calibri"/>
                          <a:ea typeface="Calibri"/>
                          <a:cs typeface="Calibri"/>
                        </a:rPr>
                        <a:t>São José dos Pinhais</a:t>
                      </a:r>
                    </a:p>
                  </a:txBody>
                  <a:tcPr marL="91440" marR="91440" marT="45720" marB="45720">
                    <a:solidFill>
                      <a:srgbClr val="FFFFFF"/>
                    </a:solidFill>
                  </a:tcPr>
                </a:tc>
                <a:tc>
                  <a:txBody>
                    <a:bodyPr/>
                    <a:lstStyle/>
                    <a:p>
                      <a:r>
                        <a:rPr sz="1425" b="0">
                          <a:solidFill>
                            <a:srgbClr val="211D20"/>
                          </a:solidFill>
                          <a:latin typeface="Calibri"/>
                          <a:ea typeface="Calibri"/>
                          <a:cs typeface="Calibri"/>
                        </a:rPr>
                        <a:t>1 → 3</a:t>
                      </a:r>
                    </a:p>
                  </a:txBody>
                  <a:tcPr marL="91440" marR="91440" marT="45720" marB="45720">
                    <a:solidFill>
                      <a:srgbClr val="FFFFFF"/>
                    </a:solidFill>
                  </a:tcPr>
                </a:tc>
                <a:tc>
                  <a:txBody>
                    <a:bodyPr/>
                    <a:lstStyle/>
                    <a:p>
                      <a:r>
                        <a:rPr sz="1425" b="0">
                          <a:solidFill>
                            <a:srgbClr val="211D20"/>
                          </a:solidFill>
                          <a:latin typeface="Calibri"/>
                          <a:ea typeface="Calibri"/>
                          <a:cs typeface="Calibri"/>
                        </a:rPr>
                        <a:t>6.322 → 5.586</a:t>
                      </a:r>
                    </a:p>
                  </a:txBody>
                  <a:tcPr marL="91440" marR="91440" marT="45720" marB="45720">
                    <a:solidFill>
                      <a:srgbClr val="FFFFFF"/>
                    </a:solidFill>
                  </a:tcPr>
                </a:tc>
                <a:tc>
                  <a:txBody>
                    <a:bodyPr/>
                    <a:lstStyle/>
                    <a:p>
                      <a:r>
                        <a:rPr sz="1425" b="0">
                          <a:solidFill>
                            <a:srgbClr val="211D20"/>
                          </a:solidFill>
                          <a:latin typeface="Calibri"/>
                          <a:ea typeface="Calibri"/>
                          <a:cs typeface="Calibri"/>
                        </a:rPr>
                        <a:t>1.919 → 1.886</a:t>
                      </a:r>
                    </a:p>
                  </a:txBody>
                  <a:tcPr marL="91440" marR="91440" marT="45720" marB="45720">
                    <a:solidFill>
                      <a:srgbClr val="FFFFFF"/>
                    </a:solidFill>
                  </a:tcPr>
                </a:tc>
              </a:tr>
              <a:tr h="445294">
                <a:tc>
                  <a:txBody>
                    <a:bodyPr/>
                    <a:lstStyle/>
                    <a:p>
                      <a:r>
                        <a:rPr sz="1425" b="0">
                          <a:solidFill>
                            <a:srgbClr val="211D20"/>
                          </a:solidFill>
                          <a:latin typeface="Calibri"/>
                          <a:ea typeface="Calibri"/>
                          <a:cs typeface="Calibri"/>
                        </a:rPr>
                        <a:t>Tijucas do Sul</a:t>
                      </a:r>
                    </a:p>
                  </a:txBody>
                  <a:tcPr marL="91440" marR="91440" marT="45720" marB="45720">
                    <a:solidFill>
                      <a:srgbClr val="F7F0E5"/>
                    </a:solidFill>
                  </a:tcPr>
                </a:tc>
                <a:tc>
                  <a:txBody>
                    <a:bodyPr/>
                    <a:lstStyle/>
                    <a:p>
                      <a:r>
                        <a:rPr sz="1425" b="0">
                          <a:solidFill>
                            <a:srgbClr val="211D20"/>
                          </a:solidFill>
                          <a:latin typeface="Calibri"/>
                          <a:ea typeface="Calibri"/>
                          <a:cs typeface="Calibri"/>
                        </a:rPr>
                        <a:t>0 → 0</a:t>
                      </a:r>
                    </a:p>
                  </a:txBody>
                  <a:tcPr marL="91440" marR="91440" marT="45720" marB="45720">
                    <a:solidFill>
                      <a:srgbClr val="F7F0E5"/>
                    </a:solidFill>
                  </a:tcPr>
                </a:tc>
                <a:tc>
                  <a:txBody>
                    <a:bodyPr/>
                    <a:lstStyle/>
                    <a:p>
                      <a:r>
                        <a:rPr sz="1425" b="0">
                          <a:solidFill>
                            <a:srgbClr val="211D20"/>
                          </a:solidFill>
                          <a:latin typeface="Calibri"/>
                          <a:ea typeface="Calibri"/>
                          <a:cs typeface="Calibri"/>
                        </a:rPr>
                        <a:t>388 → 406</a:t>
                      </a:r>
                    </a:p>
                  </a:txBody>
                  <a:tcPr marL="91440" marR="91440" marT="45720" marB="45720">
                    <a:solidFill>
                      <a:srgbClr val="F7F0E5"/>
                    </a:solidFill>
                  </a:tcPr>
                </a:tc>
                <a:tc>
                  <a:txBody>
                    <a:bodyPr/>
                    <a:lstStyle/>
                    <a:p>
                      <a:r>
                        <a:rPr sz="1425" b="0">
                          <a:solidFill>
                            <a:srgbClr val="211D20"/>
                          </a:solidFill>
                          <a:latin typeface="Calibri"/>
                          <a:ea typeface="Calibri"/>
                          <a:cs typeface="Calibri"/>
                        </a:rPr>
                        <a:t>116 → 119</a:t>
                      </a:r>
                    </a:p>
                  </a:txBody>
                  <a:tcPr marL="91440" marR="91440" marT="45720" marB="45720">
                    <a:solidFill>
                      <a:srgbClr val="F7F0E5"/>
                    </a:solidFill>
                  </a:tcPr>
                </a:tc>
              </a:tr>
              <a:tr h="445294">
                <a:tc>
                  <a:txBody>
                    <a:bodyPr/>
                    <a:lstStyle/>
                    <a:p>
                      <a:r>
                        <a:rPr sz="1425" b="0">
                          <a:solidFill>
                            <a:srgbClr val="211D20"/>
                          </a:solidFill>
                          <a:latin typeface="Calibri"/>
                          <a:ea typeface="Calibri"/>
                          <a:cs typeface="Calibri"/>
                        </a:rPr>
                        <a:t>Tunas do Paraná</a:t>
                      </a:r>
                    </a:p>
                  </a:txBody>
                  <a:tcPr marL="91440" marR="91440" marT="45720" marB="45720">
                    <a:solidFill>
                      <a:srgbClr val="FFFFFF"/>
                    </a:solidFill>
                  </a:tcPr>
                </a:tc>
                <a:tc>
                  <a:txBody>
                    <a:bodyPr/>
                    <a:lstStyle/>
                    <a:p>
                      <a:r>
                        <a:rPr sz="1425" b="0">
                          <a:solidFill>
                            <a:srgbClr val="211D20"/>
                          </a:solidFill>
                          <a:latin typeface="Calibri"/>
                          <a:ea typeface="Calibri"/>
                          <a:cs typeface="Calibri"/>
                        </a:rPr>
                        <a:t>0 → 0</a:t>
                      </a:r>
                    </a:p>
                  </a:txBody>
                  <a:tcPr marL="91440" marR="91440" marT="45720" marB="45720">
                    <a:solidFill>
                      <a:srgbClr val="FFFFFF"/>
                    </a:solidFill>
                  </a:tcPr>
                </a:tc>
                <a:tc>
                  <a:txBody>
                    <a:bodyPr/>
                    <a:lstStyle/>
                    <a:p>
                      <a:r>
                        <a:rPr sz="1425" b="0">
                          <a:solidFill>
                            <a:srgbClr val="211D20"/>
                          </a:solidFill>
                          <a:latin typeface="Calibri"/>
                          <a:ea typeface="Calibri"/>
                          <a:cs typeface="Calibri"/>
                        </a:rPr>
                        <a:t>121 → 92</a:t>
                      </a:r>
                    </a:p>
                  </a:txBody>
                  <a:tcPr marL="91440" marR="91440" marT="45720" marB="45720">
                    <a:solidFill>
                      <a:srgbClr val="FFFFFF"/>
                    </a:solidFill>
                  </a:tcPr>
                </a:tc>
                <a:tc>
                  <a:txBody>
                    <a:bodyPr/>
                    <a:lstStyle/>
                    <a:p>
                      <a:r>
                        <a:rPr sz="1425" b="0">
                          <a:solidFill>
                            <a:srgbClr val="211D20"/>
                          </a:solidFill>
                          <a:latin typeface="Calibri"/>
                          <a:ea typeface="Calibri"/>
                          <a:cs typeface="Calibri"/>
                        </a:rPr>
                        <a:t>39 → 39</a:t>
                      </a:r>
                    </a:p>
                  </a:txBody>
                  <a:tcPr marL="91440" marR="91440" marT="45720" marB="45720">
                    <a:solidFill>
                      <a:srgbClr val="FFFFFF"/>
                    </a:solidFill>
                  </a:tcPr>
                </a:tc>
              </a:tr>
            </a:tbl>
          </a:graphicData>
        </a:graphic>
      </p:graphicFrame>
      <p:sp>
        <p:nvSpPr>
          <p:cNvPr id="5" name="2024 → 2025 · F: feminicídio; VCM: violência contra a m">
            <a:extLst xmlns:a="http://schemas.openxmlformats.org/drawingml/2006/main">
              <a:ext uri="{FF2B5EF4-FFF2-40B4-BE49-F238E27FC236}">
                <a16:creationId xmlns:a16="http://schemas.microsoft.com/office/drawing/2014/main" id="{CF6F4175-215E-4104-B08E-A0ED6A2F6DB2}"/>
              </a:ext>
            </a:extLst>
          </p:cNvPr>
          <p:cNvSpPr>
            <a:spLocks xmlns:a="http://schemas.openxmlformats.org/drawingml/2006/main" noGrp="1"/>
          </p:cNvSpPr>
          <p:nvPr/>
        </p:nvSpPr>
        <p:spPr>
          <a:xfrm xmlns:a="http://schemas.openxmlformats.org/drawingml/2006/main">
            <a:off x="685800" y="5819775"/>
            <a:ext cx="1082040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C6669"/>
                </a:solidFill>
                <a:latin typeface="Calibri"/>
                <a:ea typeface="Calibri"/>
                <a:cs typeface="Calibri"/>
              </a:defRPr>
            </a:pPr>
            <a:r>
              <a:rPr sz="1275" b="0">
                <a:solidFill>
                  <a:srgbClr val="6C6669"/>
                </a:solidFill>
                <a:latin typeface="Calibri"/>
                <a:ea typeface="Calibri"/>
                <a:cs typeface="Calibri"/>
              </a:rPr>
              <a:t>2024 → 2025 · F: feminicídio; VCM: violência contra a mulher; VDCM: violência doméstica contra a mulher.</a:t>
            </a:r>
          </a:p>
          <a:p xmlns:a="http://schemas.openxmlformats.org/drawingml/2006/main">
            <a:pPr>
              <a:defRPr sz="1275" b="0">
                <a:solidFill>
                  <a:srgbClr val="6C6669"/>
                </a:solidFill>
                <a:latin typeface="Calibri"/>
                <a:ea typeface="Calibri"/>
                <a:cs typeface="Calibri"/>
              </a:defRPr>
            </a:pPr>
            <a:r>
              <a:rPr sz="1275" b="0">
                <a:solidFill>
                  <a:srgbClr val="6C6669"/>
                </a:solidFill>
                <a:latin typeface="Calibri"/>
                <a:ea typeface="Calibri"/>
                <a:cs typeface="Calibri"/>
              </a:rPr>
              <a:t>Fonte: IPARDES / hub · registros administrativos; não somar categorias.</a:t>
            </a:r>
          </a:p>
        </p:txBody>
      </p:sp>
      <p:sp>
        <p:nvSpPr>
          <p:cNvPr id="6" name="COMESP · REDE PREPARADA MULHER SEGURA | LabSocial">
            <a:extLst xmlns:a="http://schemas.openxmlformats.org/drawingml/2006/main">
              <a:ext uri="{FF2B5EF4-FFF2-40B4-BE49-F238E27FC236}">
                <a16:creationId xmlns:a16="http://schemas.microsoft.com/office/drawing/2014/main" id="{4668EACC-4F90-48C9-B92F-F98DF27E21E9}"/>
              </a:ext>
            </a:extLst>
          </p:cNvPr>
          <p:cNvSpPr>
            <a:spLocks xmlns:a="http://schemas.openxmlformats.org/drawingml/2006/main" noGrp="1"/>
          </p:cNvSpPr>
          <p:nvPr/>
        </p:nvSpPr>
        <p:spPr>
          <a:xfrm xmlns:a="http://schemas.openxmlformats.org/drawingml/2006/main">
            <a:off x="685800" y="6505575"/>
            <a:ext cx="8953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COMESP · REDE PREPARADA MULHER SEGURA | LabSocial</a:t>
            </a:r>
          </a:p>
        </p:txBody>
      </p:sp>
      <p:sp>
        <p:nvSpPr>
          <p:cNvPr id="7" name="III · 33">
            <a:extLst xmlns:a="http://schemas.openxmlformats.org/drawingml/2006/main">
              <a:ext uri="{FF2B5EF4-FFF2-40B4-BE49-F238E27FC236}">
                <a16:creationId xmlns:a16="http://schemas.microsoft.com/office/drawing/2014/main" id="{2F041797-A5AC-4683-A522-1AF57DB95B13}"/>
              </a:ext>
            </a:extLst>
          </p:cNvPr>
          <p:cNvSpPr>
            <a:spLocks xmlns:a="http://schemas.openxmlformats.org/drawingml/2006/main" noGrp="1"/>
          </p:cNvSpPr>
          <p:nvPr/>
        </p:nvSpPr>
        <p:spPr>
          <a:xfrm xmlns:a="http://schemas.openxmlformats.org/drawingml/2006/main">
            <a:off x="10572750" y="6505575"/>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III · 33</a:t>
            </a:r>
          </a:p>
        </p:txBody>
      </p:sp>
    </p:spTree>
    <p:extLst>
      <p:ext uri="{BB962C8B-B14F-4D97-AF65-F5344CB8AC3E}">
        <p14:creationId xmlns:p14="http://schemas.microsoft.com/office/powerpoint/2010/main" val="951534010"/>
      </p:ext>
    </p:extLst>
  </p:cSld>
</p:sld>
</file>

<file path=ppt/slides/slide34.xml><?xml version="1.0" encoding="utf-8"?>
<p:sld xmlns:p="http://schemas.openxmlformats.org/presentationml/2006/main">
  <p:cSld>
    <p:bg>
      <p:bgPr>
        <a:solidFill xmlns:a="http://schemas.openxmlformats.org/drawingml/2006/main">
          <a:srgbClr val="F7F0E5"/>
        </a:solidFill>
      </p:bgPr>
    </p:bg>
    <p:spTree>
      <p:nvGrpSpPr>
        <p:cNvPr id="1" name=""/>
        <p:cNvGrpSpPr/>
        <p:nvPr/>
      </p:nvGrpSpPr>
      <p:grpSpPr>
        <a:xfrm xmlns:a="http://schemas.openxmlformats.org/drawingml/2006/main"/>
      </p:grpSpPr>
      <p:sp>
        <p:nvSpPr>
          <p:cNvPr id="19" name="COMESP · MÓDULO III">
            <a:extLst xmlns:a="http://schemas.openxmlformats.org/drawingml/2006/main">
              <a:ext uri="{FF2B5EF4-FFF2-40B4-BE49-F238E27FC236}">
                <a16:creationId xmlns:a16="http://schemas.microsoft.com/office/drawing/2014/main" id="{F158C507-8420-47FB-BAD4-BB5E6BDA3FC8}"/>
              </a:ext>
            </a:extLst>
          </p:cNvPr>
          <p:cNvSpPr>
            <a:spLocks xmlns:a="http://schemas.openxmlformats.org/drawingml/2006/main" noGrp="1"/>
          </p:cNvSpPr>
          <p:nvPr/>
        </p:nvSpPr>
        <p:spPr>
          <a:xfrm xmlns:a="http://schemas.openxmlformats.org/drawingml/2006/main">
            <a:off x="685800" y="304800"/>
            <a:ext cx="10820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1">
                <a:solidFill>
                  <a:srgbClr val="711F3B"/>
                </a:solidFill>
                <a:latin typeface="Calibri"/>
                <a:ea typeface="Calibri"/>
                <a:cs typeface="Calibri"/>
              </a:defRPr>
            </a:pPr>
            <a:r>
              <a:rPr sz="1125" b="1">
                <a:solidFill>
                  <a:srgbClr val="711F3B"/>
                </a:solidFill>
                <a:latin typeface="Calibri"/>
                <a:ea typeface="Calibri"/>
                <a:cs typeface="Calibri"/>
              </a:rPr>
              <a:t>COMESP · MÓDULO III</a:t>
            </a:r>
          </a:p>
        </p:txBody>
      </p:sp>
      <p:sp>
        <p:nvSpPr>
          <p:cNvPr id="2" name="Fontes e materiais de consulta">
            <a:extLst xmlns:a="http://schemas.openxmlformats.org/drawingml/2006/main">
              <a:ext uri="{FF2B5EF4-FFF2-40B4-BE49-F238E27FC236}">
                <a16:creationId xmlns:a16="http://schemas.microsoft.com/office/drawing/2014/main" id="{8ABDB2E2-8044-4D2A-B81F-06E8FC86FC9E}"/>
              </a:ext>
            </a:extLst>
          </p:cNvPr>
          <p:cNvSpPr>
            <a:spLocks xmlns:a="http://schemas.openxmlformats.org/drawingml/2006/main" noGrp="1"/>
          </p:cNvSpPr>
          <p:nvPr/>
        </p:nvSpPr>
        <p:spPr>
          <a:xfrm xmlns:a="http://schemas.openxmlformats.org/drawingml/2006/main">
            <a:off x="685800" y="68580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225" b="1">
                <a:solidFill>
                  <a:srgbClr val="711F3B"/>
                </a:solidFill>
                <a:latin typeface="Calibri"/>
                <a:ea typeface="Calibri"/>
                <a:cs typeface="Calibri"/>
              </a:defRPr>
            </a:pPr>
            <a:r>
              <a:rPr sz="3225" b="1">
                <a:solidFill>
                  <a:srgbClr val="711F3B"/>
                </a:solidFill>
                <a:latin typeface="Calibri"/>
                <a:ea typeface="Calibri"/>
                <a:cs typeface="Calibri"/>
              </a:rPr>
              <a:t>Fontes e materiais de consulta</a:t>
            </a:r>
          </a:p>
        </p:txBody>
      </p:sp>
      <p:sp>
        <p:nvSpPr>
          <p:cNvPr id="3" name="">
            <a:extLst xmlns:a="http://schemas.openxmlformats.org/drawingml/2006/main">
              <a:ext uri="{FF2B5EF4-FFF2-40B4-BE49-F238E27FC236}">
                <a16:creationId xmlns:a16="http://schemas.microsoft.com/office/drawing/2014/main" id="{CED0528F-5D7A-4EF4-9592-AD560D7CF772}"/>
              </a:ext>
            </a:extLst>
          </p:cNvPr>
          <p:cNvSpPr>
            <a:spLocks xmlns:a="http://schemas.openxmlformats.org/drawingml/2006/main" noGrp="1"/>
          </p:cNvSpPr>
          <p:nvPr/>
        </p:nvSpPr>
        <p:spPr>
          <a:xfrm xmlns:a="http://schemas.openxmlformats.org/drawingml/2006/main">
            <a:off x="685800" y="1638300"/>
            <a:ext cx="1047750" cy="3810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4" name="01">
            <a:extLst xmlns:a="http://schemas.openxmlformats.org/drawingml/2006/main">
              <a:ext uri="{FF2B5EF4-FFF2-40B4-BE49-F238E27FC236}">
                <a16:creationId xmlns:a16="http://schemas.microsoft.com/office/drawing/2014/main" id="{ACE4395B-A296-4DE7-955D-8D3C4B04A9E6}"/>
              </a:ext>
            </a:extLst>
          </p:cNvPr>
          <p:cNvSpPr>
            <a:spLocks xmlns:a="http://schemas.openxmlformats.org/drawingml/2006/main" noGrp="1"/>
          </p:cNvSpPr>
          <p:nvPr/>
        </p:nvSpPr>
        <p:spPr>
          <a:xfrm xmlns:a="http://schemas.openxmlformats.org/drawingml/2006/main">
            <a:off x="685800" y="2019300"/>
            <a:ext cx="552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a:solidFill>
                  <a:srgbClr val="711F3B"/>
                </a:solidFill>
                <a:latin typeface="Calibri"/>
                <a:ea typeface="Calibri"/>
                <a:cs typeface="Calibri"/>
              </a:defRPr>
            </a:pPr>
            <a:r>
              <a:rPr sz="1650" b="1">
                <a:solidFill>
                  <a:srgbClr val="711F3B"/>
                </a:solidFill>
                <a:latin typeface="Calibri"/>
                <a:ea typeface="Calibri"/>
                <a:cs typeface="Calibri"/>
              </a:rPr>
              <a:t>01</a:t>
            </a:r>
          </a:p>
        </p:txBody>
      </p:sp>
      <p:sp>
        <p:nvSpPr>
          <p:cNvPr id="5" name="Oficina e matriz">
            <a:extLst xmlns:a="http://schemas.openxmlformats.org/drawingml/2006/main">
              <a:ext uri="{FF2B5EF4-FFF2-40B4-BE49-F238E27FC236}">
                <a16:creationId xmlns:a16="http://schemas.microsoft.com/office/drawing/2014/main" id="{90E3AB8A-8A5D-40C7-AF4F-7BDF931AEF4C}"/>
              </a:ext>
            </a:extLst>
          </p:cNvPr>
          <p:cNvSpPr>
            <a:spLocks xmlns:a="http://schemas.openxmlformats.org/drawingml/2006/main" noGrp="1"/>
          </p:cNvSpPr>
          <p:nvPr/>
        </p:nvSpPr>
        <p:spPr>
          <a:xfrm xmlns:a="http://schemas.openxmlformats.org/drawingml/2006/main">
            <a:off x="1362075" y="2000250"/>
            <a:ext cx="1014412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211D20"/>
                </a:solidFill>
                <a:latin typeface="Calibri"/>
                <a:ea typeface="Calibri"/>
                <a:cs typeface="Calibri"/>
              </a:defRPr>
            </a:pPr>
            <a:r>
              <a:rPr sz="1725">
                <a:solidFill>
                  <a:srgbClr val="711F3B"/>
                </a:solidFill>
                <a:latin typeface="Calibri"/>
                <a:ea typeface="Calibri"/>
                <a:cs typeface="Calibri"/>
                <a:hlinkClick xmlns:r="http://schemas.openxmlformats.org/officeDocument/2006/relationships" r:id="Rc14a01eb244f44c6"/>
              </a:rPr>
              <a:t>Oficina e matriz</a:t>
            </a:r>
          </a:p>
        </p:txBody>
      </p:sp>
      <p:sp>
        <p:nvSpPr>
          <p:cNvPr id="6" name="02">
            <a:extLst xmlns:a="http://schemas.openxmlformats.org/drawingml/2006/main">
              <a:ext uri="{FF2B5EF4-FFF2-40B4-BE49-F238E27FC236}">
                <a16:creationId xmlns:a16="http://schemas.microsoft.com/office/drawing/2014/main" id="{F36B4928-6D37-4424-82C5-1CD1FC563661}"/>
              </a:ext>
            </a:extLst>
          </p:cNvPr>
          <p:cNvSpPr>
            <a:spLocks xmlns:a="http://schemas.openxmlformats.org/drawingml/2006/main" noGrp="1"/>
          </p:cNvSpPr>
          <p:nvPr/>
        </p:nvSpPr>
        <p:spPr>
          <a:xfrm xmlns:a="http://schemas.openxmlformats.org/drawingml/2006/main">
            <a:off x="685800" y="2676525"/>
            <a:ext cx="552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a:solidFill>
                  <a:srgbClr val="711F3B"/>
                </a:solidFill>
                <a:latin typeface="Calibri"/>
                <a:ea typeface="Calibri"/>
                <a:cs typeface="Calibri"/>
              </a:defRPr>
            </a:pPr>
            <a:r>
              <a:rPr sz="1650" b="1">
                <a:solidFill>
                  <a:srgbClr val="711F3B"/>
                </a:solidFill>
                <a:latin typeface="Calibri"/>
                <a:ea typeface="Calibri"/>
                <a:cs typeface="Calibri"/>
              </a:rPr>
              <a:t>02</a:t>
            </a:r>
          </a:p>
        </p:txBody>
      </p:sp>
      <p:sp>
        <p:nvSpPr>
          <p:cNvPr id="7" name="Referências">
            <a:extLst xmlns:a="http://schemas.openxmlformats.org/drawingml/2006/main">
              <a:ext uri="{FF2B5EF4-FFF2-40B4-BE49-F238E27FC236}">
                <a16:creationId xmlns:a16="http://schemas.microsoft.com/office/drawing/2014/main" id="{4BC8C976-4BB0-400A-A5A5-ED52D53EBFE6}"/>
              </a:ext>
            </a:extLst>
          </p:cNvPr>
          <p:cNvSpPr>
            <a:spLocks xmlns:a="http://schemas.openxmlformats.org/drawingml/2006/main" noGrp="1"/>
          </p:cNvSpPr>
          <p:nvPr/>
        </p:nvSpPr>
        <p:spPr>
          <a:xfrm xmlns:a="http://schemas.openxmlformats.org/drawingml/2006/main">
            <a:off x="1362075" y="2657475"/>
            <a:ext cx="1014412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211D20"/>
                </a:solidFill>
                <a:latin typeface="Calibri"/>
                <a:ea typeface="Calibri"/>
                <a:cs typeface="Calibri"/>
              </a:defRPr>
            </a:pPr>
            <a:r>
              <a:rPr sz="1725">
                <a:solidFill>
                  <a:srgbClr val="711F3B"/>
                </a:solidFill>
                <a:latin typeface="Calibri"/>
                <a:ea typeface="Calibri"/>
                <a:cs typeface="Calibri"/>
                <a:hlinkClick xmlns:r="http://schemas.openxmlformats.org/officeDocument/2006/relationships" r:id="R7e12ad458c4140d2"/>
              </a:rPr>
              <a:t>Referências</a:t>
            </a:r>
          </a:p>
        </p:txBody>
      </p:sp>
      <p:sp>
        <p:nvSpPr>
          <p:cNvPr id="8" name="03">
            <a:extLst xmlns:a="http://schemas.openxmlformats.org/drawingml/2006/main">
              <a:ext uri="{FF2B5EF4-FFF2-40B4-BE49-F238E27FC236}">
                <a16:creationId xmlns:a16="http://schemas.microsoft.com/office/drawing/2014/main" id="{8C966449-D186-4ACD-8BE9-84AF0B59FE84}"/>
              </a:ext>
            </a:extLst>
          </p:cNvPr>
          <p:cNvSpPr>
            <a:spLocks xmlns:a="http://schemas.openxmlformats.org/drawingml/2006/main" noGrp="1"/>
          </p:cNvSpPr>
          <p:nvPr/>
        </p:nvSpPr>
        <p:spPr>
          <a:xfrm xmlns:a="http://schemas.openxmlformats.org/drawingml/2006/main">
            <a:off x="685800" y="3333750"/>
            <a:ext cx="552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a:solidFill>
                  <a:srgbClr val="711F3B"/>
                </a:solidFill>
                <a:latin typeface="Calibri"/>
                <a:ea typeface="Calibri"/>
                <a:cs typeface="Calibri"/>
              </a:defRPr>
            </a:pPr>
            <a:r>
              <a:rPr sz="1650" b="1">
                <a:solidFill>
                  <a:srgbClr val="711F3B"/>
                </a:solidFill>
                <a:latin typeface="Calibri"/>
                <a:ea typeface="Calibri"/>
                <a:cs typeface="Calibri"/>
              </a:rPr>
              <a:t>03</a:t>
            </a:r>
          </a:p>
        </p:txBody>
      </p:sp>
      <p:sp>
        <p:nvSpPr>
          <p:cNvPr id="9" name="Ir ao módulo IV →">
            <a:extLst xmlns:a="http://schemas.openxmlformats.org/drawingml/2006/main">
              <a:ext uri="{FF2B5EF4-FFF2-40B4-BE49-F238E27FC236}">
                <a16:creationId xmlns:a16="http://schemas.microsoft.com/office/drawing/2014/main" id="{D13AFE9A-88A0-4170-9D28-E4DF992F8C2F}"/>
              </a:ext>
            </a:extLst>
          </p:cNvPr>
          <p:cNvSpPr>
            <a:spLocks xmlns:a="http://schemas.openxmlformats.org/drawingml/2006/main" noGrp="1"/>
          </p:cNvSpPr>
          <p:nvPr/>
        </p:nvSpPr>
        <p:spPr>
          <a:xfrm xmlns:a="http://schemas.openxmlformats.org/drawingml/2006/main">
            <a:off x="1362075" y="3314700"/>
            <a:ext cx="1014412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211D20"/>
                </a:solidFill>
                <a:latin typeface="Calibri"/>
                <a:ea typeface="Calibri"/>
                <a:cs typeface="Calibri"/>
              </a:defRPr>
            </a:pPr>
            <a:r>
              <a:rPr sz="1725">
                <a:solidFill>
                  <a:srgbClr val="711F3B"/>
                </a:solidFill>
                <a:latin typeface="Calibri"/>
                <a:ea typeface="Calibri"/>
                <a:cs typeface="Calibri"/>
                <a:hlinkClick xmlns:r="http://schemas.openxmlformats.org/officeDocument/2006/relationships" r:id="R954809081be84501"/>
              </a:rPr>
              <a:t>Ir ao módulo IV →</a:t>
            </a:r>
          </a:p>
        </p:txBody>
      </p:sp>
      <p:sp>
        <p:nvSpPr>
          <p:cNvPr id="10" name="04">
            <a:extLst xmlns:a="http://schemas.openxmlformats.org/drawingml/2006/main">
              <a:ext uri="{FF2B5EF4-FFF2-40B4-BE49-F238E27FC236}">
                <a16:creationId xmlns:a16="http://schemas.microsoft.com/office/drawing/2014/main" id="{EF2272A3-8420-41B7-9E26-6AA7D34C2EB5}"/>
              </a:ext>
            </a:extLst>
          </p:cNvPr>
          <p:cNvSpPr>
            <a:spLocks xmlns:a="http://schemas.openxmlformats.org/drawingml/2006/main" noGrp="1"/>
          </p:cNvSpPr>
          <p:nvPr/>
        </p:nvSpPr>
        <p:spPr>
          <a:xfrm xmlns:a="http://schemas.openxmlformats.org/drawingml/2006/main">
            <a:off x="685800" y="3990975"/>
            <a:ext cx="552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a:solidFill>
                  <a:srgbClr val="711F3B"/>
                </a:solidFill>
                <a:latin typeface="Calibri"/>
                <a:ea typeface="Calibri"/>
                <a:cs typeface="Calibri"/>
              </a:defRPr>
            </a:pPr>
            <a:r>
              <a:rPr sz="1650" b="1">
                <a:solidFill>
                  <a:srgbClr val="711F3B"/>
                </a:solidFill>
                <a:latin typeface="Calibri"/>
                <a:ea typeface="Calibri"/>
                <a:cs typeface="Calibri"/>
              </a:rPr>
              <a:t>04</a:t>
            </a:r>
          </a:p>
        </p:txBody>
      </p:sp>
      <p:sp>
        <p:nvSpPr>
          <p:cNvPr id="11" name="Lei Maria da Penha · art. 8º  ↗">
            <a:extLst xmlns:a="http://schemas.openxmlformats.org/drawingml/2006/main">
              <a:ext uri="{FF2B5EF4-FFF2-40B4-BE49-F238E27FC236}">
                <a16:creationId xmlns:a16="http://schemas.microsoft.com/office/drawing/2014/main" id="{EA222A87-D87D-42AD-AB5E-38A6DFE7D87D}"/>
              </a:ext>
            </a:extLst>
          </p:cNvPr>
          <p:cNvSpPr>
            <a:spLocks xmlns:a="http://schemas.openxmlformats.org/drawingml/2006/main" noGrp="1"/>
          </p:cNvSpPr>
          <p:nvPr/>
        </p:nvSpPr>
        <p:spPr>
          <a:xfrm xmlns:a="http://schemas.openxmlformats.org/drawingml/2006/main">
            <a:off x="1362075" y="3971925"/>
            <a:ext cx="1014412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211D20"/>
                </a:solidFill>
                <a:latin typeface="Calibri"/>
                <a:ea typeface="Calibri"/>
                <a:cs typeface="Calibri"/>
              </a:defRPr>
            </a:pPr>
            <a:r>
              <a:rPr sz="1725">
                <a:solidFill>
                  <a:srgbClr val="711F3B"/>
                </a:solidFill>
                <a:latin typeface="Calibri"/>
                <a:ea typeface="Calibri"/>
                <a:cs typeface="Calibri"/>
                <a:hlinkClick xmlns:r="http://schemas.openxmlformats.org/officeDocument/2006/relationships" r:id="Rde1bfc84bb6f44a0"/>
              </a:rPr>
              <a:t>Lei Maria da Penha · art. 8º  ↗</a:t>
            </a:r>
          </a:p>
        </p:txBody>
      </p:sp>
      <p:sp>
        <p:nvSpPr>
          <p:cNvPr id="12" name="05">
            <a:extLst xmlns:a="http://schemas.openxmlformats.org/drawingml/2006/main">
              <a:ext uri="{FF2B5EF4-FFF2-40B4-BE49-F238E27FC236}">
                <a16:creationId xmlns:a16="http://schemas.microsoft.com/office/drawing/2014/main" id="{56A8FE51-E67A-4F9D-BC3E-F0ADAB464365}"/>
              </a:ext>
            </a:extLst>
          </p:cNvPr>
          <p:cNvSpPr>
            <a:spLocks xmlns:a="http://schemas.openxmlformats.org/drawingml/2006/main" noGrp="1"/>
          </p:cNvSpPr>
          <p:nvPr/>
        </p:nvSpPr>
        <p:spPr>
          <a:xfrm xmlns:a="http://schemas.openxmlformats.org/drawingml/2006/main">
            <a:off x="685800" y="4648200"/>
            <a:ext cx="552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a:solidFill>
                  <a:srgbClr val="711F3B"/>
                </a:solidFill>
                <a:latin typeface="Calibri"/>
                <a:ea typeface="Calibri"/>
                <a:cs typeface="Calibri"/>
              </a:defRPr>
            </a:pPr>
            <a:r>
              <a:rPr sz="1650" b="1">
                <a:solidFill>
                  <a:srgbClr val="711F3B"/>
                </a:solidFill>
                <a:latin typeface="Calibri"/>
                <a:ea typeface="Calibri"/>
                <a:cs typeface="Calibri"/>
              </a:rPr>
              <a:t>05</a:t>
            </a:r>
          </a:p>
        </p:txBody>
      </p:sp>
      <p:sp>
        <p:nvSpPr>
          <p:cNvPr id="13" name="Fonte histórica: CIDH — Relatório nº 54/01, Caso 12.051">
            <a:extLst xmlns:a="http://schemas.openxmlformats.org/drawingml/2006/main">
              <a:ext uri="{FF2B5EF4-FFF2-40B4-BE49-F238E27FC236}">
                <a16:creationId xmlns:a16="http://schemas.microsoft.com/office/drawing/2014/main" id="{75F5E048-4727-431C-9521-EA44C58085C2}"/>
              </a:ext>
            </a:extLst>
          </p:cNvPr>
          <p:cNvSpPr>
            <a:spLocks xmlns:a="http://schemas.openxmlformats.org/drawingml/2006/main" noGrp="1"/>
          </p:cNvSpPr>
          <p:nvPr/>
        </p:nvSpPr>
        <p:spPr>
          <a:xfrm xmlns:a="http://schemas.openxmlformats.org/drawingml/2006/main">
            <a:off x="1362075" y="4629150"/>
            <a:ext cx="1014412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211D20"/>
                </a:solidFill>
                <a:latin typeface="Calibri"/>
                <a:ea typeface="Calibri"/>
                <a:cs typeface="Calibri"/>
              </a:defRPr>
            </a:pPr>
            <a:r>
              <a:rPr sz="1725">
                <a:solidFill>
                  <a:srgbClr val="711F3B"/>
                </a:solidFill>
                <a:latin typeface="Calibri"/>
                <a:ea typeface="Calibri"/>
                <a:cs typeface="Calibri"/>
                <a:hlinkClick xmlns:r="http://schemas.openxmlformats.org/officeDocument/2006/relationships" r:id="Reeff62c68c184b8c"/>
              </a:rPr>
              <a:t>Fonte histórica: CIDH — Relatório nº 54/01, Caso 12.051 (2001)</a:t>
            </a:r>
          </a:p>
        </p:txBody>
      </p:sp>
      <p:sp>
        <p:nvSpPr>
          <p:cNvPr id="14" name="06">
            <a:extLst xmlns:a="http://schemas.openxmlformats.org/drawingml/2006/main">
              <a:ext uri="{FF2B5EF4-FFF2-40B4-BE49-F238E27FC236}">
                <a16:creationId xmlns:a16="http://schemas.microsoft.com/office/drawing/2014/main" id="{A9A93B95-4FB0-4ACE-A911-2E09DEE36C8B}"/>
              </a:ext>
            </a:extLst>
          </p:cNvPr>
          <p:cNvSpPr>
            <a:spLocks xmlns:a="http://schemas.openxmlformats.org/drawingml/2006/main" noGrp="1"/>
          </p:cNvSpPr>
          <p:nvPr/>
        </p:nvSpPr>
        <p:spPr>
          <a:xfrm xmlns:a="http://schemas.openxmlformats.org/drawingml/2006/main">
            <a:off x="685800" y="5305425"/>
            <a:ext cx="552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a:solidFill>
                  <a:srgbClr val="711F3B"/>
                </a:solidFill>
                <a:latin typeface="Calibri"/>
                <a:ea typeface="Calibri"/>
                <a:cs typeface="Calibri"/>
              </a:defRPr>
            </a:pPr>
            <a:r>
              <a:rPr sz="1650" b="1">
                <a:solidFill>
                  <a:srgbClr val="711F3B"/>
                </a:solidFill>
                <a:latin typeface="Calibri"/>
                <a:ea typeface="Calibri"/>
                <a:cs typeface="Calibri"/>
              </a:rPr>
              <a:t>06</a:t>
            </a:r>
          </a:p>
        </p:txBody>
      </p:sp>
      <p:sp>
        <p:nvSpPr>
          <p:cNvPr id="15" name="Lei nº 14.550/2023  ↗">
            <a:extLst xmlns:a="http://schemas.openxmlformats.org/drawingml/2006/main">
              <a:ext uri="{FF2B5EF4-FFF2-40B4-BE49-F238E27FC236}">
                <a16:creationId xmlns:a16="http://schemas.microsoft.com/office/drawing/2014/main" id="{9E6F6A4F-F351-458E-8DAF-1682DB89BFE0}"/>
              </a:ext>
            </a:extLst>
          </p:cNvPr>
          <p:cNvSpPr>
            <a:spLocks xmlns:a="http://schemas.openxmlformats.org/drawingml/2006/main" noGrp="1"/>
          </p:cNvSpPr>
          <p:nvPr/>
        </p:nvSpPr>
        <p:spPr>
          <a:xfrm xmlns:a="http://schemas.openxmlformats.org/drawingml/2006/main">
            <a:off x="1362075" y="5286375"/>
            <a:ext cx="1014412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211D20"/>
                </a:solidFill>
                <a:latin typeface="Calibri"/>
                <a:ea typeface="Calibri"/>
                <a:cs typeface="Calibri"/>
              </a:defRPr>
            </a:pPr>
            <a:r>
              <a:rPr sz="1725">
                <a:solidFill>
                  <a:srgbClr val="711F3B"/>
                </a:solidFill>
                <a:latin typeface="Calibri"/>
                <a:ea typeface="Calibri"/>
                <a:cs typeface="Calibri"/>
                <a:hlinkClick xmlns:r="http://schemas.openxmlformats.org/officeDocument/2006/relationships" r:id="R64de6b8b4fc44a99"/>
              </a:rPr>
              <a:t>Lei nº 14.550/2023  ↗</a:t>
            </a:r>
          </a:p>
        </p:txBody>
      </p:sp>
      <p:sp>
        <p:nvSpPr>
          <p:cNvPr id="16" name="Clique no título para abrir a fonte. Links completos ta">
            <a:extLst xmlns:a="http://schemas.openxmlformats.org/drawingml/2006/main">
              <a:ext uri="{FF2B5EF4-FFF2-40B4-BE49-F238E27FC236}">
                <a16:creationId xmlns:a16="http://schemas.microsoft.com/office/drawing/2014/main" id="{BDD0B374-E711-4AFD-8228-170B6BCA9938}"/>
              </a:ext>
            </a:extLst>
          </p:cNvPr>
          <p:cNvSpPr>
            <a:spLocks xmlns:a="http://schemas.openxmlformats.org/drawingml/2006/main" noGrp="1"/>
          </p:cNvSpPr>
          <p:nvPr/>
        </p:nvSpPr>
        <p:spPr>
          <a:xfrm xmlns:a="http://schemas.openxmlformats.org/drawingml/2006/main">
            <a:off x="685800" y="6172200"/>
            <a:ext cx="108204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C6669"/>
                </a:solidFill>
                <a:latin typeface="Calibri"/>
                <a:ea typeface="Calibri"/>
                <a:cs typeface="Calibri"/>
              </a:defRPr>
            </a:pPr>
            <a:r>
              <a:rPr sz="1275" b="0">
                <a:solidFill>
                  <a:srgbClr val="6C6669"/>
                </a:solidFill>
                <a:latin typeface="Calibri"/>
                <a:ea typeface="Calibri"/>
                <a:cs typeface="Calibri"/>
              </a:rPr>
              <a:t>Clique no título para abrir a fonte. Links completos também nas notas.</a:t>
            </a:r>
          </a:p>
        </p:txBody>
      </p:sp>
      <p:sp>
        <p:nvSpPr>
          <p:cNvPr id="17" name="COMESP · REDE PREPARADA MULHER SEGURA | LabSocial">
            <a:extLst xmlns:a="http://schemas.openxmlformats.org/drawingml/2006/main">
              <a:ext uri="{FF2B5EF4-FFF2-40B4-BE49-F238E27FC236}">
                <a16:creationId xmlns:a16="http://schemas.microsoft.com/office/drawing/2014/main" id="{28128863-E756-483A-A098-ED329BA3ABD9}"/>
              </a:ext>
            </a:extLst>
          </p:cNvPr>
          <p:cNvSpPr>
            <a:spLocks xmlns:a="http://schemas.openxmlformats.org/drawingml/2006/main" noGrp="1"/>
          </p:cNvSpPr>
          <p:nvPr/>
        </p:nvSpPr>
        <p:spPr>
          <a:xfrm xmlns:a="http://schemas.openxmlformats.org/drawingml/2006/main">
            <a:off x="685800" y="6505575"/>
            <a:ext cx="8953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COMESP · REDE PREPARADA MULHER SEGURA | LabSocial</a:t>
            </a:r>
          </a:p>
        </p:txBody>
      </p:sp>
      <p:sp>
        <p:nvSpPr>
          <p:cNvPr id="18" name="III · 34">
            <a:extLst xmlns:a="http://schemas.openxmlformats.org/drawingml/2006/main">
              <a:ext uri="{FF2B5EF4-FFF2-40B4-BE49-F238E27FC236}">
                <a16:creationId xmlns:a16="http://schemas.microsoft.com/office/drawing/2014/main" id="{6168195A-B098-47F3-AA0E-FB95A2B7B625}"/>
              </a:ext>
            </a:extLst>
          </p:cNvPr>
          <p:cNvSpPr>
            <a:spLocks xmlns:a="http://schemas.openxmlformats.org/drawingml/2006/main" noGrp="1"/>
          </p:cNvSpPr>
          <p:nvPr/>
        </p:nvSpPr>
        <p:spPr>
          <a:xfrm xmlns:a="http://schemas.openxmlformats.org/drawingml/2006/main">
            <a:off x="10572750" y="6505575"/>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III · 34</a:t>
            </a:r>
          </a:p>
        </p:txBody>
      </p:sp>
    </p:spTree>
    <p:extLst>
      <p:ext uri="{BB962C8B-B14F-4D97-AF65-F5344CB8AC3E}">
        <p14:creationId xmlns:p14="http://schemas.microsoft.com/office/powerpoint/2010/main" val="951534010"/>
      </p:ext>
    </p:extLst>
  </p:cSld>
</p:sld>
</file>

<file path=ppt/slides/slide35.xml><?xml version="1.0" encoding="utf-8"?>
<p:sld xmlns:p="http://schemas.openxmlformats.org/presentationml/2006/main">
  <p:cSld>
    <p:bg>
      <p:bgPr>
        <a:solidFill xmlns:a="http://schemas.openxmlformats.org/drawingml/2006/main">
          <a:srgbClr val="F7F0E5"/>
        </a:solidFill>
      </p:bgPr>
    </p:bg>
    <p:spTree>
      <p:nvGrpSpPr>
        <p:cNvPr id="1" name=""/>
        <p:cNvGrpSpPr/>
        <p:nvPr/>
      </p:nvGrpSpPr>
      <p:grpSpPr>
        <a:xfrm xmlns:a="http://schemas.openxmlformats.org/drawingml/2006/main"/>
      </p:grpSpPr>
      <p:sp>
        <p:nvSpPr>
          <p:cNvPr id="19" name="COMESP · MÓDULO III">
            <a:extLst xmlns:a="http://schemas.openxmlformats.org/drawingml/2006/main">
              <a:ext uri="{FF2B5EF4-FFF2-40B4-BE49-F238E27FC236}">
                <a16:creationId xmlns:a16="http://schemas.microsoft.com/office/drawing/2014/main" id="{622AA5B8-5BDE-46C4-8952-79B07BA47167}"/>
              </a:ext>
            </a:extLst>
          </p:cNvPr>
          <p:cNvSpPr>
            <a:spLocks xmlns:a="http://schemas.openxmlformats.org/drawingml/2006/main" noGrp="1"/>
          </p:cNvSpPr>
          <p:nvPr/>
        </p:nvSpPr>
        <p:spPr>
          <a:xfrm xmlns:a="http://schemas.openxmlformats.org/drawingml/2006/main">
            <a:off x="685800" y="304800"/>
            <a:ext cx="10820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1">
                <a:solidFill>
                  <a:srgbClr val="711F3B"/>
                </a:solidFill>
                <a:latin typeface="Calibri"/>
                <a:ea typeface="Calibri"/>
                <a:cs typeface="Calibri"/>
              </a:defRPr>
            </a:pPr>
            <a:r>
              <a:rPr sz="1125" b="1">
                <a:solidFill>
                  <a:srgbClr val="711F3B"/>
                </a:solidFill>
                <a:latin typeface="Calibri"/>
                <a:ea typeface="Calibri"/>
                <a:cs typeface="Calibri"/>
              </a:rPr>
              <a:t>COMESP · MÓDULO III</a:t>
            </a:r>
          </a:p>
        </p:txBody>
      </p:sp>
      <p:sp>
        <p:nvSpPr>
          <p:cNvPr id="2" name="Fontes e materiais de consulta">
            <a:extLst xmlns:a="http://schemas.openxmlformats.org/drawingml/2006/main">
              <a:ext uri="{FF2B5EF4-FFF2-40B4-BE49-F238E27FC236}">
                <a16:creationId xmlns:a16="http://schemas.microsoft.com/office/drawing/2014/main" id="{71EBBC68-8B57-4EC4-81A8-1927D6EC412A}"/>
              </a:ext>
            </a:extLst>
          </p:cNvPr>
          <p:cNvSpPr>
            <a:spLocks xmlns:a="http://schemas.openxmlformats.org/drawingml/2006/main" noGrp="1"/>
          </p:cNvSpPr>
          <p:nvPr/>
        </p:nvSpPr>
        <p:spPr>
          <a:xfrm xmlns:a="http://schemas.openxmlformats.org/drawingml/2006/main">
            <a:off x="685800" y="68580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225" b="1">
                <a:solidFill>
                  <a:srgbClr val="711F3B"/>
                </a:solidFill>
                <a:latin typeface="Calibri"/>
                <a:ea typeface="Calibri"/>
                <a:cs typeface="Calibri"/>
              </a:defRPr>
            </a:pPr>
            <a:r>
              <a:rPr sz="3225" b="1">
                <a:solidFill>
                  <a:srgbClr val="711F3B"/>
                </a:solidFill>
                <a:latin typeface="Calibri"/>
                <a:ea typeface="Calibri"/>
                <a:cs typeface="Calibri"/>
              </a:rPr>
              <a:t>Fontes e materiais de consulta</a:t>
            </a:r>
          </a:p>
        </p:txBody>
      </p:sp>
      <p:sp>
        <p:nvSpPr>
          <p:cNvPr id="3" name="">
            <a:extLst xmlns:a="http://schemas.openxmlformats.org/drawingml/2006/main">
              <a:ext uri="{FF2B5EF4-FFF2-40B4-BE49-F238E27FC236}">
                <a16:creationId xmlns:a16="http://schemas.microsoft.com/office/drawing/2014/main" id="{EABA615D-01EA-4A5B-83C0-747851074FB4}"/>
              </a:ext>
            </a:extLst>
          </p:cNvPr>
          <p:cNvSpPr>
            <a:spLocks xmlns:a="http://schemas.openxmlformats.org/drawingml/2006/main" noGrp="1"/>
          </p:cNvSpPr>
          <p:nvPr/>
        </p:nvSpPr>
        <p:spPr>
          <a:xfrm xmlns:a="http://schemas.openxmlformats.org/drawingml/2006/main">
            <a:off x="685800" y="1638300"/>
            <a:ext cx="1047750" cy="3810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4" name="01">
            <a:extLst xmlns:a="http://schemas.openxmlformats.org/drawingml/2006/main">
              <a:ext uri="{FF2B5EF4-FFF2-40B4-BE49-F238E27FC236}">
                <a16:creationId xmlns:a16="http://schemas.microsoft.com/office/drawing/2014/main" id="{E14E90FE-8760-4D12-A580-7BC715499326}"/>
              </a:ext>
            </a:extLst>
          </p:cNvPr>
          <p:cNvSpPr>
            <a:spLocks xmlns:a="http://schemas.openxmlformats.org/drawingml/2006/main" noGrp="1"/>
          </p:cNvSpPr>
          <p:nvPr/>
        </p:nvSpPr>
        <p:spPr>
          <a:xfrm xmlns:a="http://schemas.openxmlformats.org/drawingml/2006/main">
            <a:off x="685800" y="2019300"/>
            <a:ext cx="552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a:solidFill>
                  <a:srgbClr val="711F3B"/>
                </a:solidFill>
                <a:latin typeface="Calibri"/>
                <a:ea typeface="Calibri"/>
                <a:cs typeface="Calibri"/>
              </a:defRPr>
            </a:pPr>
            <a:r>
              <a:rPr sz="1650" b="1">
                <a:solidFill>
                  <a:srgbClr val="711F3B"/>
                </a:solidFill>
                <a:latin typeface="Calibri"/>
                <a:ea typeface="Calibri"/>
                <a:cs typeface="Calibri"/>
              </a:rPr>
              <a:t>01</a:t>
            </a:r>
          </a:p>
        </p:txBody>
      </p:sp>
      <p:sp>
        <p:nvSpPr>
          <p:cNvPr id="5" name="Lei nº 13.827/2019  ↗">
            <a:extLst xmlns:a="http://schemas.openxmlformats.org/drawingml/2006/main">
              <a:ext uri="{FF2B5EF4-FFF2-40B4-BE49-F238E27FC236}">
                <a16:creationId xmlns:a16="http://schemas.microsoft.com/office/drawing/2014/main" id="{A21C9DB4-B6FD-4B64-AF4D-AF9D2A1D5440}"/>
              </a:ext>
            </a:extLst>
          </p:cNvPr>
          <p:cNvSpPr>
            <a:spLocks xmlns:a="http://schemas.openxmlformats.org/drawingml/2006/main" noGrp="1"/>
          </p:cNvSpPr>
          <p:nvPr/>
        </p:nvSpPr>
        <p:spPr>
          <a:xfrm xmlns:a="http://schemas.openxmlformats.org/drawingml/2006/main">
            <a:off x="1362075" y="2000250"/>
            <a:ext cx="1014412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211D20"/>
                </a:solidFill>
                <a:latin typeface="Calibri"/>
                <a:ea typeface="Calibri"/>
                <a:cs typeface="Calibri"/>
              </a:defRPr>
            </a:pPr>
            <a:r>
              <a:rPr sz="1725">
                <a:solidFill>
                  <a:srgbClr val="711F3B"/>
                </a:solidFill>
                <a:latin typeface="Calibri"/>
                <a:ea typeface="Calibri"/>
                <a:cs typeface="Calibri"/>
                <a:hlinkClick xmlns:r="http://schemas.openxmlformats.org/officeDocument/2006/relationships" r:id="Rc47001327bfd4207"/>
              </a:rPr>
              <a:t>Lei nº 13.827/2019  ↗</a:t>
            </a:r>
          </a:p>
        </p:txBody>
      </p:sp>
      <p:sp>
        <p:nvSpPr>
          <p:cNvPr id="6" name="02">
            <a:extLst xmlns:a="http://schemas.openxmlformats.org/drawingml/2006/main">
              <a:ext uri="{FF2B5EF4-FFF2-40B4-BE49-F238E27FC236}">
                <a16:creationId xmlns:a16="http://schemas.microsoft.com/office/drawing/2014/main" id="{8D2F0545-3844-44FE-94B5-7890381E62EA}"/>
              </a:ext>
            </a:extLst>
          </p:cNvPr>
          <p:cNvSpPr>
            <a:spLocks xmlns:a="http://schemas.openxmlformats.org/drawingml/2006/main" noGrp="1"/>
          </p:cNvSpPr>
          <p:nvPr/>
        </p:nvSpPr>
        <p:spPr>
          <a:xfrm xmlns:a="http://schemas.openxmlformats.org/drawingml/2006/main">
            <a:off x="685800" y="2676525"/>
            <a:ext cx="552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a:solidFill>
                  <a:srgbClr val="711F3B"/>
                </a:solidFill>
                <a:latin typeface="Calibri"/>
                <a:ea typeface="Calibri"/>
                <a:cs typeface="Calibri"/>
              </a:defRPr>
            </a:pPr>
            <a:r>
              <a:rPr sz="1650" b="1">
                <a:solidFill>
                  <a:srgbClr val="711F3B"/>
                </a:solidFill>
                <a:latin typeface="Calibri"/>
                <a:ea typeface="Calibri"/>
                <a:cs typeface="Calibri"/>
              </a:rPr>
              <a:t>02</a:t>
            </a:r>
          </a:p>
        </p:txBody>
      </p:sp>
      <p:sp>
        <p:nvSpPr>
          <p:cNvPr id="7" name="Lei nº 15.383/2026  ↗">
            <a:extLst xmlns:a="http://schemas.openxmlformats.org/drawingml/2006/main">
              <a:ext uri="{FF2B5EF4-FFF2-40B4-BE49-F238E27FC236}">
                <a16:creationId xmlns:a16="http://schemas.microsoft.com/office/drawing/2014/main" id="{B8351495-D694-486A-88E1-58388C3707E5}"/>
              </a:ext>
            </a:extLst>
          </p:cNvPr>
          <p:cNvSpPr>
            <a:spLocks xmlns:a="http://schemas.openxmlformats.org/drawingml/2006/main" noGrp="1"/>
          </p:cNvSpPr>
          <p:nvPr/>
        </p:nvSpPr>
        <p:spPr>
          <a:xfrm xmlns:a="http://schemas.openxmlformats.org/drawingml/2006/main">
            <a:off x="1362075" y="2657475"/>
            <a:ext cx="1014412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211D20"/>
                </a:solidFill>
                <a:latin typeface="Calibri"/>
                <a:ea typeface="Calibri"/>
                <a:cs typeface="Calibri"/>
              </a:defRPr>
            </a:pPr>
            <a:r>
              <a:rPr sz="1725">
                <a:solidFill>
                  <a:srgbClr val="711F3B"/>
                </a:solidFill>
                <a:latin typeface="Calibri"/>
                <a:ea typeface="Calibri"/>
                <a:cs typeface="Calibri"/>
                <a:hlinkClick xmlns:r="http://schemas.openxmlformats.org/officeDocument/2006/relationships" r:id="R6b08b60a591b4ef8"/>
              </a:rPr>
              <a:t>Lei nº 15.383/2026  ↗</a:t>
            </a:r>
          </a:p>
        </p:txBody>
      </p:sp>
      <p:sp>
        <p:nvSpPr>
          <p:cNvPr id="8" name="03">
            <a:extLst xmlns:a="http://schemas.openxmlformats.org/drawingml/2006/main">
              <a:ext uri="{FF2B5EF4-FFF2-40B4-BE49-F238E27FC236}">
                <a16:creationId xmlns:a16="http://schemas.microsoft.com/office/drawing/2014/main" id="{5D386C2A-C72B-4CC8-9CE2-EC3826E18F82}"/>
              </a:ext>
            </a:extLst>
          </p:cNvPr>
          <p:cNvSpPr>
            <a:spLocks xmlns:a="http://schemas.openxmlformats.org/drawingml/2006/main" noGrp="1"/>
          </p:cNvSpPr>
          <p:nvPr/>
        </p:nvSpPr>
        <p:spPr>
          <a:xfrm xmlns:a="http://schemas.openxmlformats.org/drawingml/2006/main">
            <a:off x="685800" y="3333750"/>
            <a:ext cx="552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a:solidFill>
                  <a:srgbClr val="711F3B"/>
                </a:solidFill>
                <a:latin typeface="Calibri"/>
                <a:ea typeface="Calibri"/>
                <a:cs typeface="Calibri"/>
              </a:defRPr>
            </a:pPr>
            <a:r>
              <a:rPr sz="1650" b="1">
                <a:solidFill>
                  <a:srgbClr val="711F3B"/>
                </a:solidFill>
                <a:latin typeface="Calibri"/>
                <a:ea typeface="Calibri"/>
                <a:cs typeface="Calibri"/>
              </a:rPr>
              <a:t>03</a:t>
            </a:r>
          </a:p>
        </p:txBody>
      </p:sp>
      <p:sp>
        <p:nvSpPr>
          <p:cNvPr id="9" name="STF · Tema 1.412  ↗">
            <a:extLst xmlns:a="http://schemas.openxmlformats.org/drawingml/2006/main">
              <a:ext uri="{FF2B5EF4-FFF2-40B4-BE49-F238E27FC236}">
                <a16:creationId xmlns:a16="http://schemas.microsoft.com/office/drawing/2014/main" id="{0825552E-42A6-420D-AD70-659B4AD97D4F}"/>
              </a:ext>
            </a:extLst>
          </p:cNvPr>
          <p:cNvSpPr>
            <a:spLocks xmlns:a="http://schemas.openxmlformats.org/drawingml/2006/main" noGrp="1"/>
          </p:cNvSpPr>
          <p:nvPr/>
        </p:nvSpPr>
        <p:spPr>
          <a:xfrm xmlns:a="http://schemas.openxmlformats.org/drawingml/2006/main">
            <a:off x="1362075" y="3314700"/>
            <a:ext cx="1014412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211D20"/>
                </a:solidFill>
                <a:latin typeface="Calibri"/>
                <a:ea typeface="Calibri"/>
                <a:cs typeface="Calibri"/>
              </a:defRPr>
            </a:pPr>
            <a:r>
              <a:rPr sz="1725">
                <a:solidFill>
                  <a:srgbClr val="711F3B"/>
                </a:solidFill>
                <a:latin typeface="Calibri"/>
                <a:ea typeface="Calibri"/>
                <a:cs typeface="Calibri"/>
                <a:hlinkClick xmlns:r="http://schemas.openxmlformats.org/officeDocument/2006/relationships" r:id="R210b00b4ac27479e"/>
              </a:rPr>
              <a:t>STF · Tema 1.412  ↗</a:t>
            </a:r>
          </a:p>
        </p:txBody>
      </p:sp>
      <p:sp>
        <p:nvSpPr>
          <p:cNvPr id="10" name="04">
            <a:extLst xmlns:a="http://schemas.openxmlformats.org/drawingml/2006/main">
              <a:ext uri="{FF2B5EF4-FFF2-40B4-BE49-F238E27FC236}">
                <a16:creationId xmlns:a16="http://schemas.microsoft.com/office/drawing/2014/main" id="{CEBFF5DA-B30F-45E6-A0DF-036118B8F905}"/>
              </a:ext>
            </a:extLst>
          </p:cNvPr>
          <p:cNvSpPr>
            <a:spLocks xmlns:a="http://schemas.openxmlformats.org/drawingml/2006/main" noGrp="1"/>
          </p:cNvSpPr>
          <p:nvPr/>
        </p:nvSpPr>
        <p:spPr>
          <a:xfrm xmlns:a="http://schemas.openxmlformats.org/drawingml/2006/main">
            <a:off x="685800" y="3990975"/>
            <a:ext cx="552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a:solidFill>
                  <a:srgbClr val="711F3B"/>
                </a:solidFill>
                <a:latin typeface="Calibri"/>
                <a:ea typeface="Calibri"/>
                <a:cs typeface="Calibri"/>
              </a:defRPr>
            </a:pPr>
            <a:r>
              <a:rPr sz="1650" b="1">
                <a:solidFill>
                  <a:srgbClr val="711F3B"/>
                </a:solidFill>
                <a:latin typeface="Calibri"/>
                <a:ea typeface="Calibri"/>
                <a:cs typeface="Calibri"/>
              </a:rPr>
              <a:t>04</a:t>
            </a:r>
          </a:p>
        </p:txBody>
      </p:sp>
      <p:sp>
        <p:nvSpPr>
          <p:cNvPr id="11" name="Lei nº 14.994/2024  ↗">
            <a:extLst xmlns:a="http://schemas.openxmlformats.org/drawingml/2006/main">
              <a:ext uri="{FF2B5EF4-FFF2-40B4-BE49-F238E27FC236}">
                <a16:creationId xmlns:a16="http://schemas.microsoft.com/office/drawing/2014/main" id="{666BE7EC-71AF-4337-94AD-D71EB05A7304}"/>
              </a:ext>
            </a:extLst>
          </p:cNvPr>
          <p:cNvSpPr>
            <a:spLocks xmlns:a="http://schemas.openxmlformats.org/drawingml/2006/main" noGrp="1"/>
          </p:cNvSpPr>
          <p:nvPr/>
        </p:nvSpPr>
        <p:spPr>
          <a:xfrm xmlns:a="http://schemas.openxmlformats.org/drawingml/2006/main">
            <a:off x="1362075" y="3971925"/>
            <a:ext cx="1014412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211D20"/>
                </a:solidFill>
                <a:latin typeface="Calibri"/>
                <a:ea typeface="Calibri"/>
                <a:cs typeface="Calibri"/>
              </a:defRPr>
            </a:pPr>
            <a:r>
              <a:rPr sz="1725">
                <a:solidFill>
                  <a:srgbClr val="711F3B"/>
                </a:solidFill>
                <a:latin typeface="Calibri"/>
                <a:ea typeface="Calibri"/>
                <a:cs typeface="Calibri"/>
                <a:hlinkClick xmlns:r="http://schemas.openxmlformats.org/officeDocument/2006/relationships" r:id="R338d34cc7ba348ec"/>
              </a:rPr>
              <a:t>Lei nº 14.994/2024  ↗</a:t>
            </a:r>
          </a:p>
        </p:txBody>
      </p:sp>
      <p:sp>
        <p:nvSpPr>
          <p:cNvPr id="12" name="05">
            <a:extLst xmlns:a="http://schemas.openxmlformats.org/drawingml/2006/main">
              <a:ext uri="{FF2B5EF4-FFF2-40B4-BE49-F238E27FC236}">
                <a16:creationId xmlns:a16="http://schemas.microsoft.com/office/drawing/2014/main" id="{2A0BB1D5-56FD-41B7-936C-570520A7927E}"/>
              </a:ext>
            </a:extLst>
          </p:cNvPr>
          <p:cNvSpPr>
            <a:spLocks xmlns:a="http://schemas.openxmlformats.org/drawingml/2006/main" noGrp="1"/>
          </p:cNvSpPr>
          <p:nvPr/>
        </p:nvSpPr>
        <p:spPr>
          <a:xfrm xmlns:a="http://schemas.openxmlformats.org/drawingml/2006/main">
            <a:off x="685800" y="4648200"/>
            <a:ext cx="552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a:solidFill>
                  <a:srgbClr val="711F3B"/>
                </a:solidFill>
                <a:latin typeface="Calibri"/>
                <a:ea typeface="Calibri"/>
                <a:cs typeface="Calibri"/>
              </a:defRPr>
            </a:pPr>
            <a:r>
              <a:rPr sz="1650" b="1">
                <a:solidFill>
                  <a:srgbClr val="711F3B"/>
                </a:solidFill>
                <a:latin typeface="Calibri"/>
                <a:ea typeface="Calibri"/>
                <a:cs typeface="Calibri"/>
              </a:rPr>
              <a:t>05</a:t>
            </a:r>
          </a:p>
        </p:txBody>
      </p:sp>
      <p:sp>
        <p:nvSpPr>
          <p:cNvPr id="13" name="Lei nº 14.149/2021  ↗">
            <a:extLst xmlns:a="http://schemas.openxmlformats.org/drawingml/2006/main">
              <a:ext uri="{FF2B5EF4-FFF2-40B4-BE49-F238E27FC236}">
                <a16:creationId xmlns:a16="http://schemas.microsoft.com/office/drawing/2014/main" id="{99CCE9C3-82D6-411C-87EC-2491C017A72F}"/>
              </a:ext>
            </a:extLst>
          </p:cNvPr>
          <p:cNvSpPr>
            <a:spLocks xmlns:a="http://schemas.openxmlformats.org/drawingml/2006/main" noGrp="1"/>
          </p:cNvSpPr>
          <p:nvPr/>
        </p:nvSpPr>
        <p:spPr>
          <a:xfrm xmlns:a="http://schemas.openxmlformats.org/drawingml/2006/main">
            <a:off x="1362075" y="4629150"/>
            <a:ext cx="1014412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211D20"/>
                </a:solidFill>
                <a:latin typeface="Calibri"/>
                <a:ea typeface="Calibri"/>
                <a:cs typeface="Calibri"/>
              </a:defRPr>
            </a:pPr>
            <a:r>
              <a:rPr sz="1725">
                <a:solidFill>
                  <a:srgbClr val="711F3B"/>
                </a:solidFill>
                <a:latin typeface="Calibri"/>
                <a:ea typeface="Calibri"/>
                <a:cs typeface="Calibri"/>
                <a:hlinkClick xmlns:r="http://schemas.openxmlformats.org/officeDocument/2006/relationships" r:id="R6869f063d56642bf"/>
              </a:rPr>
              <a:t>Lei nº 14.149/2021  ↗</a:t>
            </a:r>
          </a:p>
        </p:txBody>
      </p:sp>
      <p:sp>
        <p:nvSpPr>
          <p:cNvPr id="14" name="06">
            <a:extLst xmlns:a="http://schemas.openxmlformats.org/drawingml/2006/main">
              <a:ext uri="{FF2B5EF4-FFF2-40B4-BE49-F238E27FC236}">
                <a16:creationId xmlns:a16="http://schemas.microsoft.com/office/drawing/2014/main" id="{492FACA7-3895-4454-8BF2-5447F21F75AE}"/>
              </a:ext>
            </a:extLst>
          </p:cNvPr>
          <p:cNvSpPr>
            <a:spLocks xmlns:a="http://schemas.openxmlformats.org/drawingml/2006/main" noGrp="1"/>
          </p:cNvSpPr>
          <p:nvPr/>
        </p:nvSpPr>
        <p:spPr>
          <a:xfrm xmlns:a="http://schemas.openxmlformats.org/drawingml/2006/main">
            <a:off x="685800" y="5305425"/>
            <a:ext cx="552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a:solidFill>
                  <a:srgbClr val="711F3B"/>
                </a:solidFill>
                <a:latin typeface="Calibri"/>
                <a:ea typeface="Calibri"/>
                <a:cs typeface="Calibri"/>
              </a:defRPr>
            </a:pPr>
            <a:r>
              <a:rPr sz="1650" b="1">
                <a:solidFill>
                  <a:srgbClr val="711F3B"/>
                </a:solidFill>
                <a:latin typeface="Calibri"/>
                <a:ea typeface="Calibri"/>
                <a:cs typeface="Calibri"/>
              </a:rPr>
              <a:t>06</a:t>
            </a:r>
          </a:p>
        </p:txBody>
      </p:sp>
      <p:sp>
        <p:nvSpPr>
          <p:cNvPr id="15" name="Leitura histórica: Lei nº 13.104/2015">
            <a:extLst xmlns:a="http://schemas.openxmlformats.org/drawingml/2006/main">
              <a:ext uri="{FF2B5EF4-FFF2-40B4-BE49-F238E27FC236}">
                <a16:creationId xmlns:a16="http://schemas.microsoft.com/office/drawing/2014/main" id="{BE0CD5D0-92DF-4679-B47D-F975E4314418}"/>
              </a:ext>
            </a:extLst>
          </p:cNvPr>
          <p:cNvSpPr>
            <a:spLocks xmlns:a="http://schemas.openxmlformats.org/drawingml/2006/main" noGrp="1"/>
          </p:cNvSpPr>
          <p:nvPr/>
        </p:nvSpPr>
        <p:spPr>
          <a:xfrm xmlns:a="http://schemas.openxmlformats.org/drawingml/2006/main">
            <a:off x="1362075" y="5286375"/>
            <a:ext cx="1014412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211D20"/>
                </a:solidFill>
                <a:latin typeface="Calibri"/>
                <a:ea typeface="Calibri"/>
                <a:cs typeface="Calibri"/>
              </a:defRPr>
            </a:pPr>
            <a:r>
              <a:rPr sz="1725">
                <a:solidFill>
                  <a:srgbClr val="711F3B"/>
                </a:solidFill>
                <a:latin typeface="Calibri"/>
                <a:ea typeface="Calibri"/>
                <a:cs typeface="Calibri"/>
                <a:hlinkClick xmlns:r="http://schemas.openxmlformats.org/officeDocument/2006/relationships" r:id="R4978aeaea4eb431a"/>
              </a:rPr>
              <a:t>Leitura histórica: Lei nº 13.104/2015</a:t>
            </a:r>
          </a:p>
        </p:txBody>
      </p:sp>
      <p:sp>
        <p:nvSpPr>
          <p:cNvPr id="16" name="Clique no título para abrir a fonte. Links completos ta">
            <a:extLst xmlns:a="http://schemas.openxmlformats.org/drawingml/2006/main">
              <a:ext uri="{FF2B5EF4-FFF2-40B4-BE49-F238E27FC236}">
                <a16:creationId xmlns:a16="http://schemas.microsoft.com/office/drawing/2014/main" id="{A0379050-435B-41BF-A5E7-293B9C4F4E89}"/>
              </a:ext>
            </a:extLst>
          </p:cNvPr>
          <p:cNvSpPr>
            <a:spLocks xmlns:a="http://schemas.openxmlformats.org/drawingml/2006/main" noGrp="1"/>
          </p:cNvSpPr>
          <p:nvPr/>
        </p:nvSpPr>
        <p:spPr>
          <a:xfrm xmlns:a="http://schemas.openxmlformats.org/drawingml/2006/main">
            <a:off x="685800" y="6172200"/>
            <a:ext cx="108204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C6669"/>
                </a:solidFill>
                <a:latin typeface="Calibri"/>
                <a:ea typeface="Calibri"/>
                <a:cs typeface="Calibri"/>
              </a:defRPr>
            </a:pPr>
            <a:r>
              <a:rPr sz="1275" b="0">
                <a:solidFill>
                  <a:srgbClr val="6C6669"/>
                </a:solidFill>
                <a:latin typeface="Calibri"/>
                <a:ea typeface="Calibri"/>
                <a:cs typeface="Calibri"/>
              </a:rPr>
              <a:t>Clique no título para abrir a fonte. Links completos também nas notas.</a:t>
            </a:r>
          </a:p>
        </p:txBody>
      </p:sp>
      <p:sp>
        <p:nvSpPr>
          <p:cNvPr id="17" name="COMESP · REDE PREPARADA MULHER SEGURA | LabSocial">
            <a:extLst xmlns:a="http://schemas.openxmlformats.org/drawingml/2006/main">
              <a:ext uri="{FF2B5EF4-FFF2-40B4-BE49-F238E27FC236}">
                <a16:creationId xmlns:a16="http://schemas.microsoft.com/office/drawing/2014/main" id="{B4A2B9BE-8B42-47F3-9282-17757AB9F65B}"/>
              </a:ext>
            </a:extLst>
          </p:cNvPr>
          <p:cNvSpPr>
            <a:spLocks xmlns:a="http://schemas.openxmlformats.org/drawingml/2006/main" noGrp="1"/>
          </p:cNvSpPr>
          <p:nvPr/>
        </p:nvSpPr>
        <p:spPr>
          <a:xfrm xmlns:a="http://schemas.openxmlformats.org/drawingml/2006/main">
            <a:off x="685800" y="6505575"/>
            <a:ext cx="8953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COMESP · REDE PREPARADA MULHER SEGURA | LabSocial</a:t>
            </a:r>
          </a:p>
        </p:txBody>
      </p:sp>
      <p:sp>
        <p:nvSpPr>
          <p:cNvPr id="18" name="III · 35">
            <a:extLst xmlns:a="http://schemas.openxmlformats.org/drawingml/2006/main">
              <a:ext uri="{FF2B5EF4-FFF2-40B4-BE49-F238E27FC236}">
                <a16:creationId xmlns:a16="http://schemas.microsoft.com/office/drawing/2014/main" id="{ED476496-28BB-44E5-A983-5B50EEC47322}"/>
              </a:ext>
            </a:extLst>
          </p:cNvPr>
          <p:cNvSpPr>
            <a:spLocks xmlns:a="http://schemas.openxmlformats.org/drawingml/2006/main" noGrp="1"/>
          </p:cNvSpPr>
          <p:nvPr/>
        </p:nvSpPr>
        <p:spPr>
          <a:xfrm xmlns:a="http://schemas.openxmlformats.org/drawingml/2006/main">
            <a:off x="10572750" y="6505575"/>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III · 35</a:t>
            </a:r>
          </a:p>
        </p:txBody>
      </p:sp>
    </p:spTree>
    <p:extLst>
      <p:ext uri="{BB962C8B-B14F-4D97-AF65-F5344CB8AC3E}">
        <p14:creationId xmlns:p14="http://schemas.microsoft.com/office/powerpoint/2010/main" val="951534010"/>
      </p:ext>
    </p:extLst>
  </p:cSld>
</p:sld>
</file>

<file path=ppt/slides/slide36.xml><?xml version="1.0" encoding="utf-8"?>
<p:sld xmlns:p="http://schemas.openxmlformats.org/presentationml/2006/main">
  <p:cSld>
    <p:bg>
      <p:bgPr>
        <a:solidFill xmlns:a="http://schemas.openxmlformats.org/drawingml/2006/main">
          <a:srgbClr val="F7F0E5"/>
        </a:solidFill>
      </p:bgPr>
    </p:bg>
    <p:spTree>
      <p:nvGrpSpPr>
        <p:cNvPr id="1" name=""/>
        <p:cNvGrpSpPr/>
        <p:nvPr/>
      </p:nvGrpSpPr>
      <p:grpSpPr>
        <a:xfrm xmlns:a="http://schemas.openxmlformats.org/drawingml/2006/main"/>
      </p:grpSpPr>
      <p:sp>
        <p:nvSpPr>
          <p:cNvPr id="19" name="COMESP · MÓDULO III">
            <a:extLst xmlns:a="http://schemas.openxmlformats.org/drawingml/2006/main">
              <a:ext uri="{FF2B5EF4-FFF2-40B4-BE49-F238E27FC236}">
                <a16:creationId xmlns:a16="http://schemas.microsoft.com/office/drawing/2014/main" id="{7B001C0F-C5A2-4088-BF29-A6DBA090D06F}"/>
              </a:ext>
            </a:extLst>
          </p:cNvPr>
          <p:cNvSpPr>
            <a:spLocks xmlns:a="http://schemas.openxmlformats.org/drawingml/2006/main" noGrp="1"/>
          </p:cNvSpPr>
          <p:nvPr/>
        </p:nvSpPr>
        <p:spPr>
          <a:xfrm xmlns:a="http://schemas.openxmlformats.org/drawingml/2006/main">
            <a:off x="685800" y="304800"/>
            <a:ext cx="10820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1">
                <a:solidFill>
                  <a:srgbClr val="711F3B"/>
                </a:solidFill>
                <a:latin typeface="Calibri"/>
                <a:ea typeface="Calibri"/>
                <a:cs typeface="Calibri"/>
              </a:defRPr>
            </a:pPr>
            <a:r>
              <a:rPr sz="1125" b="1">
                <a:solidFill>
                  <a:srgbClr val="711F3B"/>
                </a:solidFill>
                <a:latin typeface="Calibri"/>
                <a:ea typeface="Calibri"/>
                <a:cs typeface="Calibri"/>
              </a:rPr>
              <a:t>COMESP · MÓDULO III</a:t>
            </a:r>
          </a:p>
        </p:txBody>
      </p:sp>
      <p:sp>
        <p:nvSpPr>
          <p:cNvPr id="2" name="Fontes e materiais de consulta">
            <a:extLst xmlns:a="http://schemas.openxmlformats.org/drawingml/2006/main">
              <a:ext uri="{FF2B5EF4-FFF2-40B4-BE49-F238E27FC236}">
                <a16:creationId xmlns:a16="http://schemas.microsoft.com/office/drawing/2014/main" id="{D7800115-C271-4966-977E-C2B102482A8E}"/>
              </a:ext>
            </a:extLst>
          </p:cNvPr>
          <p:cNvSpPr>
            <a:spLocks xmlns:a="http://schemas.openxmlformats.org/drawingml/2006/main" noGrp="1"/>
          </p:cNvSpPr>
          <p:nvPr/>
        </p:nvSpPr>
        <p:spPr>
          <a:xfrm xmlns:a="http://schemas.openxmlformats.org/drawingml/2006/main">
            <a:off x="685800" y="68580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225" b="1">
                <a:solidFill>
                  <a:srgbClr val="711F3B"/>
                </a:solidFill>
                <a:latin typeface="Calibri"/>
                <a:ea typeface="Calibri"/>
                <a:cs typeface="Calibri"/>
              </a:defRPr>
            </a:pPr>
            <a:r>
              <a:rPr sz="3225" b="1">
                <a:solidFill>
                  <a:srgbClr val="711F3B"/>
                </a:solidFill>
                <a:latin typeface="Calibri"/>
                <a:ea typeface="Calibri"/>
                <a:cs typeface="Calibri"/>
              </a:rPr>
              <a:t>Fontes e materiais de consulta</a:t>
            </a:r>
          </a:p>
        </p:txBody>
      </p:sp>
      <p:sp>
        <p:nvSpPr>
          <p:cNvPr id="3" name="">
            <a:extLst xmlns:a="http://schemas.openxmlformats.org/drawingml/2006/main">
              <a:ext uri="{FF2B5EF4-FFF2-40B4-BE49-F238E27FC236}">
                <a16:creationId xmlns:a16="http://schemas.microsoft.com/office/drawing/2014/main" id="{15B8009D-455C-4734-9A37-86E9A27F64BE}"/>
              </a:ext>
            </a:extLst>
          </p:cNvPr>
          <p:cNvSpPr>
            <a:spLocks xmlns:a="http://schemas.openxmlformats.org/drawingml/2006/main" noGrp="1"/>
          </p:cNvSpPr>
          <p:nvPr/>
        </p:nvSpPr>
        <p:spPr>
          <a:xfrm xmlns:a="http://schemas.openxmlformats.org/drawingml/2006/main">
            <a:off x="685800" y="1638300"/>
            <a:ext cx="1047750" cy="3810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4" name="01">
            <a:extLst xmlns:a="http://schemas.openxmlformats.org/drawingml/2006/main">
              <a:ext uri="{FF2B5EF4-FFF2-40B4-BE49-F238E27FC236}">
                <a16:creationId xmlns:a16="http://schemas.microsoft.com/office/drawing/2014/main" id="{BF2D65C6-B3E1-423F-BFC8-8D272D6DF087}"/>
              </a:ext>
            </a:extLst>
          </p:cNvPr>
          <p:cNvSpPr>
            <a:spLocks xmlns:a="http://schemas.openxmlformats.org/drawingml/2006/main" noGrp="1"/>
          </p:cNvSpPr>
          <p:nvPr/>
        </p:nvSpPr>
        <p:spPr>
          <a:xfrm xmlns:a="http://schemas.openxmlformats.org/drawingml/2006/main">
            <a:off x="685800" y="2019300"/>
            <a:ext cx="552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a:solidFill>
                  <a:srgbClr val="711F3B"/>
                </a:solidFill>
                <a:latin typeface="Calibri"/>
                <a:ea typeface="Calibri"/>
                <a:cs typeface="Calibri"/>
              </a:defRPr>
            </a:pPr>
            <a:r>
              <a:rPr sz="1650" b="1">
                <a:solidFill>
                  <a:srgbClr val="711F3B"/>
                </a:solidFill>
                <a:latin typeface="Calibri"/>
                <a:ea typeface="Calibri"/>
                <a:cs typeface="Calibri"/>
              </a:rPr>
              <a:t>01</a:t>
            </a:r>
          </a:p>
        </p:txBody>
      </p:sp>
      <p:sp>
        <p:nvSpPr>
          <p:cNvPr id="5" name="Leitura atual: Código Penal, arts. 2º, 14 e 121-A">
            <a:extLst xmlns:a="http://schemas.openxmlformats.org/drawingml/2006/main">
              <a:ext uri="{FF2B5EF4-FFF2-40B4-BE49-F238E27FC236}">
                <a16:creationId xmlns:a16="http://schemas.microsoft.com/office/drawing/2014/main" id="{D6B5970F-3125-4AF8-A3C8-227948806101}"/>
              </a:ext>
            </a:extLst>
          </p:cNvPr>
          <p:cNvSpPr>
            <a:spLocks xmlns:a="http://schemas.openxmlformats.org/drawingml/2006/main" noGrp="1"/>
          </p:cNvSpPr>
          <p:nvPr/>
        </p:nvSpPr>
        <p:spPr>
          <a:xfrm xmlns:a="http://schemas.openxmlformats.org/drawingml/2006/main">
            <a:off x="1362075" y="2000250"/>
            <a:ext cx="1014412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211D20"/>
                </a:solidFill>
                <a:latin typeface="Calibri"/>
                <a:ea typeface="Calibri"/>
                <a:cs typeface="Calibri"/>
              </a:defRPr>
            </a:pPr>
            <a:r>
              <a:rPr sz="1725">
                <a:solidFill>
                  <a:srgbClr val="711F3B"/>
                </a:solidFill>
                <a:latin typeface="Calibri"/>
                <a:ea typeface="Calibri"/>
                <a:cs typeface="Calibri"/>
                <a:hlinkClick xmlns:r="http://schemas.openxmlformats.org/officeDocument/2006/relationships" r:id="R1bbcbfc25737486d"/>
              </a:rPr>
              <a:t>Leitura atual: Código Penal, arts. 2º, 14 e 121-A</a:t>
            </a:r>
          </a:p>
        </p:txBody>
      </p:sp>
      <p:sp>
        <p:nvSpPr>
          <p:cNvPr id="6" name="02">
            <a:extLst xmlns:a="http://schemas.openxmlformats.org/drawingml/2006/main">
              <a:ext uri="{FF2B5EF4-FFF2-40B4-BE49-F238E27FC236}">
                <a16:creationId xmlns:a16="http://schemas.microsoft.com/office/drawing/2014/main" id="{D247B0B2-CC8A-4BF1-B33D-386A56E46B47}"/>
              </a:ext>
            </a:extLst>
          </p:cNvPr>
          <p:cNvSpPr>
            <a:spLocks xmlns:a="http://schemas.openxmlformats.org/drawingml/2006/main" noGrp="1"/>
          </p:cNvSpPr>
          <p:nvPr/>
        </p:nvSpPr>
        <p:spPr>
          <a:xfrm xmlns:a="http://schemas.openxmlformats.org/drawingml/2006/main">
            <a:off x="685800" y="2676525"/>
            <a:ext cx="552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a:solidFill>
                  <a:srgbClr val="711F3B"/>
                </a:solidFill>
                <a:latin typeface="Calibri"/>
                <a:ea typeface="Calibri"/>
                <a:cs typeface="Calibri"/>
              </a:defRPr>
            </a:pPr>
            <a:r>
              <a:rPr sz="1650" b="1">
                <a:solidFill>
                  <a:srgbClr val="711F3B"/>
                </a:solidFill>
                <a:latin typeface="Calibri"/>
                <a:ea typeface="Calibri"/>
                <a:cs typeface="Calibri"/>
              </a:rPr>
              <a:t>02</a:t>
            </a:r>
          </a:p>
        </p:txBody>
      </p:sp>
      <p:sp>
        <p:nvSpPr>
          <p:cNvPr id="7" name="Decreto nº 11.640/2023">
            <a:extLst xmlns:a="http://schemas.openxmlformats.org/drawingml/2006/main">
              <a:ext uri="{FF2B5EF4-FFF2-40B4-BE49-F238E27FC236}">
                <a16:creationId xmlns:a16="http://schemas.microsoft.com/office/drawing/2014/main" id="{EF2B49E7-F13B-4132-B551-2FC076564479}"/>
              </a:ext>
            </a:extLst>
          </p:cNvPr>
          <p:cNvSpPr>
            <a:spLocks xmlns:a="http://schemas.openxmlformats.org/drawingml/2006/main" noGrp="1"/>
          </p:cNvSpPr>
          <p:nvPr/>
        </p:nvSpPr>
        <p:spPr>
          <a:xfrm xmlns:a="http://schemas.openxmlformats.org/drawingml/2006/main">
            <a:off x="1362075" y="2657475"/>
            <a:ext cx="1014412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211D20"/>
                </a:solidFill>
                <a:latin typeface="Calibri"/>
                <a:ea typeface="Calibri"/>
                <a:cs typeface="Calibri"/>
              </a:defRPr>
            </a:pPr>
            <a:r>
              <a:rPr sz="1725">
                <a:solidFill>
                  <a:srgbClr val="711F3B"/>
                </a:solidFill>
                <a:latin typeface="Calibri"/>
                <a:ea typeface="Calibri"/>
                <a:cs typeface="Calibri"/>
                <a:hlinkClick xmlns:r="http://schemas.openxmlformats.org/officeDocument/2006/relationships" r:id="R5563d05a3ed3428c"/>
              </a:rPr>
              <a:t>Decreto nº 11.640/2023</a:t>
            </a:r>
          </a:p>
        </p:txBody>
      </p:sp>
      <p:sp>
        <p:nvSpPr>
          <p:cNvPr id="8" name="03">
            <a:extLst xmlns:a="http://schemas.openxmlformats.org/drawingml/2006/main">
              <a:ext uri="{FF2B5EF4-FFF2-40B4-BE49-F238E27FC236}">
                <a16:creationId xmlns:a16="http://schemas.microsoft.com/office/drawing/2014/main" id="{815EFA92-B508-45F3-A311-9A42E7D56494}"/>
              </a:ext>
            </a:extLst>
          </p:cNvPr>
          <p:cNvSpPr>
            <a:spLocks xmlns:a="http://schemas.openxmlformats.org/drawingml/2006/main" noGrp="1"/>
          </p:cNvSpPr>
          <p:nvPr/>
        </p:nvSpPr>
        <p:spPr>
          <a:xfrm xmlns:a="http://schemas.openxmlformats.org/drawingml/2006/main">
            <a:off x="685800" y="3333750"/>
            <a:ext cx="552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a:solidFill>
                  <a:srgbClr val="711F3B"/>
                </a:solidFill>
                <a:latin typeface="Calibri"/>
                <a:ea typeface="Calibri"/>
                <a:cs typeface="Calibri"/>
              </a:defRPr>
            </a:pPr>
            <a:r>
              <a:rPr sz="1650" b="1">
                <a:solidFill>
                  <a:srgbClr val="711F3B"/>
                </a:solidFill>
                <a:latin typeface="Calibri"/>
                <a:ea typeface="Calibri"/>
                <a:cs typeface="Calibri"/>
              </a:rPr>
              <a:t>03</a:t>
            </a:r>
          </a:p>
        </p:txBody>
      </p:sp>
      <p:sp>
        <p:nvSpPr>
          <p:cNvPr id="9" name="Decreto nº 12.839/2026">
            <a:extLst xmlns:a="http://schemas.openxmlformats.org/drawingml/2006/main">
              <a:ext uri="{FF2B5EF4-FFF2-40B4-BE49-F238E27FC236}">
                <a16:creationId xmlns:a16="http://schemas.microsoft.com/office/drawing/2014/main" id="{6A44CC71-089F-4AC4-99C8-399EA4D2FDC0}"/>
              </a:ext>
            </a:extLst>
          </p:cNvPr>
          <p:cNvSpPr>
            <a:spLocks xmlns:a="http://schemas.openxmlformats.org/drawingml/2006/main" noGrp="1"/>
          </p:cNvSpPr>
          <p:nvPr/>
        </p:nvSpPr>
        <p:spPr>
          <a:xfrm xmlns:a="http://schemas.openxmlformats.org/drawingml/2006/main">
            <a:off x="1362075" y="3314700"/>
            <a:ext cx="1014412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211D20"/>
                </a:solidFill>
                <a:latin typeface="Calibri"/>
                <a:ea typeface="Calibri"/>
                <a:cs typeface="Calibri"/>
              </a:defRPr>
            </a:pPr>
            <a:r>
              <a:rPr sz="1725">
                <a:solidFill>
                  <a:srgbClr val="711F3B"/>
                </a:solidFill>
                <a:latin typeface="Calibri"/>
                <a:ea typeface="Calibri"/>
                <a:cs typeface="Calibri"/>
                <a:hlinkClick xmlns:r="http://schemas.openxmlformats.org/officeDocument/2006/relationships" r:id="R43414f22b1b74577"/>
              </a:rPr>
              <a:t>Decreto nº 12.839/2026</a:t>
            </a:r>
          </a:p>
        </p:txBody>
      </p:sp>
      <p:sp>
        <p:nvSpPr>
          <p:cNvPr id="10" name="04">
            <a:extLst xmlns:a="http://schemas.openxmlformats.org/drawingml/2006/main">
              <a:ext uri="{FF2B5EF4-FFF2-40B4-BE49-F238E27FC236}">
                <a16:creationId xmlns:a16="http://schemas.microsoft.com/office/drawing/2014/main" id="{DEC93426-9FD0-4CB8-A475-6E37BE4CE20E}"/>
              </a:ext>
            </a:extLst>
          </p:cNvPr>
          <p:cNvSpPr>
            <a:spLocks xmlns:a="http://schemas.openxmlformats.org/drawingml/2006/main" noGrp="1"/>
          </p:cNvSpPr>
          <p:nvPr/>
        </p:nvSpPr>
        <p:spPr>
          <a:xfrm xmlns:a="http://schemas.openxmlformats.org/drawingml/2006/main">
            <a:off x="685800" y="3990975"/>
            <a:ext cx="552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a:solidFill>
                  <a:srgbClr val="711F3B"/>
                </a:solidFill>
                <a:latin typeface="Calibri"/>
                <a:ea typeface="Calibri"/>
                <a:cs typeface="Calibri"/>
              </a:defRPr>
            </a:pPr>
            <a:r>
              <a:rPr sz="1650" b="1">
                <a:solidFill>
                  <a:srgbClr val="711F3B"/>
                </a:solidFill>
                <a:latin typeface="Calibri"/>
                <a:ea typeface="Calibri"/>
                <a:cs typeface="Calibri"/>
              </a:rPr>
              <a:t>04</a:t>
            </a:r>
          </a:p>
        </p:txBody>
      </p:sp>
      <p:sp>
        <p:nvSpPr>
          <p:cNvPr id="11" name="Senado: articulação dos Poderes e ações do pacto de 202">
            <a:extLst xmlns:a="http://schemas.openxmlformats.org/drawingml/2006/main">
              <a:ext uri="{FF2B5EF4-FFF2-40B4-BE49-F238E27FC236}">
                <a16:creationId xmlns:a16="http://schemas.microsoft.com/office/drawing/2014/main" id="{E2901D6C-95A3-45A5-8131-3F06B22BEF7C}"/>
              </a:ext>
            </a:extLst>
          </p:cNvPr>
          <p:cNvSpPr>
            <a:spLocks xmlns:a="http://schemas.openxmlformats.org/drawingml/2006/main" noGrp="1"/>
          </p:cNvSpPr>
          <p:nvPr/>
        </p:nvSpPr>
        <p:spPr>
          <a:xfrm xmlns:a="http://schemas.openxmlformats.org/drawingml/2006/main">
            <a:off x="1362075" y="3971925"/>
            <a:ext cx="1014412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211D20"/>
                </a:solidFill>
                <a:latin typeface="Calibri"/>
                <a:ea typeface="Calibri"/>
                <a:cs typeface="Calibri"/>
              </a:defRPr>
            </a:pPr>
            <a:r>
              <a:rPr sz="1725">
                <a:solidFill>
                  <a:srgbClr val="711F3B"/>
                </a:solidFill>
                <a:latin typeface="Calibri"/>
                <a:ea typeface="Calibri"/>
                <a:cs typeface="Calibri"/>
                <a:hlinkClick xmlns:r="http://schemas.openxmlformats.org/officeDocument/2006/relationships" r:id="Re7236a37e76c420b"/>
              </a:rPr>
              <a:t>Senado: articulação dos Poderes e ações do pacto de 2026</a:t>
            </a:r>
          </a:p>
        </p:txBody>
      </p:sp>
      <p:sp>
        <p:nvSpPr>
          <p:cNvPr id="12" name="05">
            <a:extLst xmlns:a="http://schemas.openxmlformats.org/drawingml/2006/main">
              <a:ext uri="{FF2B5EF4-FFF2-40B4-BE49-F238E27FC236}">
                <a16:creationId xmlns:a16="http://schemas.microsoft.com/office/drawing/2014/main" id="{4A5DBA22-C2CC-4D28-A864-06A1185D1BE7}"/>
              </a:ext>
            </a:extLst>
          </p:cNvPr>
          <p:cNvSpPr>
            <a:spLocks xmlns:a="http://schemas.openxmlformats.org/drawingml/2006/main" noGrp="1"/>
          </p:cNvSpPr>
          <p:nvPr/>
        </p:nvSpPr>
        <p:spPr>
          <a:xfrm xmlns:a="http://schemas.openxmlformats.org/drawingml/2006/main">
            <a:off x="685800" y="4648200"/>
            <a:ext cx="552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a:solidFill>
                  <a:srgbClr val="711F3B"/>
                </a:solidFill>
                <a:latin typeface="Calibri"/>
                <a:ea typeface="Calibri"/>
                <a:cs typeface="Calibri"/>
              </a:defRPr>
            </a:pPr>
            <a:r>
              <a:rPr sz="1650" b="1">
                <a:solidFill>
                  <a:srgbClr val="711F3B"/>
                </a:solidFill>
                <a:latin typeface="Calibri"/>
                <a:ea typeface="Calibri"/>
                <a:cs typeface="Calibri"/>
              </a:rPr>
              <a:t>05</a:t>
            </a:r>
          </a:p>
        </p:txBody>
      </p:sp>
      <p:sp>
        <p:nvSpPr>
          <p:cNvPr id="13" name="Lei nº 14.899/2024 — planos de metas e redes de enfrent">
            <a:extLst xmlns:a="http://schemas.openxmlformats.org/drawingml/2006/main">
              <a:ext uri="{FF2B5EF4-FFF2-40B4-BE49-F238E27FC236}">
                <a16:creationId xmlns:a16="http://schemas.microsoft.com/office/drawing/2014/main" id="{7645B752-0B0D-43BA-957D-0CB2E48E8905}"/>
              </a:ext>
            </a:extLst>
          </p:cNvPr>
          <p:cNvSpPr>
            <a:spLocks xmlns:a="http://schemas.openxmlformats.org/drawingml/2006/main" noGrp="1"/>
          </p:cNvSpPr>
          <p:nvPr/>
        </p:nvSpPr>
        <p:spPr>
          <a:xfrm xmlns:a="http://schemas.openxmlformats.org/drawingml/2006/main">
            <a:off x="1362075" y="4629150"/>
            <a:ext cx="1014412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211D20"/>
                </a:solidFill>
                <a:latin typeface="Calibri"/>
                <a:ea typeface="Calibri"/>
                <a:cs typeface="Calibri"/>
              </a:defRPr>
            </a:pPr>
            <a:r>
              <a:rPr sz="1725">
                <a:solidFill>
                  <a:srgbClr val="711F3B"/>
                </a:solidFill>
                <a:latin typeface="Calibri"/>
                <a:ea typeface="Calibri"/>
                <a:cs typeface="Calibri"/>
                <a:hlinkClick xmlns:r="http://schemas.openxmlformats.org/officeDocument/2006/relationships" r:id="R794b4fcce1e84f50"/>
              </a:rPr>
              <a:t>Lei nº 14.899/2024 — planos de metas e redes de enfrentamento</a:t>
            </a:r>
          </a:p>
        </p:txBody>
      </p:sp>
      <p:sp>
        <p:nvSpPr>
          <p:cNvPr id="14" name="06">
            <a:extLst xmlns:a="http://schemas.openxmlformats.org/drawingml/2006/main">
              <a:ext uri="{FF2B5EF4-FFF2-40B4-BE49-F238E27FC236}">
                <a16:creationId xmlns:a16="http://schemas.microsoft.com/office/drawing/2014/main" id="{4E0CF887-DA39-4645-8B77-57C826B7BB67}"/>
              </a:ext>
            </a:extLst>
          </p:cNvPr>
          <p:cNvSpPr>
            <a:spLocks xmlns:a="http://schemas.openxmlformats.org/drawingml/2006/main" noGrp="1"/>
          </p:cNvSpPr>
          <p:nvPr/>
        </p:nvSpPr>
        <p:spPr>
          <a:xfrm xmlns:a="http://schemas.openxmlformats.org/drawingml/2006/main">
            <a:off x="685800" y="5305425"/>
            <a:ext cx="552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a:solidFill>
                  <a:srgbClr val="711F3B"/>
                </a:solidFill>
                <a:latin typeface="Calibri"/>
                <a:ea typeface="Calibri"/>
                <a:cs typeface="Calibri"/>
              </a:defRPr>
            </a:pPr>
            <a:r>
              <a:rPr sz="1650" b="1">
                <a:solidFill>
                  <a:srgbClr val="711F3B"/>
                </a:solidFill>
                <a:latin typeface="Calibri"/>
                <a:ea typeface="Calibri"/>
                <a:cs typeface="Calibri"/>
              </a:rPr>
              <a:t>06</a:t>
            </a:r>
          </a:p>
        </p:txBody>
      </p:sp>
      <p:sp>
        <p:nvSpPr>
          <p:cNvPr id="15" name="Lei nº 12.845/2013  ↗">
            <a:extLst xmlns:a="http://schemas.openxmlformats.org/drawingml/2006/main">
              <a:ext uri="{FF2B5EF4-FFF2-40B4-BE49-F238E27FC236}">
                <a16:creationId xmlns:a16="http://schemas.microsoft.com/office/drawing/2014/main" id="{F4467A47-2FAE-4992-BE56-6088BBA01B63}"/>
              </a:ext>
            </a:extLst>
          </p:cNvPr>
          <p:cNvSpPr>
            <a:spLocks xmlns:a="http://schemas.openxmlformats.org/drawingml/2006/main" noGrp="1"/>
          </p:cNvSpPr>
          <p:nvPr/>
        </p:nvSpPr>
        <p:spPr>
          <a:xfrm xmlns:a="http://schemas.openxmlformats.org/drawingml/2006/main">
            <a:off x="1362075" y="5286375"/>
            <a:ext cx="1014412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211D20"/>
                </a:solidFill>
                <a:latin typeface="Calibri"/>
                <a:ea typeface="Calibri"/>
                <a:cs typeface="Calibri"/>
              </a:defRPr>
            </a:pPr>
            <a:r>
              <a:rPr sz="1725">
                <a:solidFill>
                  <a:srgbClr val="711F3B"/>
                </a:solidFill>
                <a:latin typeface="Calibri"/>
                <a:ea typeface="Calibri"/>
                <a:cs typeface="Calibri"/>
                <a:hlinkClick xmlns:r="http://schemas.openxmlformats.org/officeDocument/2006/relationships" r:id="Rfdf301d67503455d"/>
              </a:rPr>
              <a:t>Lei nº 12.845/2013  ↗</a:t>
            </a:r>
          </a:p>
        </p:txBody>
      </p:sp>
      <p:sp>
        <p:nvSpPr>
          <p:cNvPr id="16" name="Clique no título para abrir a fonte. Links completos ta">
            <a:extLst xmlns:a="http://schemas.openxmlformats.org/drawingml/2006/main">
              <a:ext uri="{FF2B5EF4-FFF2-40B4-BE49-F238E27FC236}">
                <a16:creationId xmlns:a16="http://schemas.microsoft.com/office/drawing/2014/main" id="{61B9415E-78DA-4667-8692-804BD6D9151E}"/>
              </a:ext>
            </a:extLst>
          </p:cNvPr>
          <p:cNvSpPr>
            <a:spLocks xmlns:a="http://schemas.openxmlformats.org/drawingml/2006/main" noGrp="1"/>
          </p:cNvSpPr>
          <p:nvPr/>
        </p:nvSpPr>
        <p:spPr>
          <a:xfrm xmlns:a="http://schemas.openxmlformats.org/drawingml/2006/main">
            <a:off x="685800" y="6172200"/>
            <a:ext cx="108204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C6669"/>
                </a:solidFill>
                <a:latin typeface="Calibri"/>
                <a:ea typeface="Calibri"/>
                <a:cs typeface="Calibri"/>
              </a:defRPr>
            </a:pPr>
            <a:r>
              <a:rPr sz="1275" b="0">
                <a:solidFill>
                  <a:srgbClr val="6C6669"/>
                </a:solidFill>
                <a:latin typeface="Calibri"/>
                <a:ea typeface="Calibri"/>
                <a:cs typeface="Calibri"/>
              </a:rPr>
              <a:t>Clique no título para abrir a fonte. Links completos também nas notas.</a:t>
            </a:r>
          </a:p>
        </p:txBody>
      </p:sp>
      <p:sp>
        <p:nvSpPr>
          <p:cNvPr id="17" name="COMESP · REDE PREPARADA MULHER SEGURA | LabSocial">
            <a:extLst xmlns:a="http://schemas.openxmlformats.org/drawingml/2006/main">
              <a:ext uri="{FF2B5EF4-FFF2-40B4-BE49-F238E27FC236}">
                <a16:creationId xmlns:a16="http://schemas.microsoft.com/office/drawing/2014/main" id="{352401E3-F7CB-4310-B567-1C89BFD5AE9E}"/>
              </a:ext>
            </a:extLst>
          </p:cNvPr>
          <p:cNvSpPr>
            <a:spLocks xmlns:a="http://schemas.openxmlformats.org/drawingml/2006/main" noGrp="1"/>
          </p:cNvSpPr>
          <p:nvPr/>
        </p:nvSpPr>
        <p:spPr>
          <a:xfrm xmlns:a="http://schemas.openxmlformats.org/drawingml/2006/main">
            <a:off x="685800" y="6505575"/>
            <a:ext cx="8953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COMESP · REDE PREPARADA MULHER SEGURA | LabSocial</a:t>
            </a:r>
          </a:p>
        </p:txBody>
      </p:sp>
      <p:sp>
        <p:nvSpPr>
          <p:cNvPr id="18" name="III · 36">
            <a:extLst xmlns:a="http://schemas.openxmlformats.org/drawingml/2006/main">
              <a:ext uri="{FF2B5EF4-FFF2-40B4-BE49-F238E27FC236}">
                <a16:creationId xmlns:a16="http://schemas.microsoft.com/office/drawing/2014/main" id="{1E5428B6-EF0C-4A9C-8A82-3E524365748B}"/>
              </a:ext>
            </a:extLst>
          </p:cNvPr>
          <p:cNvSpPr>
            <a:spLocks xmlns:a="http://schemas.openxmlformats.org/drawingml/2006/main" noGrp="1"/>
          </p:cNvSpPr>
          <p:nvPr/>
        </p:nvSpPr>
        <p:spPr>
          <a:xfrm xmlns:a="http://schemas.openxmlformats.org/drawingml/2006/main">
            <a:off x="10572750" y="6505575"/>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III · 36</a:t>
            </a:r>
          </a:p>
        </p:txBody>
      </p:sp>
    </p:spTree>
    <p:extLst>
      <p:ext uri="{BB962C8B-B14F-4D97-AF65-F5344CB8AC3E}">
        <p14:creationId xmlns:p14="http://schemas.microsoft.com/office/powerpoint/2010/main" val="951534010"/>
      </p:ext>
    </p:extLst>
  </p:cSld>
</p:sld>
</file>

<file path=ppt/slides/slide37.xml><?xml version="1.0" encoding="utf-8"?>
<p:sld xmlns:p="http://schemas.openxmlformats.org/presentationml/2006/main">
  <p:cSld>
    <p:bg>
      <p:bgPr>
        <a:solidFill xmlns:a="http://schemas.openxmlformats.org/drawingml/2006/main">
          <a:srgbClr val="F7F0E5"/>
        </a:solidFill>
      </p:bgPr>
    </p:bg>
    <p:spTree>
      <p:nvGrpSpPr>
        <p:cNvPr id="1" name=""/>
        <p:cNvGrpSpPr/>
        <p:nvPr/>
      </p:nvGrpSpPr>
      <p:grpSpPr>
        <a:xfrm xmlns:a="http://schemas.openxmlformats.org/drawingml/2006/main"/>
      </p:grpSpPr>
      <p:sp>
        <p:nvSpPr>
          <p:cNvPr id="19" name="COMESP · MÓDULO III">
            <a:extLst xmlns:a="http://schemas.openxmlformats.org/drawingml/2006/main">
              <a:ext uri="{FF2B5EF4-FFF2-40B4-BE49-F238E27FC236}">
                <a16:creationId xmlns:a16="http://schemas.microsoft.com/office/drawing/2014/main" id="{3ADA412D-2E5C-4E46-9AC3-D3A3CA42BF92}"/>
              </a:ext>
            </a:extLst>
          </p:cNvPr>
          <p:cNvSpPr>
            <a:spLocks xmlns:a="http://schemas.openxmlformats.org/drawingml/2006/main" noGrp="1"/>
          </p:cNvSpPr>
          <p:nvPr/>
        </p:nvSpPr>
        <p:spPr>
          <a:xfrm xmlns:a="http://schemas.openxmlformats.org/drawingml/2006/main">
            <a:off x="685800" y="304800"/>
            <a:ext cx="10820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1">
                <a:solidFill>
                  <a:srgbClr val="711F3B"/>
                </a:solidFill>
                <a:latin typeface="Calibri"/>
                <a:ea typeface="Calibri"/>
                <a:cs typeface="Calibri"/>
              </a:defRPr>
            </a:pPr>
            <a:r>
              <a:rPr sz="1125" b="1">
                <a:solidFill>
                  <a:srgbClr val="711F3B"/>
                </a:solidFill>
                <a:latin typeface="Calibri"/>
                <a:ea typeface="Calibri"/>
                <a:cs typeface="Calibri"/>
              </a:rPr>
              <a:t>COMESP · MÓDULO III</a:t>
            </a:r>
          </a:p>
        </p:txBody>
      </p:sp>
      <p:sp>
        <p:nvSpPr>
          <p:cNvPr id="2" name="Fontes e materiais de consulta">
            <a:extLst xmlns:a="http://schemas.openxmlformats.org/drawingml/2006/main">
              <a:ext uri="{FF2B5EF4-FFF2-40B4-BE49-F238E27FC236}">
                <a16:creationId xmlns:a16="http://schemas.microsoft.com/office/drawing/2014/main" id="{8ABB5FF9-D5EE-4CAE-B0DF-7B5108D8E3C3}"/>
              </a:ext>
            </a:extLst>
          </p:cNvPr>
          <p:cNvSpPr>
            <a:spLocks xmlns:a="http://schemas.openxmlformats.org/drawingml/2006/main" noGrp="1"/>
          </p:cNvSpPr>
          <p:nvPr/>
        </p:nvSpPr>
        <p:spPr>
          <a:xfrm xmlns:a="http://schemas.openxmlformats.org/drawingml/2006/main">
            <a:off x="685800" y="68580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225" b="1">
                <a:solidFill>
                  <a:srgbClr val="711F3B"/>
                </a:solidFill>
                <a:latin typeface="Calibri"/>
                <a:ea typeface="Calibri"/>
                <a:cs typeface="Calibri"/>
              </a:defRPr>
            </a:pPr>
            <a:r>
              <a:rPr sz="3225" b="1">
                <a:solidFill>
                  <a:srgbClr val="711F3B"/>
                </a:solidFill>
                <a:latin typeface="Calibri"/>
                <a:ea typeface="Calibri"/>
                <a:cs typeface="Calibri"/>
              </a:rPr>
              <a:t>Fontes e materiais de consulta</a:t>
            </a:r>
          </a:p>
        </p:txBody>
      </p:sp>
      <p:sp>
        <p:nvSpPr>
          <p:cNvPr id="3" name="">
            <a:extLst xmlns:a="http://schemas.openxmlformats.org/drawingml/2006/main">
              <a:ext uri="{FF2B5EF4-FFF2-40B4-BE49-F238E27FC236}">
                <a16:creationId xmlns:a16="http://schemas.microsoft.com/office/drawing/2014/main" id="{EAEE1273-8CE6-4BF5-8788-D0000E9500B9}"/>
              </a:ext>
            </a:extLst>
          </p:cNvPr>
          <p:cNvSpPr>
            <a:spLocks xmlns:a="http://schemas.openxmlformats.org/drawingml/2006/main" noGrp="1"/>
          </p:cNvSpPr>
          <p:nvPr/>
        </p:nvSpPr>
        <p:spPr>
          <a:xfrm xmlns:a="http://schemas.openxmlformats.org/drawingml/2006/main">
            <a:off x="685800" y="1638300"/>
            <a:ext cx="1047750" cy="3810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4" name="01">
            <a:extLst xmlns:a="http://schemas.openxmlformats.org/drawingml/2006/main">
              <a:ext uri="{FF2B5EF4-FFF2-40B4-BE49-F238E27FC236}">
                <a16:creationId xmlns:a16="http://schemas.microsoft.com/office/drawing/2014/main" id="{E9E4964A-C730-44EE-92DF-1D85A5A1D801}"/>
              </a:ext>
            </a:extLst>
          </p:cNvPr>
          <p:cNvSpPr>
            <a:spLocks xmlns:a="http://schemas.openxmlformats.org/drawingml/2006/main" noGrp="1"/>
          </p:cNvSpPr>
          <p:nvPr/>
        </p:nvSpPr>
        <p:spPr>
          <a:xfrm xmlns:a="http://schemas.openxmlformats.org/drawingml/2006/main">
            <a:off x="685800" y="2019300"/>
            <a:ext cx="552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a:solidFill>
                  <a:srgbClr val="711F3B"/>
                </a:solidFill>
                <a:latin typeface="Calibri"/>
                <a:ea typeface="Calibri"/>
                <a:cs typeface="Calibri"/>
              </a:defRPr>
            </a:pPr>
            <a:r>
              <a:rPr sz="1650" b="1">
                <a:solidFill>
                  <a:srgbClr val="711F3B"/>
                </a:solidFill>
                <a:latin typeface="Calibri"/>
                <a:ea typeface="Calibri"/>
                <a:cs typeface="Calibri"/>
              </a:rPr>
              <a:t>01</a:t>
            </a:r>
          </a:p>
        </p:txBody>
      </p:sp>
      <p:sp>
        <p:nvSpPr>
          <p:cNvPr id="5" name="Lei nº 13.431/2017  ↗">
            <a:extLst xmlns:a="http://schemas.openxmlformats.org/drawingml/2006/main">
              <a:ext uri="{FF2B5EF4-FFF2-40B4-BE49-F238E27FC236}">
                <a16:creationId xmlns:a16="http://schemas.microsoft.com/office/drawing/2014/main" id="{21E201E8-2ACB-4EF1-AC2D-3F97DBB17CF5}"/>
              </a:ext>
            </a:extLst>
          </p:cNvPr>
          <p:cNvSpPr>
            <a:spLocks xmlns:a="http://schemas.openxmlformats.org/drawingml/2006/main" noGrp="1"/>
          </p:cNvSpPr>
          <p:nvPr/>
        </p:nvSpPr>
        <p:spPr>
          <a:xfrm xmlns:a="http://schemas.openxmlformats.org/drawingml/2006/main">
            <a:off x="1362075" y="2000250"/>
            <a:ext cx="1014412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211D20"/>
                </a:solidFill>
                <a:latin typeface="Calibri"/>
                <a:ea typeface="Calibri"/>
                <a:cs typeface="Calibri"/>
              </a:defRPr>
            </a:pPr>
            <a:r>
              <a:rPr sz="1725">
                <a:solidFill>
                  <a:srgbClr val="711F3B"/>
                </a:solidFill>
                <a:latin typeface="Calibri"/>
                <a:ea typeface="Calibri"/>
                <a:cs typeface="Calibri"/>
                <a:hlinkClick xmlns:r="http://schemas.openxmlformats.org/officeDocument/2006/relationships" r:id="Reddb6cfce5a74f97"/>
              </a:rPr>
              <a:t>Lei nº 13.431/2017  ↗</a:t>
            </a:r>
          </a:p>
        </p:txBody>
      </p:sp>
      <p:sp>
        <p:nvSpPr>
          <p:cNvPr id="6" name="02">
            <a:extLst xmlns:a="http://schemas.openxmlformats.org/drawingml/2006/main">
              <a:ext uri="{FF2B5EF4-FFF2-40B4-BE49-F238E27FC236}">
                <a16:creationId xmlns:a16="http://schemas.microsoft.com/office/drawing/2014/main" id="{8D00179A-EFC9-42B8-8D7A-2A6733FB29D6}"/>
              </a:ext>
            </a:extLst>
          </p:cNvPr>
          <p:cNvSpPr>
            <a:spLocks xmlns:a="http://schemas.openxmlformats.org/drawingml/2006/main" noGrp="1"/>
          </p:cNvSpPr>
          <p:nvPr/>
        </p:nvSpPr>
        <p:spPr>
          <a:xfrm xmlns:a="http://schemas.openxmlformats.org/drawingml/2006/main">
            <a:off x="685800" y="2676525"/>
            <a:ext cx="552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a:solidFill>
                  <a:srgbClr val="711F3B"/>
                </a:solidFill>
                <a:latin typeface="Calibri"/>
                <a:ea typeface="Calibri"/>
                <a:cs typeface="Calibri"/>
              </a:defRPr>
            </a:pPr>
            <a:r>
              <a:rPr sz="1650" b="1">
                <a:solidFill>
                  <a:srgbClr val="711F3B"/>
                </a:solidFill>
                <a:latin typeface="Calibri"/>
                <a:ea typeface="Calibri"/>
                <a:cs typeface="Calibri"/>
              </a:rPr>
              <a:t>02</a:t>
            </a:r>
          </a:p>
        </p:txBody>
      </p:sp>
      <p:sp>
        <p:nvSpPr>
          <p:cNvPr id="7" name="Lei nº 13.931/2019  ↗">
            <a:extLst xmlns:a="http://schemas.openxmlformats.org/drawingml/2006/main">
              <a:ext uri="{FF2B5EF4-FFF2-40B4-BE49-F238E27FC236}">
                <a16:creationId xmlns:a16="http://schemas.microsoft.com/office/drawing/2014/main" id="{C2C02341-BCAB-41E0-8399-E75B11B53211}"/>
              </a:ext>
            </a:extLst>
          </p:cNvPr>
          <p:cNvSpPr>
            <a:spLocks xmlns:a="http://schemas.openxmlformats.org/drawingml/2006/main" noGrp="1"/>
          </p:cNvSpPr>
          <p:nvPr/>
        </p:nvSpPr>
        <p:spPr>
          <a:xfrm xmlns:a="http://schemas.openxmlformats.org/drawingml/2006/main">
            <a:off x="1362075" y="2657475"/>
            <a:ext cx="1014412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211D20"/>
                </a:solidFill>
                <a:latin typeface="Calibri"/>
                <a:ea typeface="Calibri"/>
                <a:cs typeface="Calibri"/>
              </a:defRPr>
            </a:pPr>
            <a:r>
              <a:rPr sz="1725">
                <a:solidFill>
                  <a:srgbClr val="711F3B"/>
                </a:solidFill>
                <a:latin typeface="Calibri"/>
                <a:ea typeface="Calibri"/>
                <a:cs typeface="Calibri"/>
                <a:hlinkClick xmlns:r="http://schemas.openxmlformats.org/officeDocument/2006/relationships" r:id="R74ab46d2e2084462"/>
              </a:rPr>
              <a:t>Lei nº 13.931/2019  ↗</a:t>
            </a:r>
          </a:p>
        </p:txBody>
      </p:sp>
      <p:sp>
        <p:nvSpPr>
          <p:cNvPr id="8" name="03">
            <a:extLst xmlns:a="http://schemas.openxmlformats.org/drawingml/2006/main">
              <a:ext uri="{FF2B5EF4-FFF2-40B4-BE49-F238E27FC236}">
                <a16:creationId xmlns:a16="http://schemas.microsoft.com/office/drawing/2014/main" id="{DFD0EB58-37FC-4613-BBA4-1F47CDA869E3}"/>
              </a:ext>
            </a:extLst>
          </p:cNvPr>
          <p:cNvSpPr>
            <a:spLocks xmlns:a="http://schemas.openxmlformats.org/drawingml/2006/main" noGrp="1"/>
          </p:cNvSpPr>
          <p:nvPr/>
        </p:nvSpPr>
        <p:spPr>
          <a:xfrm xmlns:a="http://schemas.openxmlformats.org/drawingml/2006/main">
            <a:off x="685800" y="3333750"/>
            <a:ext cx="552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a:solidFill>
                  <a:srgbClr val="711F3B"/>
                </a:solidFill>
                <a:latin typeface="Calibri"/>
                <a:ea typeface="Calibri"/>
                <a:cs typeface="Calibri"/>
              </a:defRPr>
            </a:pPr>
            <a:r>
              <a:rPr sz="1650" b="1">
                <a:solidFill>
                  <a:srgbClr val="711F3B"/>
                </a:solidFill>
                <a:latin typeface="Calibri"/>
                <a:ea typeface="Calibri"/>
                <a:cs typeface="Calibri"/>
              </a:rPr>
              <a:t>03</a:t>
            </a:r>
          </a:p>
        </p:txBody>
      </p:sp>
      <p:sp>
        <p:nvSpPr>
          <p:cNvPr id="9" name="Fonte: STJ, inteiro teor do HC 430.222/MG, DJe de 22/03">
            <a:extLst xmlns:a="http://schemas.openxmlformats.org/drawingml/2006/main">
              <a:ext uri="{FF2B5EF4-FFF2-40B4-BE49-F238E27FC236}">
                <a16:creationId xmlns:a16="http://schemas.microsoft.com/office/drawing/2014/main" id="{0686F6EB-8CFC-4C55-9C1E-E0A377DC1B01}"/>
              </a:ext>
            </a:extLst>
          </p:cNvPr>
          <p:cNvSpPr>
            <a:spLocks xmlns:a="http://schemas.openxmlformats.org/drawingml/2006/main" noGrp="1"/>
          </p:cNvSpPr>
          <p:nvPr/>
        </p:nvSpPr>
        <p:spPr>
          <a:xfrm xmlns:a="http://schemas.openxmlformats.org/drawingml/2006/main">
            <a:off x="1362075" y="3314700"/>
            <a:ext cx="1014412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211D20"/>
                </a:solidFill>
                <a:latin typeface="Calibri"/>
                <a:ea typeface="Calibri"/>
                <a:cs typeface="Calibri"/>
              </a:defRPr>
            </a:pPr>
            <a:r>
              <a:rPr sz="1725">
                <a:solidFill>
                  <a:srgbClr val="711F3B"/>
                </a:solidFill>
                <a:latin typeface="Calibri"/>
                <a:ea typeface="Calibri"/>
                <a:cs typeface="Calibri"/>
                <a:hlinkClick xmlns:r="http://schemas.openxmlformats.org/officeDocument/2006/relationships" r:id="R408924e648264204"/>
              </a:rPr>
              <a:t>Fonte: STJ, inteiro teor do HC 430.222/MG, DJe de 22/03/2018</a:t>
            </a:r>
          </a:p>
        </p:txBody>
      </p:sp>
      <p:sp>
        <p:nvSpPr>
          <p:cNvPr id="10" name="04">
            <a:extLst xmlns:a="http://schemas.openxmlformats.org/drawingml/2006/main">
              <a:ext uri="{FF2B5EF4-FFF2-40B4-BE49-F238E27FC236}">
                <a16:creationId xmlns:a16="http://schemas.microsoft.com/office/drawing/2014/main" id="{0950CBE8-AABB-46A6-98DF-836F3F591559}"/>
              </a:ext>
            </a:extLst>
          </p:cNvPr>
          <p:cNvSpPr>
            <a:spLocks xmlns:a="http://schemas.openxmlformats.org/drawingml/2006/main" noGrp="1"/>
          </p:cNvSpPr>
          <p:nvPr/>
        </p:nvSpPr>
        <p:spPr>
          <a:xfrm xmlns:a="http://schemas.openxmlformats.org/drawingml/2006/main">
            <a:off x="685800" y="3990975"/>
            <a:ext cx="552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a:solidFill>
                  <a:srgbClr val="711F3B"/>
                </a:solidFill>
                <a:latin typeface="Calibri"/>
                <a:ea typeface="Calibri"/>
                <a:cs typeface="Calibri"/>
              </a:defRPr>
            </a:pPr>
            <a:r>
              <a:rPr sz="1650" b="1">
                <a:solidFill>
                  <a:srgbClr val="711F3B"/>
                </a:solidFill>
                <a:latin typeface="Calibri"/>
                <a:ea typeface="Calibri"/>
                <a:cs typeface="Calibri"/>
              </a:rPr>
              <a:t>04</a:t>
            </a:r>
          </a:p>
        </p:txBody>
      </p:sp>
      <p:sp>
        <p:nvSpPr>
          <p:cNvPr id="11" name="Fonte: MPGO — restabelecimento de medidas protetivas pe">
            <a:extLst xmlns:a="http://schemas.openxmlformats.org/drawingml/2006/main">
              <a:ext uri="{FF2B5EF4-FFF2-40B4-BE49-F238E27FC236}">
                <a16:creationId xmlns:a16="http://schemas.microsoft.com/office/drawing/2014/main" id="{ABDD3AFB-EF70-4B47-ACCF-1B42EA9081C6}"/>
              </a:ext>
            </a:extLst>
          </p:cNvPr>
          <p:cNvSpPr>
            <a:spLocks xmlns:a="http://schemas.openxmlformats.org/drawingml/2006/main" noGrp="1"/>
          </p:cNvSpPr>
          <p:nvPr/>
        </p:nvSpPr>
        <p:spPr>
          <a:xfrm xmlns:a="http://schemas.openxmlformats.org/drawingml/2006/main">
            <a:off x="1362075" y="3971925"/>
            <a:ext cx="1014412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211D20"/>
                </a:solidFill>
                <a:latin typeface="Calibri"/>
                <a:ea typeface="Calibri"/>
                <a:cs typeface="Calibri"/>
              </a:defRPr>
            </a:pPr>
            <a:r>
              <a:rPr sz="1725">
                <a:solidFill>
                  <a:srgbClr val="711F3B"/>
                </a:solidFill>
                <a:latin typeface="Calibri"/>
                <a:ea typeface="Calibri"/>
                <a:cs typeface="Calibri"/>
                <a:hlinkClick xmlns:r="http://schemas.openxmlformats.org/officeDocument/2006/relationships" r:id="R0ef232d944d54a0c"/>
              </a:rPr>
              <a:t>Fonte: MPGO — restabelecimento de medidas protetivas pelo STJ</a:t>
            </a:r>
          </a:p>
        </p:txBody>
      </p:sp>
      <p:sp>
        <p:nvSpPr>
          <p:cNvPr id="12" name="05">
            <a:extLst xmlns:a="http://schemas.openxmlformats.org/drawingml/2006/main">
              <a:ext uri="{FF2B5EF4-FFF2-40B4-BE49-F238E27FC236}">
                <a16:creationId xmlns:a16="http://schemas.microsoft.com/office/drawing/2014/main" id="{228E26C5-2463-48A5-8A80-F9F3EF3241B6}"/>
              </a:ext>
            </a:extLst>
          </p:cNvPr>
          <p:cNvSpPr>
            <a:spLocks xmlns:a="http://schemas.openxmlformats.org/drawingml/2006/main" noGrp="1"/>
          </p:cNvSpPr>
          <p:nvPr/>
        </p:nvSpPr>
        <p:spPr>
          <a:xfrm xmlns:a="http://schemas.openxmlformats.org/drawingml/2006/main">
            <a:off x="685800" y="4648200"/>
            <a:ext cx="552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a:solidFill>
                  <a:srgbClr val="711F3B"/>
                </a:solidFill>
                <a:latin typeface="Calibri"/>
                <a:ea typeface="Calibri"/>
                <a:cs typeface="Calibri"/>
              </a:defRPr>
            </a:pPr>
            <a:r>
              <a:rPr sz="1650" b="1">
                <a:solidFill>
                  <a:srgbClr val="711F3B"/>
                </a:solidFill>
                <a:latin typeface="Calibri"/>
                <a:ea typeface="Calibri"/>
                <a:cs typeface="Calibri"/>
              </a:rPr>
              <a:t>05</a:t>
            </a:r>
          </a:p>
        </p:txBody>
      </p:sp>
      <p:sp>
        <p:nvSpPr>
          <p:cNvPr id="13" name="Fonte municipal: IPARDES — Mulheres do Paraná">
            <a:extLst xmlns:a="http://schemas.openxmlformats.org/drawingml/2006/main">
              <a:ext uri="{FF2B5EF4-FFF2-40B4-BE49-F238E27FC236}">
                <a16:creationId xmlns:a16="http://schemas.microsoft.com/office/drawing/2014/main" id="{5BCE2ED5-7E0C-4B62-84BF-AC3740A752D9}"/>
              </a:ext>
            </a:extLst>
          </p:cNvPr>
          <p:cNvSpPr>
            <a:spLocks xmlns:a="http://schemas.openxmlformats.org/drawingml/2006/main" noGrp="1"/>
          </p:cNvSpPr>
          <p:nvPr/>
        </p:nvSpPr>
        <p:spPr>
          <a:xfrm xmlns:a="http://schemas.openxmlformats.org/drawingml/2006/main">
            <a:off x="1362075" y="4629150"/>
            <a:ext cx="1014412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211D20"/>
                </a:solidFill>
                <a:latin typeface="Calibri"/>
                <a:ea typeface="Calibri"/>
                <a:cs typeface="Calibri"/>
              </a:defRPr>
            </a:pPr>
            <a:r>
              <a:rPr sz="1725">
                <a:solidFill>
                  <a:srgbClr val="711F3B"/>
                </a:solidFill>
                <a:latin typeface="Calibri"/>
                <a:ea typeface="Calibri"/>
                <a:cs typeface="Calibri"/>
                <a:hlinkClick xmlns:r="http://schemas.openxmlformats.org/officeDocument/2006/relationships" r:id="R541038d3441f4b8d"/>
              </a:rPr>
              <a:t>Fonte municipal: IPARDES — Mulheres do Paraná</a:t>
            </a:r>
          </a:p>
        </p:txBody>
      </p:sp>
      <p:sp>
        <p:nvSpPr>
          <p:cNvPr id="14" name="06">
            <a:extLst xmlns:a="http://schemas.openxmlformats.org/drawingml/2006/main">
              <a:ext uri="{FF2B5EF4-FFF2-40B4-BE49-F238E27FC236}">
                <a16:creationId xmlns:a16="http://schemas.microsoft.com/office/drawing/2014/main" id="{B7073A5A-2678-4F10-B7AE-3FF072AC6F30}"/>
              </a:ext>
            </a:extLst>
          </p:cNvPr>
          <p:cNvSpPr>
            <a:spLocks xmlns:a="http://schemas.openxmlformats.org/drawingml/2006/main" noGrp="1"/>
          </p:cNvSpPr>
          <p:nvPr/>
        </p:nvSpPr>
        <p:spPr>
          <a:xfrm xmlns:a="http://schemas.openxmlformats.org/drawingml/2006/main">
            <a:off x="685800" y="5305425"/>
            <a:ext cx="552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a:solidFill>
                  <a:srgbClr val="711F3B"/>
                </a:solidFill>
                <a:latin typeface="Calibri"/>
                <a:ea typeface="Calibri"/>
                <a:cs typeface="Calibri"/>
              </a:defRPr>
            </a:pPr>
            <a:r>
              <a:rPr sz="1650" b="1">
                <a:solidFill>
                  <a:srgbClr val="711F3B"/>
                </a:solidFill>
                <a:latin typeface="Calibri"/>
                <a:ea typeface="Calibri"/>
                <a:cs typeface="Calibri"/>
              </a:rPr>
              <a:t>06</a:t>
            </a:r>
          </a:p>
        </p:txBody>
      </p:sp>
      <p:sp>
        <p:nvSpPr>
          <p:cNvPr id="15" name="Base mestra utilizada pelo hub">
            <a:extLst xmlns:a="http://schemas.openxmlformats.org/drawingml/2006/main">
              <a:ext uri="{FF2B5EF4-FFF2-40B4-BE49-F238E27FC236}">
                <a16:creationId xmlns:a16="http://schemas.microsoft.com/office/drawing/2014/main" id="{CA1592DA-AE5E-4636-9325-A40F3134C8F4}"/>
              </a:ext>
            </a:extLst>
          </p:cNvPr>
          <p:cNvSpPr>
            <a:spLocks xmlns:a="http://schemas.openxmlformats.org/drawingml/2006/main" noGrp="1"/>
          </p:cNvSpPr>
          <p:nvPr/>
        </p:nvSpPr>
        <p:spPr>
          <a:xfrm xmlns:a="http://schemas.openxmlformats.org/drawingml/2006/main">
            <a:off x="1362075" y="5286375"/>
            <a:ext cx="1014412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211D20"/>
                </a:solidFill>
                <a:latin typeface="Calibri"/>
                <a:ea typeface="Calibri"/>
                <a:cs typeface="Calibri"/>
              </a:defRPr>
            </a:pPr>
            <a:r>
              <a:rPr sz="1725">
                <a:solidFill>
                  <a:srgbClr val="711F3B"/>
                </a:solidFill>
                <a:latin typeface="Calibri"/>
                <a:ea typeface="Calibri"/>
                <a:cs typeface="Calibri"/>
                <a:hlinkClick xmlns:r="http://schemas.openxmlformats.org/officeDocument/2006/relationships" r:id="R81f5da57046a4b94"/>
              </a:rPr>
              <a:t>Base mestra utilizada pelo hub</a:t>
            </a:r>
          </a:p>
        </p:txBody>
      </p:sp>
      <p:sp>
        <p:nvSpPr>
          <p:cNvPr id="16" name="Clique no título para abrir a fonte. Links completos ta">
            <a:extLst xmlns:a="http://schemas.openxmlformats.org/drawingml/2006/main">
              <a:ext uri="{FF2B5EF4-FFF2-40B4-BE49-F238E27FC236}">
                <a16:creationId xmlns:a16="http://schemas.microsoft.com/office/drawing/2014/main" id="{CD9259B6-7E4E-4883-8C3F-9F90B6F53CD6}"/>
              </a:ext>
            </a:extLst>
          </p:cNvPr>
          <p:cNvSpPr>
            <a:spLocks xmlns:a="http://schemas.openxmlformats.org/drawingml/2006/main" noGrp="1"/>
          </p:cNvSpPr>
          <p:nvPr/>
        </p:nvSpPr>
        <p:spPr>
          <a:xfrm xmlns:a="http://schemas.openxmlformats.org/drawingml/2006/main">
            <a:off x="685800" y="6172200"/>
            <a:ext cx="108204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C6669"/>
                </a:solidFill>
                <a:latin typeface="Calibri"/>
                <a:ea typeface="Calibri"/>
                <a:cs typeface="Calibri"/>
              </a:defRPr>
            </a:pPr>
            <a:r>
              <a:rPr sz="1275" b="0">
                <a:solidFill>
                  <a:srgbClr val="6C6669"/>
                </a:solidFill>
                <a:latin typeface="Calibri"/>
                <a:ea typeface="Calibri"/>
                <a:cs typeface="Calibri"/>
              </a:rPr>
              <a:t>Clique no título para abrir a fonte. Links completos também nas notas.</a:t>
            </a:r>
          </a:p>
        </p:txBody>
      </p:sp>
      <p:sp>
        <p:nvSpPr>
          <p:cNvPr id="17" name="COMESP · REDE PREPARADA MULHER SEGURA | LabSocial">
            <a:extLst xmlns:a="http://schemas.openxmlformats.org/drawingml/2006/main">
              <a:ext uri="{FF2B5EF4-FFF2-40B4-BE49-F238E27FC236}">
                <a16:creationId xmlns:a16="http://schemas.microsoft.com/office/drawing/2014/main" id="{8167E07A-9B47-4E78-A29F-6DD65B6927A4}"/>
              </a:ext>
            </a:extLst>
          </p:cNvPr>
          <p:cNvSpPr>
            <a:spLocks xmlns:a="http://schemas.openxmlformats.org/drawingml/2006/main" noGrp="1"/>
          </p:cNvSpPr>
          <p:nvPr/>
        </p:nvSpPr>
        <p:spPr>
          <a:xfrm xmlns:a="http://schemas.openxmlformats.org/drawingml/2006/main">
            <a:off x="685800" y="6505575"/>
            <a:ext cx="8953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COMESP · REDE PREPARADA MULHER SEGURA | LabSocial</a:t>
            </a:r>
          </a:p>
        </p:txBody>
      </p:sp>
      <p:sp>
        <p:nvSpPr>
          <p:cNvPr id="18" name="III · 37">
            <a:extLst xmlns:a="http://schemas.openxmlformats.org/drawingml/2006/main">
              <a:ext uri="{FF2B5EF4-FFF2-40B4-BE49-F238E27FC236}">
                <a16:creationId xmlns:a16="http://schemas.microsoft.com/office/drawing/2014/main" id="{E53B6699-C7F1-441B-A603-CB9FAD843C96}"/>
              </a:ext>
            </a:extLst>
          </p:cNvPr>
          <p:cNvSpPr>
            <a:spLocks xmlns:a="http://schemas.openxmlformats.org/drawingml/2006/main" noGrp="1"/>
          </p:cNvSpPr>
          <p:nvPr/>
        </p:nvSpPr>
        <p:spPr>
          <a:xfrm xmlns:a="http://schemas.openxmlformats.org/drawingml/2006/main">
            <a:off x="10572750" y="6505575"/>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III · 37</a:t>
            </a:r>
          </a:p>
        </p:txBody>
      </p:sp>
    </p:spTree>
    <p:extLst>
      <p:ext uri="{BB962C8B-B14F-4D97-AF65-F5344CB8AC3E}">
        <p14:creationId xmlns:p14="http://schemas.microsoft.com/office/powerpoint/2010/main" val="951534010"/>
      </p:ext>
    </p:extLst>
  </p:cSld>
</p:sld>
</file>

<file path=ppt/slides/slide38.xml><?xml version="1.0" encoding="utf-8"?>
<p:sld xmlns:p="http://schemas.openxmlformats.org/presentationml/2006/main">
  <p:cSld>
    <p:bg>
      <p:bgPr>
        <a:solidFill xmlns:a="http://schemas.openxmlformats.org/drawingml/2006/main">
          <a:srgbClr val="F7F0E5"/>
        </a:solidFill>
      </p:bgPr>
    </p:bg>
    <p:spTree>
      <p:nvGrpSpPr>
        <p:cNvPr id="1" name=""/>
        <p:cNvGrpSpPr/>
        <p:nvPr/>
      </p:nvGrpSpPr>
      <p:grpSpPr>
        <a:xfrm xmlns:a="http://schemas.openxmlformats.org/drawingml/2006/main"/>
      </p:grpSpPr>
      <p:sp>
        <p:nvSpPr>
          <p:cNvPr id="11" name="COMESP · MÓDULO III">
            <a:extLst xmlns:a="http://schemas.openxmlformats.org/drawingml/2006/main">
              <a:ext uri="{FF2B5EF4-FFF2-40B4-BE49-F238E27FC236}">
                <a16:creationId xmlns:a16="http://schemas.microsoft.com/office/drawing/2014/main" id="{36EF5397-B430-425D-9C9D-1B5542AAD505}"/>
              </a:ext>
            </a:extLst>
          </p:cNvPr>
          <p:cNvSpPr>
            <a:spLocks xmlns:a="http://schemas.openxmlformats.org/drawingml/2006/main" noGrp="1"/>
          </p:cNvSpPr>
          <p:nvPr/>
        </p:nvSpPr>
        <p:spPr>
          <a:xfrm xmlns:a="http://schemas.openxmlformats.org/drawingml/2006/main">
            <a:off x="685800" y="304800"/>
            <a:ext cx="10820400" cy="228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125" b="1">
                <a:solidFill>
                  <a:srgbClr val="711F3B"/>
                </a:solidFill>
                <a:latin typeface="Calibri"/>
                <a:ea typeface="Calibri"/>
                <a:cs typeface="Calibri"/>
              </a:defRPr>
            </a:pPr>
            <a:r>
              <a:rPr sz="1125" b="1">
                <a:solidFill>
                  <a:srgbClr val="711F3B"/>
                </a:solidFill>
                <a:latin typeface="Calibri"/>
                <a:ea typeface="Calibri"/>
                <a:cs typeface="Calibri"/>
              </a:rPr>
              <a:t>COMESP · MÓDULO III</a:t>
            </a:r>
          </a:p>
        </p:txBody>
      </p:sp>
      <p:sp>
        <p:nvSpPr>
          <p:cNvPr id="2" name="Fontes e materiais de consulta">
            <a:extLst xmlns:a="http://schemas.openxmlformats.org/drawingml/2006/main">
              <a:ext uri="{FF2B5EF4-FFF2-40B4-BE49-F238E27FC236}">
                <a16:creationId xmlns:a16="http://schemas.microsoft.com/office/drawing/2014/main" id="{51E46F91-86F6-44DA-A8A0-CF4942521B88}"/>
              </a:ext>
            </a:extLst>
          </p:cNvPr>
          <p:cNvSpPr>
            <a:spLocks xmlns:a="http://schemas.openxmlformats.org/drawingml/2006/main" noGrp="1"/>
          </p:cNvSpPr>
          <p:nvPr/>
        </p:nvSpPr>
        <p:spPr>
          <a:xfrm xmlns:a="http://schemas.openxmlformats.org/drawingml/2006/main">
            <a:off x="685800" y="68580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3225" b="1">
                <a:solidFill>
                  <a:srgbClr val="711F3B"/>
                </a:solidFill>
                <a:latin typeface="Calibri"/>
                <a:ea typeface="Calibri"/>
                <a:cs typeface="Calibri"/>
              </a:defRPr>
            </a:pPr>
            <a:r>
              <a:rPr sz="3225" b="1">
                <a:solidFill>
                  <a:srgbClr val="711F3B"/>
                </a:solidFill>
                <a:latin typeface="Calibri"/>
                <a:ea typeface="Calibri"/>
                <a:cs typeface="Calibri"/>
              </a:rPr>
              <a:t>Fontes e materiais de consulta</a:t>
            </a:r>
          </a:p>
        </p:txBody>
      </p:sp>
      <p:sp>
        <p:nvSpPr>
          <p:cNvPr id="3" name="">
            <a:extLst xmlns:a="http://schemas.openxmlformats.org/drawingml/2006/main">
              <a:ext uri="{FF2B5EF4-FFF2-40B4-BE49-F238E27FC236}">
                <a16:creationId xmlns:a16="http://schemas.microsoft.com/office/drawing/2014/main" id="{D193E0EC-CD38-48EB-B51D-EC279CBF6FD6}"/>
              </a:ext>
            </a:extLst>
          </p:cNvPr>
          <p:cNvSpPr>
            <a:spLocks xmlns:a="http://schemas.openxmlformats.org/drawingml/2006/main" noGrp="1"/>
          </p:cNvSpPr>
          <p:nvPr/>
        </p:nvSpPr>
        <p:spPr>
          <a:xfrm xmlns:a="http://schemas.openxmlformats.org/drawingml/2006/main">
            <a:off x="685800" y="1638300"/>
            <a:ext cx="1047750" cy="38100"/>
          </a:xfrm>
          <a:prstGeom xmlns:a="http://schemas.openxmlformats.org/drawingml/2006/main" prst="rect">
            <a:avLst/>
          </a:prstGeom>
          <a:solidFill xmlns:a="http://schemas.openxmlformats.org/drawingml/2006/main">
            <a:srgbClr val="C59A42"/>
          </a:solidFill>
          <a:ln xmlns:a="http://schemas.openxmlformats.org/drawingml/2006/main" w="0">
            <a:noFill/>
          </a:ln>
        </p:spPr>
      </p:sp>
      <p:sp>
        <p:nvSpPr>
          <p:cNvPr id="4" name="01">
            <a:extLst xmlns:a="http://schemas.openxmlformats.org/drawingml/2006/main">
              <a:ext uri="{FF2B5EF4-FFF2-40B4-BE49-F238E27FC236}">
                <a16:creationId xmlns:a16="http://schemas.microsoft.com/office/drawing/2014/main" id="{F697A73B-0AC5-452B-984E-99F36A909D0D}"/>
              </a:ext>
            </a:extLst>
          </p:cNvPr>
          <p:cNvSpPr>
            <a:spLocks xmlns:a="http://schemas.openxmlformats.org/drawingml/2006/main" noGrp="1"/>
          </p:cNvSpPr>
          <p:nvPr/>
        </p:nvSpPr>
        <p:spPr>
          <a:xfrm xmlns:a="http://schemas.openxmlformats.org/drawingml/2006/main">
            <a:off x="685800" y="2019300"/>
            <a:ext cx="552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a:solidFill>
                  <a:srgbClr val="711F3B"/>
                </a:solidFill>
                <a:latin typeface="Calibri"/>
                <a:ea typeface="Calibri"/>
                <a:cs typeface="Calibri"/>
              </a:defRPr>
            </a:pPr>
            <a:r>
              <a:rPr sz="1650" b="1">
                <a:solidFill>
                  <a:srgbClr val="711F3B"/>
                </a:solidFill>
                <a:latin typeface="Calibri"/>
                <a:ea typeface="Calibri"/>
                <a:cs typeface="Calibri"/>
              </a:rPr>
              <a:t>01</a:t>
            </a:r>
          </a:p>
        </p:txBody>
      </p:sp>
      <p:sp>
        <p:nvSpPr>
          <p:cNvPr id="5" name="Fonte estadual indicada no hub: Anuário Brasileiro de S">
            <a:extLst xmlns:a="http://schemas.openxmlformats.org/drawingml/2006/main">
              <a:ext uri="{FF2B5EF4-FFF2-40B4-BE49-F238E27FC236}">
                <a16:creationId xmlns:a16="http://schemas.microsoft.com/office/drawing/2014/main" id="{F8B277B0-7FC6-4697-9365-831ADF65C5CD}"/>
              </a:ext>
            </a:extLst>
          </p:cNvPr>
          <p:cNvSpPr>
            <a:spLocks xmlns:a="http://schemas.openxmlformats.org/drawingml/2006/main" noGrp="1"/>
          </p:cNvSpPr>
          <p:nvPr/>
        </p:nvSpPr>
        <p:spPr>
          <a:xfrm xmlns:a="http://schemas.openxmlformats.org/drawingml/2006/main">
            <a:off x="1362075" y="2000250"/>
            <a:ext cx="1014412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211D20"/>
                </a:solidFill>
                <a:latin typeface="Calibri"/>
                <a:ea typeface="Calibri"/>
                <a:cs typeface="Calibri"/>
              </a:defRPr>
            </a:pPr>
            <a:r>
              <a:rPr sz="1725">
                <a:solidFill>
                  <a:srgbClr val="711F3B"/>
                </a:solidFill>
                <a:latin typeface="Calibri"/>
                <a:ea typeface="Calibri"/>
                <a:cs typeface="Calibri"/>
                <a:hlinkClick xmlns:r="http://schemas.openxmlformats.org/officeDocument/2006/relationships" r:id="R67f8ba64bd5447ea"/>
              </a:rPr>
              <a:t>Fonte estadual indicada no hub: Anuário Brasileiro de Segurança Pública 2026</a:t>
            </a:r>
          </a:p>
        </p:txBody>
      </p:sp>
      <p:sp>
        <p:nvSpPr>
          <p:cNvPr id="6" name="02">
            <a:extLst xmlns:a="http://schemas.openxmlformats.org/drawingml/2006/main">
              <a:ext uri="{FF2B5EF4-FFF2-40B4-BE49-F238E27FC236}">
                <a16:creationId xmlns:a16="http://schemas.microsoft.com/office/drawing/2014/main" id="{2AD472C0-7BE7-48B5-9FA9-0649AEA9C06B}"/>
              </a:ext>
            </a:extLst>
          </p:cNvPr>
          <p:cNvSpPr>
            <a:spLocks xmlns:a="http://schemas.openxmlformats.org/drawingml/2006/main" noGrp="1"/>
          </p:cNvSpPr>
          <p:nvPr/>
        </p:nvSpPr>
        <p:spPr>
          <a:xfrm xmlns:a="http://schemas.openxmlformats.org/drawingml/2006/main">
            <a:off x="685800" y="2676525"/>
            <a:ext cx="55245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650" b="1">
                <a:solidFill>
                  <a:srgbClr val="711F3B"/>
                </a:solidFill>
                <a:latin typeface="Calibri"/>
                <a:ea typeface="Calibri"/>
                <a:cs typeface="Calibri"/>
              </a:defRPr>
            </a:pPr>
            <a:r>
              <a:rPr sz="1650" b="1">
                <a:solidFill>
                  <a:srgbClr val="711F3B"/>
                </a:solidFill>
                <a:latin typeface="Calibri"/>
                <a:ea typeface="Calibri"/>
                <a:cs typeface="Calibri"/>
              </a:rPr>
              <a:t>02</a:t>
            </a:r>
          </a:p>
        </p:txBody>
      </p:sp>
      <p:sp>
        <p:nvSpPr>
          <p:cNvPr id="7" name="Lei nº 15.384/2026 — violência vicária">
            <a:extLst xmlns:a="http://schemas.openxmlformats.org/drawingml/2006/main">
              <a:ext uri="{FF2B5EF4-FFF2-40B4-BE49-F238E27FC236}">
                <a16:creationId xmlns:a16="http://schemas.microsoft.com/office/drawing/2014/main" id="{DC8A72E2-1E18-417B-ABCB-12020ACA984D}"/>
              </a:ext>
            </a:extLst>
          </p:cNvPr>
          <p:cNvSpPr>
            <a:spLocks xmlns:a="http://schemas.openxmlformats.org/drawingml/2006/main" noGrp="1"/>
          </p:cNvSpPr>
          <p:nvPr/>
        </p:nvSpPr>
        <p:spPr>
          <a:xfrm xmlns:a="http://schemas.openxmlformats.org/drawingml/2006/main">
            <a:off x="1362075" y="2657475"/>
            <a:ext cx="10144125" cy="6000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725" b="0">
                <a:solidFill>
                  <a:srgbClr val="211D20"/>
                </a:solidFill>
                <a:latin typeface="Calibri"/>
                <a:ea typeface="Calibri"/>
                <a:cs typeface="Calibri"/>
              </a:defRPr>
            </a:pPr>
            <a:r>
              <a:rPr sz="1725">
                <a:solidFill>
                  <a:srgbClr val="711F3B"/>
                </a:solidFill>
                <a:latin typeface="Calibri"/>
                <a:ea typeface="Calibri"/>
                <a:cs typeface="Calibri"/>
                <a:hlinkClick xmlns:r="http://schemas.openxmlformats.org/officeDocument/2006/relationships" r:id="R90456b74f6cd4b58"/>
              </a:rPr>
              <a:t>Lei nº 15.384/2026 — violência vicária</a:t>
            </a:r>
          </a:p>
        </p:txBody>
      </p:sp>
      <p:sp>
        <p:nvSpPr>
          <p:cNvPr id="8" name="Clique no título para abrir a fonte. Links completos ta">
            <a:extLst xmlns:a="http://schemas.openxmlformats.org/drawingml/2006/main">
              <a:ext uri="{FF2B5EF4-FFF2-40B4-BE49-F238E27FC236}">
                <a16:creationId xmlns:a16="http://schemas.microsoft.com/office/drawing/2014/main" id="{56BF6313-1BC3-4CE4-871F-66D01093EA1F}"/>
              </a:ext>
            </a:extLst>
          </p:cNvPr>
          <p:cNvSpPr>
            <a:spLocks xmlns:a="http://schemas.openxmlformats.org/drawingml/2006/main" noGrp="1"/>
          </p:cNvSpPr>
          <p:nvPr/>
        </p:nvSpPr>
        <p:spPr>
          <a:xfrm xmlns:a="http://schemas.openxmlformats.org/drawingml/2006/main">
            <a:off x="685800" y="6172200"/>
            <a:ext cx="10820400" cy="238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75" b="0">
                <a:solidFill>
                  <a:srgbClr val="6C6669"/>
                </a:solidFill>
                <a:latin typeface="Calibri"/>
                <a:ea typeface="Calibri"/>
                <a:cs typeface="Calibri"/>
              </a:defRPr>
            </a:pPr>
            <a:r>
              <a:rPr sz="1275" b="0">
                <a:solidFill>
                  <a:srgbClr val="6C6669"/>
                </a:solidFill>
                <a:latin typeface="Calibri"/>
                <a:ea typeface="Calibri"/>
                <a:cs typeface="Calibri"/>
              </a:rPr>
              <a:t>Clique no título para abrir a fonte. Links completos também nas notas.</a:t>
            </a:r>
          </a:p>
        </p:txBody>
      </p:sp>
      <p:sp>
        <p:nvSpPr>
          <p:cNvPr id="9" name="COMESP · REDE PREPARADA MULHER SEGURA | LabSocial">
            <a:extLst xmlns:a="http://schemas.openxmlformats.org/drawingml/2006/main">
              <a:ext uri="{FF2B5EF4-FFF2-40B4-BE49-F238E27FC236}">
                <a16:creationId xmlns:a16="http://schemas.microsoft.com/office/drawing/2014/main" id="{89781E33-CF68-4BF5-B4CA-AE8E836053A0}"/>
              </a:ext>
            </a:extLst>
          </p:cNvPr>
          <p:cNvSpPr>
            <a:spLocks xmlns:a="http://schemas.openxmlformats.org/drawingml/2006/main" noGrp="1"/>
          </p:cNvSpPr>
          <p:nvPr/>
        </p:nvSpPr>
        <p:spPr>
          <a:xfrm xmlns:a="http://schemas.openxmlformats.org/drawingml/2006/main">
            <a:off x="685800" y="6505575"/>
            <a:ext cx="8953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COMESP · REDE PREPARADA MULHER SEGURA | LabSocial</a:t>
            </a:r>
          </a:p>
        </p:txBody>
      </p:sp>
      <p:sp>
        <p:nvSpPr>
          <p:cNvPr id="10" name="III · 38">
            <a:extLst xmlns:a="http://schemas.openxmlformats.org/drawingml/2006/main">
              <a:ext uri="{FF2B5EF4-FFF2-40B4-BE49-F238E27FC236}">
                <a16:creationId xmlns:a16="http://schemas.microsoft.com/office/drawing/2014/main" id="{8D443FF6-1E37-46D4-AB03-31BA856CCE2E}"/>
              </a:ext>
            </a:extLst>
          </p:cNvPr>
          <p:cNvSpPr>
            <a:spLocks xmlns:a="http://schemas.openxmlformats.org/drawingml/2006/main" noGrp="1"/>
          </p:cNvSpPr>
          <p:nvPr/>
        </p:nvSpPr>
        <p:spPr>
          <a:xfrm xmlns:a="http://schemas.openxmlformats.org/drawingml/2006/main">
            <a:off x="10572750" y="6505575"/>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6C6669"/>
                </a:solidFill>
                <a:latin typeface="Calibri"/>
                <a:ea typeface="Calibri"/>
                <a:cs typeface="Calibri"/>
              </a:defRPr>
            </a:pPr>
            <a:r>
              <a:rPr sz="900" b="1">
                <a:solidFill>
                  <a:srgbClr val="6C6669"/>
                </a:solidFill>
                <a:latin typeface="Calibri"/>
                <a:ea typeface="Calibri"/>
                <a:cs typeface="Calibri"/>
              </a:rPr>
              <a:t>III · 38</a:t>
            </a:r>
          </a:p>
        </p:txBody>
      </p:sp>
    </p:spTree>
    <p:extLst>
      <p:ext uri="{BB962C8B-B14F-4D97-AF65-F5344CB8AC3E}">
        <p14:creationId xmlns:p14="http://schemas.microsoft.com/office/powerpoint/2010/main" val="951534010"/>
      </p:ext>
    </p:extLst>
  </p:cSld>
</p:sld>
</file>

<file path=ppt/slides/slide39.xml><?xml version="1.0" encoding="utf-8"?>
<p:sld xmlns:p="http://schemas.openxmlformats.org/presentationml/2006/main">
  <p:cSld>
    <p:bg>
      <p:bgPr>
        <a:solidFill xmlns:a="http://schemas.openxmlformats.org/drawingml/2006/main">
          <a:srgbClr val="711F3B"/>
        </a:solidFill>
      </p:bgPr>
    </p:bg>
    <p:spTree>
      <p:nvGrpSpPr>
        <p:cNvPr id="1" name=""/>
        <p:cNvGrpSpPr/>
        <p:nvPr/>
      </p:nvGrpSpPr>
      <p:grpSpPr>
        <a:xfrm xmlns:a="http://schemas.openxmlformats.org/drawingml/2006/main"/>
      </p:grpSpPr>
      <p:sp>
        <p:nvSpPr>
          <p:cNvPr id="6" name="MÓDULO III · REDE PREPARADA MULHER SEGURA">
            <a:extLst xmlns:a="http://schemas.openxmlformats.org/drawingml/2006/main">
              <a:ext uri="{FF2B5EF4-FFF2-40B4-BE49-F238E27FC236}">
                <a16:creationId xmlns:a16="http://schemas.microsoft.com/office/drawing/2014/main" id="{0AEC67D7-371C-4D39-87B7-F2B33EC618BC}"/>
              </a:ext>
            </a:extLst>
          </p:cNvPr>
          <p:cNvSpPr>
            <a:spLocks xmlns:a="http://schemas.openxmlformats.org/drawingml/2006/main" noGrp="1"/>
          </p:cNvSpPr>
          <p:nvPr/>
        </p:nvSpPr>
        <p:spPr>
          <a:xfrm xmlns:a="http://schemas.openxmlformats.org/drawingml/2006/main">
            <a:off x="857250" y="628650"/>
            <a:ext cx="104775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1200" b="1">
                <a:solidFill>
                  <a:srgbClr val="FFFFFF"/>
                </a:solidFill>
                <a:latin typeface="Calibri"/>
                <a:ea typeface="Calibri"/>
                <a:cs typeface="Calibri"/>
              </a:defRPr>
            </a:pPr>
            <a:r>
              <a:rPr sz="1200" b="1">
                <a:solidFill>
                  <a:srgbClr val="FFFFFF"/>
                </a:solidFill>
                <a:latin typeface="Calibri"/>
                <a:ea typeface="Calibri"/>
                <a:cs typeface="Calibri"/>
              </a:rPr>
              <a:t>MÓDULO III · REDE PREPARADA MULHER SEGURA</a:t>
            </a:r>
          </a:p>
        </p:txBody>
      </p:sp>
      <p:sp>
        <p:nvSpPr>
          <p:cNvPr id="2" name="A proteção se mede na vida concreta">
            <a:extLst xmlns:a="http://schemas.openxmlformats.org/drawingml/2006/main">
              <a:ext uri="{FF2B5EF4-FFF2-40B4-BE49-F238E27FC236}">
                <a16:creationId xmlns:a16="http://schemas.microsoft.com/office/drawing/2014/main" id="{B85F780C-9B57-42AD-AC6B-87F0F14CA2D9}"/>
              </a:ext>
            </a:extLst>
          </p:cNvPr>
          <p:cNvSpPr>
            <a:spLocks xmlns:a="http://schemas.openxmlformats.org/drawingml/2006/main" noGrp="1"/>
          </p:cNvSpPr>
          <p:nvPr/>
        </p:nvSpPr>
        <p:spPr>
          <a:xfrm xmlns:a="http://schemas.openxmlformats.org/drawingml/2006/main">
            <a:off x="857250" y="2114550"/>
            <a:ext cx="10382250" cy="1571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4200" b="1">
                <a:solidFill>
                  <a:srgbClr val="FFFFFF"/>
                </a:solidFill>
                <a:latin typeface="Calibri"/>
                <a:ea typeface="Calibri"/>
                <a:cs typeface="Calibri"/>
              </a:defRPr>
            </a:pPr>
            <a:r>
              <a:rPr sz="4200" b="1">
                <a:solidFill>
                  <a:srgbClr val="FFFFFF"/>
                </a:solidFill>
                <a:latin typeface="Calibri"/>
                <a:ea typeface="Calibri"/>
                <a:cs typeface="Calibri"/>
              </a:rPr>
              <a:t>A proteção se mede na vida concreta</a:t>
            </a:r>
          </a:p>
        </p:txBody>
      </p:sp>
      <p:sp>
        <p:nvSpPr>
          <p:cNvPr id="3" name="Reconhecer o risco · garantir acesso · acompanhar a res">
            <a:extLst xmlns:a="http://schemas.openxmlformats.org/drawingml/2006/main">
              <a:ext uri="{FF2B5EF4-FFF2-40B4-BE49-F238E27FC236}">
                <a16:creationId xmlns:a16="http://schemas.microsoft.com/office/drawing/2014/main" id="{C94E1F54-3F7D-494A-A9FC-BB15A8EC3054}"/>
              </a:ext>
            </a:extLst>
          </p:cNvPr>
          <p:cNvSpPr>
            <a:spLocks xmlns:a="http://schemas.openxmlformats.org/drawingml/2006/main" noGrp="1"/>
          </p:cNvSpPr>
          <p:nvPr/>
        </p:nvSpPr>
        <p:spPr>
          <a:xfrm xmlns:a="http://schemas.openxmlformats.org/drawingml/2006/main">
            <a:off x="857250" y="4029075"/>
            <a:ext cx="10096500"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2175" b="0">
                <a:solidFill>
                  <a:srgbClr val="FFFFFF"/>
                </a:solidFill>
                <a:latin typeface="Calibri"/>
                <a:ea typeface="Calibri"/>
                <a:cs typeface="Calibri"/>
              </a:defRPr>
            </a:pPr>
            <a:r>
              <a:rPr sz="2175" b="0">
                <a:solidFill>
                  <a:srgbClr val="FFFFFF"/>
                </a:solidFill>
                <a:latin typeface="Calibri"/>
                <a:ea typeface="Calibri"/>
                <a:cs typeface="Calibri"/>
              </a:rPr>
              <a:t>Reconhecer o risco · garantir acesso · acompanhar a resposta</a:t>
            </a:r>
          </a:p>
        </p:txBody>
      </p:sp>
      <p:sp>
        <p:nvSpPr>
          <p:cNvPr id="4" name="COMESP · REDE PREPARADA MULHER SEGURA | LabSocial">
            <a:extLst xmlns:a="http://schemas.openxmlformats.org/drawingml/2006/main">
              <a:ext uri="{FF2B5EF4-FFF2-40B4-BE49-F238E27FC236}">
                <a16:creationId xmlns:a16="http://schemas.microsoft.com/office/drawing/2014/main" id="{8BED69FB-FB67-43CF-89D9-9ED9EDA60F7A}"/>
              </a:ext>
            </a:extLst>
          </p:cNvPr>
          <p:cNvSpPr>
            <a:spLocks xmlns:a="http://schemas.openxmlformats.org/drawingml/2006/main" noGrp="1"/>
          </p:cNvSpPr>
          <p:nvPr/>
        </p:nvSpPr>
        <p:spPr>
          <a:xfrm xmlns:a="http://schemas.openxmlformats.org/drawingml/2006/main">
            <a:off x="685800" y="6505575"/>
            <a:ext cx="8953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FFFFFF"/>
                </a:solidFill>
                <a:latin typeface="Calibri"/>
                <a:ea typeface="Calibri"/>
                <a:cs typeface="Calibri"/>
              </a:defRPr>
            </a:pPr>
            <a:r>
              <a:rPr sz="900" b="1">
                <a:solidFill>
                  <a:srgbClr val="FFFFFF"/>
                </a:solidFill>
                <a:latin typeface="Calibri"/>
                <a:ea typeface="Calibri"/>
                <a:cs typeface="Calibri"/>
              </a:rPr>
              <a:t>COMESP · REDE PREPARADA MULHER SEGURA | LabSocial</a:t>
            </a:r>
          </a:p>
        </p:txBody>
      </p:sp>
      <p:sp>
        <p:nvSpPr>
          <p:cNvPr id="5" name="III · 39">
            <a:extLst xmlns:a="http://schemas.openxmlformats.org/drawingml/2006/main">
              <a:ext uri="{FF2B5EF4-FFF2-40B4-BE49-F238E27FC236}">
                <a16:creationId xmlns:a16="http://schemas.microsoft.com/office/drawing/2014/main" id="{BBCE3CFE-C12E-42B6-A3FA-9E06836AF4B5}"/>
              </a:ext>
            </a:extLst>
          </p:cNvPr>
          <p:cNvSpPr>
            <a:spLocks xmlns:a="http://schemas.openxmlformats.org/drawingml/2006/main" noGrp="1"/>
          </p:cNvSpPr>
          <p:nvPr/>
        </p:nvSpPr>
        <p:spPr>
          <a:xfrm xmlns:a="http://schemas.openxmlformats.org/drawingml/2006/main">
            <a:off x="10572750" y="6505575"/>
            <a:ext cx="9525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p xmlns:a="http://schemas.openxmlformats.org/drawingml/2006/main">
            <a:pPr>
              <a:defRPr sz="900" b="1">
                <a:solidFill>
                  <a:srgbClr val="FFFFFF"/>
                </a:solidFill>
                <a:latin typeface="Calibri"/>
                <a:ea typeface="Calibri"/>
                <a:cs typeface="Calibri"/>
              </a:defRPr>
            </a:pPr>
            <a:r>
              <a:rPr sz="900" b="1">
                <a:solidFill>
                  <a:srgbClr val="FFFFFF"/>
                </a:solidFill>
                <a:latin typeface="Calibri"/>
                <a:ea typeface="Calibri"/>
                <a:cs typeface="Calibri"/>
              </a:rPr>
              <a:t>III · 39</a:t>
            </a:r>
          </a:p>
        </p:txBody>
      </p:sp>
    </p:spTree>
    <p:extLst>
      <p:ext uri="{BB962C8B-B14F-4D97-AF65-F5344CB8AC3E}">
        <p14:creationId xmlns:p14="http://schemas.microsoft.com/office/powerpoint/2010/main" val="52297678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2026-09-17T16:37:00.0260000Z</dcterms:created>
  <dcterms:modified xsi:type="dcterms:W3CDTF">2026-09-17T16:37:00.0260000Z</dcterms:modified>
</coreProperties>
</file>