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ff2fea0d1e149ba" /><Relationship Type="http://schemas.openxmlformats.org/officeDocument/2006/relationships/extended-properties" Target="/docProps/app.xml" Id="R060fe0fd24c9443b" /><Relationship Type="http://schemas.openxmlformats.org/officeDocument/2006/relationships/officeDocument" Target="/ppt/presentation.xml" Id="R237373600f07450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ad2139bddc048bc"/>
  </p:sldMasterIdLst>
  <p:notesMasterIdLst>
    <p:notesMasterId xmlns:r="http://schemas.openxmlformats.org/officeDocument/2006/relationships" r:id="R3028bca3fb484e56"/>
  </p:notesMasterIdLst>
  <p:sldIdLst>
    <p:sldId xmlns:r="http://schemas.openxmlformats.org/officeDocument/2006/relationships" id="256" r:id="R13adc8ce97a34fdf"/>
    <p:sldId xmlns:r="http://schemas.openxmlformats.org/officeDocument/2006/relationships" id="257" r:id="R902bbe53b16e4a7a"/>
    <p:sldId xmlns:r="http://schemas.openxmlformats.org/officeDocument/2006/relationships" id="258" r:id="Rdefdcd3480a74e3c"/>
    <p:sldId xmlns:r="http://schemas.openxmlformats.org/officeDocument/2006/relationships" id="259" r:id="Rf6a75c9ad86f4652"/>
    <p:sldId xmlns:r="http://schemas.openxmlformats.org/officeDocument/2006/relationships" id="260" r:id="Rc2f019878f66411b"/>
    <p:sldId xmlns:r="http://schemas.openxmlformats.org/officeDocument/2006/relationships" id="261" r:id="Ra02b584d2cb744c9"/>
    <p:sldId xmlns:r="http://schemas.openxmlformats.org/officeDocument/2006/relationships" id="262" r:id="R49fda2b800e24f94"/>
    <p:sldId xmlns:r="http://schemas.openxmlformats.org/officeDocument/2006/relationships" id="263" r:id="R8c62182534ae412f"/>
    <p:sldId xmlns:r="http://schemas.openxmlformats.org/officeDocument/2006/relationships" id="264" r:id="R2db9c4b923cc4165"/>
    <p:sldId xmlns:r="http://schemas.openxmlformats.org/officeDocument/2006/relationships" id="265" r:id="R9efc5daa99d04015"/>
    <p:sldId xmlns:r="http://schemas.openxmlformats.org/officeDocument/2006/relationships" id="266" r:id="Rc5d5ee4f0e54417b"/>
    <p:sldId xmlns:r="http://schemas.openxmlformats.org/officeDocument/2006/relationships" id="267" r:id="R9de8d41901c943c2"/>
    <p:sldId xmlns:r="http://schemas.openxmlformats.org/officeDocument/2006/relationships" id="268" r:id="R4c01732f883348e1"/>
    <p:sldId xmlns:r="http://schemas.openxmlformats.org/officeDocument/2006/relationships" id="269" r:id="Rad64dcf99bfa4d3f"/>
    <p:sldId xmlns:r="http://schemas.openxmlformats.org/officeDocument/2006/relationships" id="270" r:id="R1568a266b3c24b00"/>
    <p:sldId xmlns:r="http://schemas.openxmlformats.org/officeDocument/2006/relationships" id="271" r:id="R1419089d3af543cf"/>
    <p:sldId xmlns:r="http://schemas.openxmlformats.org/officeDocument/2006/relationships" id="272" r:id="Re71f9841b3b04dc8"/>
    <p:sldId xmlns:r="http://schemas.openxmlformats.org/officeDocument/2006/relationships" id="273" r:id="Redbc5436f86f488f"/>
    <p:sldId xmlns:r="http://schemas.openxmlformats.org/officeDocument/2006/relationships" id="274" r:id="Rbb6a2f750d0a4052"/>
    <p:sldId xmlns:r="http://schemas.openxmlformats.org/officeDocument/2006/relationships" id="275" r:id="Rc79614212b34420d"/>
    <p:sldId xmlns:r="http://schemas.openxmlformats.org/officeDocument/2006/relationships" id="276" r:id="R1fb88315d26448d4"/>
    <p:sldId xmlns:r="http://schemas.openxmlformats.org/officeDocument/2006/relationships" id="277" r:id="R3424482ce62f4e91"/>
    <p:sldId xmlns:r="http://schemas.openxmlformats.org/officeDocument/2006/relationships" id="278" r:id="R2b720e5bf16e41cc"/>
    <p:sldId xmlns:r="http://schemas.openxmlformats.org/officeDocument/2006/relationships" id="279" r:id="R0a55b85962524068"/>
    <p:sldId xmlns:r="http://schemas.openxmlformats.org/officeDocument/2006/relationships" id="280" r:id="R09e7a5c7511f44e3"/>
    <p:sldId xmlns:r="http://schemas.openxmlformats.org/officeDocument/2006/relationships" id="281" r:id="Rb33db04d042b44d6"/>
    <p:sldId xmlns:r="http://schemas.openxmlformats.org/officeDocument/2006/relationships" id="282" r:id="Rd0f9e0d83c0e4c18"/>
    <p:sldId xmlns:r="http://schemas.openxmlformats.org/officeDocument/2006/relationships" id="283" r:id="R037b509178914282"/>
    <p:sldId xmlns:r="http://schemas.openxmlformats.org/officeDocument/2006/relationships" id="284" r:id="Re0ed3024305a4145"/>
    <p:sldId xmlns:r="http://schemas.openxmlformats.org/officeDocument/2006/relationships" id="285" r:id="Rc1d65598b73c4766"/>
    <p:sldId xmlns:r="http://schemas.openxmlformats.org/officeDocument/2006/relationships" id="286" r:id="R19b0e27c792a42f6"/>
    <p:sldId xmlns:r="http://schemas.openxmlformats.org/officeDocument/2006/relationships" id="287" r:id="Rdc6fee8c35764b92"/>
    <p:sldId xmlns:r="http://schemas.openxmlformats.org/officeDocument/2006/relationships" id="288" r:id="R51bc13d3417e4525"/>
    <p:sldId xmlns:r="http://schemas.openxmlformats.org/officeDocument/2006/relationships" id="289" r:id="R8d301e2c83874c1a"/>
    <p:sldId xmlns:r="http://schemas.openxmlformats.org/officeDocument/2006/relationships" id="290" r:id="Rfd2ab855cb44489a"/>
    <p:sldId xmlns:r="http://schemas.openxmlformats.org/officeDocument/2006/relationships" id="291" r:id="Rdfa87e15cd47434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96bc2109949416d" /><Relationship Type="http://schemas.openxmlformats.org/officeDocument/2006/relationships/slideMaster" Target="/ppt/slideMasters/slideMaster1.xml" Id="R1ad2139bddc048bc" /><Relationship Type="http://schemas.openxmlformats.org/officeDocument/2006/relationships/notesMaster" Target="/ppt/notesMasters/notesMaster1.xml" Id="R3028bca3fb484e56" /><Relationship Type="http://schemas.openxmlformats.org/officeDocument/2006/relationships/presProps" Target="/ppt/presProps.xml" Id="Rbdb0b6fce0e64748" /><Relationship Type="http://schemas.openxmlformats.org/officeDocument/2006/relationships/tableStyles" Target="/ppt/tableStyles.xml" Id="R13123aab744241c8" /><Relationship Type="http://schemas.openxmlformats.org/officeDocument/2006/relationships/slide" Target="/ppt/slides/slide1.xml" Id="R13adc8ce97a34fdf" /><Relationship Type="http://schemas.openxmlformats.org/officeDocument/2006/relationships/slide" Target="/ppt/slides/slide2.xml" Id="R902bbe53b16e4a7a" /><Relationship Type="http://schemas.openxmlformats.org/officeDocument/2006/relationships/slide" Target="/ppt/slides/slide3.xml" Id="Rdefdcd3480a74e3c" /><Relationship Type="http://schemas.openxmlformats.org/officeDocument/2006/relationships/slide" Target="/ppt/slides/slide4.xml" Id="Rf6a75c9ad86f4652" /><Relationship Type="http://schemas.openxmlformats.org/officeDocument/2006/relationships/slide" Target="/ppt/slides/slide5.xml" Id="Rc2f019878f66411b" /><Relationship Type="http://schemas.openxmlformats.org/officeDocument/2006/relationships/slide" Target="/ppt/slides/slide6.xml" Id="Ra02b584d2cb744c9" /><Relationship Type="http://schemas.openxmlformats.org/officeDocument/2006/relationships/slide" Target="/ppt/slides/slide7.xml" Id="R49fda2b800e24f94" /><Relationship Type="http://schemas.openxmlformats.org/officeDocument/2006/relationships/slide" Target="/ppt/slides/slide8.xml" Id="R8c62182534ae412f" /><Relationship Type="http://schemas.openxmlformats.org/officeDocument/2006/relationships/slide" Target="/ppt/slides/slide9.xml" Id="R2db9c4b923cc4165" /><Relationship Type="http://schemas.openxmlformats.org/officeDocument/2006/relationships/slide" Target="/ppt/slides/slide10.xml" Id="R9efc5daa99d04015" /><Relationship Type="http://schemas.openxmlformats.org/officeDocument/2006/relationships/slide" Target="/ppt/slides/slide11.xml" Id="Rc5d5ee4f0e54417b" /><Relationship Type="http://schemas.openxmlformats.org/officeDocument/2006/relationships/slide" Target="/ppt/slides/slide12.xml" Id="R9de8d41901c943c2" /><Relationship Type="http://schemas.openxmlformats.org/officeDocument/2006/relationships/slide" Target="/ppt/slides/slide13.xml" Id="R4c01732f883348e1" /><Relationship Type="http://schemas.openxmlformats.org/officeDocument/2006/relationships/slide" Target="/ppt/slides/slide14.xml" Id="Rad64dcf99bfa4d3f" /><Relationship Type="http://schemas.openxmlformats.org/officeDocument/2006/relationships/slide" Target="/ppt/slides/slide15.xml" Id="R1568a266b3c24b00" /><Relationship Type="http://schemas.openxmlformats.org/officeDocument/2006/relationships/slide" Target="/ppt/slides/slide16.xml" Id="R1419089d3af543cf" /><Relationship Type="http://schemas.openxmlformats.org/officeDocument/2006/relationships/slide" Target="/ppt/slides/slide17.xml" Id="Re71f9841b3b04dc8" /><Relationship Type="http://schemas.openxmlformats.org/officeDocument/2006/relationships/slide" Target="/ppt/slides/slide18.xml" Id="Redbc5436f86f488f" /><Relationship Type="http://schemas.openxmlformats.org/officeDocument/2006/relationships/slide" Target="/ppt/slides/slide19.xml" Id="Rbb6a2f750d0a4052" /><Relationship Type="http://schemas.openxmlformats.org/officeDocument/2006/relationships/slide" Target="/ppt/slides/slide20.xml" Id="Rc79614212b34420d" /><Relationship Type="http://schemas.openxmlformats.org/officeDocument/2006/relationships/slide" Target="/ppt/slides/slide21.xml" Id="R1fb88315d26448d4" /><Relationship Type="http://schemas.openxmlformats.org/officeDocument/2006/relationships/slide" Target="/ppt/slides/slide22.xml" Id="R3424482ce62f4e91" /><Relationship Type="http://schemas.openxmlformats.org/officeDocument/2006/relationships/slide" Target="/ppt/slides/slide23.xml" Id="R2b720e5bf16e41cc" /><Relationship Type="http://schemas.openxmlformats.org/officeDocument/2006/relationships/slide" Target="/ppt/slides/slide24.xml" Id="R0a55b85962524068" /><Relationship Type="http://schemas.openxmlformats.org/officeDocument/2006/relationships/slide" Target="/ppt/slides/slide25.xml" Id="R09e7a5c7511f44e3" /><Relationship Type="http://schemas.openxmlformats.org/officeDocument/2006/relationships/slide" Target="/ppt/slides/slide26.xml" Id="Rb33db04d042b44d6" /><Relationship Type="http://schemas.openxmlformats.org/officeDocument/2006/relationships/slide" Target="/ppt/slides/slide27.xml" Id="Rd0f9e0d83c0e4c18" /><Relationship Type="http://schemas.openxmlformats.org/officeDocument/2006/relationships/slide" Target="/ppt/slides/slide28.xml" Id="R037b509178914282" /><Relationship Type="http://schemas.openxmlformats.org/officeDocument/2006/relationships/slide" Target="/ppt/slides/slide29.xml" Id="Re0ed3024305a4145" /><Relationship Type="http://schemas.openxmlformats.org/officeDocument/2006/relationships/slide" Target="/ppt/slides/slide30.xml" Id="Rc1d65598b73c4766" /><Relationship Type="http://schemas.openxmlformats.org/officeDocument/2006/relationships/slide" Target="/ppt/slides/slide31.xml" Id="R19b0e27c792a42f6" /><Relationship Type="http://schemas.openxmlformats.org/officeDocument/2006/relationships/slide" Target="/ppt/slides/slide32.xml" Id="Rdc6fee8c35764b92" /><Relationship Type="http://schemas.openxmlformats.org/officeDocument/2006/relationships/slide" Target="/ppt/slides/slide33.xml" Id="R51bc13d3417e4525" /><Relationship Type="http://schemas.openxmlformats.org/officeDocument/2006/relationships/slide" Target="/ppt/slides/slide34.xml" Id="R8d301e2c83874c1a" /><Relationship Type="http://schemas.openxmlformats.org/officeDocument/2006/relationships/slide" Target="/ppt/slides/slide35.xml" Id="Rfd2ab855cb44489a" /><Relationship Type="http://schemas.openxmlformats.org/officeDocument/2006/relationships/slide" Target="/ppt/slides/slide36.xml" Id="Rdfa87e15cd47434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12447ba2eb545f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5072a3ce0bf4f23" /><Relationship Type="http://schemas.openxmlformats.org/officeDocument/2006/relationships/notesMaster" Target="/ppt/notesMasters/notesMaster1.xml" Id="R46be220d7443457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67122d0ca3440f9" /><Relationship Type="http://schemas.openxmlformats.org/officeDocument/2006/relationships/notesMaster" Target="/ppt/notesMasters/notesMaster1.xml" Id="Rfbd3aed8405947c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b3d23b98be14cd1" /><Relationship Type="http://schemas.openxmlformats.org/officeDocument/2006/relationships/notesMaster" Target="/ppt/notesMasters/notesMaster1.xml" Id="R991a3d36a06c426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a041b36a0f145ff" /><Relationship Type="http://schemas.openxmlformats.org/officeDocument/2006/relationships/notesMaster" Target="/ppt/notesMasters/notesMaster1.xml" Id="Rbaf50de89dac4c4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7f480e5fdd542c0" /><Relationship Type="http://schemas.openxmlformats.org/officeDocument/2006/relationships/notesMaster" Target="/ppt/notesMasters/notesMaster1.xml" Id="R21ad5778892749c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281eab7ff044bf4" /><Relationship Type="http://schemas.openxmlformats.org/officeDocument/2006/relationships/notesMaster" Target="/ppt/notesMasters/notesMaster1.xml" Id="R43c7f67272eb4b2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11f9bde035e4458" /><Relationship Type="http://schemas.openxmlformats.org/officeDocument/2006/relationships/notesMaster" Target="/ppt/notesMasters/notesMaster1.xml" Id="R3f9eb3dcdf18408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b685839d1d84ed2" /><Relationship Type="http://schemas.openxmlformats.org/officeDocument/2006/relationships/notesMaster" Target="/ppt/notesMasters/notesMaster1.xml" Id="R68e63c7761cb470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0e0a00ebe6d44d0" /><Relationship Type="http://schemas.openxmlformats.org/officeDocument/2006/relationships/notesMaster" Target="/ppt/notesMasters/notesMaster1.xml" Id="Rdeae2c4194994f1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e40ea8176e54221" /><Relationship Type="http://schemas.openxmlformats.org/officeDocument/2006/relationships/notesMaster" Target="/ppt/notesMasters/notesMaster1.xml" Id="Rb3d99fb8474e438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c24a0d1e3864fd9" /><Relationship Type="http://schemas.openxmlformats.org/officeDocument/2006/relationships/notesMaster" Target="/ppt/notesMasters/notesMaster1.xml" Id="R51cce21b13e440a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a2d429cd0fe4780" /><Relationship Type="http://schemas.openxmlformats.org/officeDocument/2006/relationships/notesMaster" Target="/ppt/notesMasters/notesMaster1.xml" Id="R010f2a8da4cd43ad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cd92ff534354dfa" /><Relationship Type="http://schemas.openxmlformats.org/officeDocument/2006/relationships/notesMaster" Target="/ppt/notesMasters/notesMaster1.xml" Id="R599dfb78262e47c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69540e65d0e4f73" /><Relationship Type="http://schemas.openxmlformats.org/officeDocument/2006/relationships/notesMaster" Target="/ppt/notesMasters/notesMaster1.xml" Id="R050de6311c994ab1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0bb6830881284e88" /><Relationship Type="http://schemas.openxmlformats.org/officeDocument/2006/relationships/notesMaster" Target="/ppt/notesMasters/notesMaster1.xml" Id="R58fbf60971dc440f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c76af2c02215442e" /><Relationship Type="http://schemas.openxmlformats.org/officeDocument/2006/relationships/notesMaster" Target="/ppt/notesMasters/notesMaster1.xml" Id="R626069c9b69440d7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befc848a37ee4fb5" /><Relationship Type="http://schemas.openxmlformats.org/officeDocument/2006/relationships/notesMaster" Target="/ppt/notesMasters/notesMaster1.xml" Id="R03d571419c244b14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ef831e25a9dd4958" /><Relationship Type="http://schemas.openxmlformats.org/officeDocument/2006/relationships/notesMaster" Target="/ppt/notesMasters/notesMaster1.xml" Id="R38a0d2186c58485a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cf3fa601c72d48f1" /><Relationship Type="http://schemas.openxmlformats.org/officeDocument/2006/relationships/notesMaster" Target="/ppt/notesMasters/notesMaster1.xml" Id="R715787e0ccb34d01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3e9f6260261643ae" /><Relationship Type="http://schemas.openxmlformats.org/officeDocument/2006/relationships/notesMaster" Target="/ppt/notesMasters/notesMaster1.xml" Id="Ra28d99b209b34a0e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cc1be5287ee24bac" /><Relationship Type="http://schemas.openxmlformats.org/officeDocument/2006/relationships/notesMaster" Target="/ppt/notesMasters/notesMaster1.xml" Id="R098fc3da90804074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30055d3753e747cb" /><Relationship Type="http://schemas.openxmlformats.org/officeDocument/2006/relationships/notesMaster" Target="/ppt/notesMasters/notesMaster1.xml" Id="R1e58d524d5bc4172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0430278b563c413a" /><Relationship Type="http://schemas.openxmlformats.org/officeDocument/2006/relationships/notesMaster" Target="/ppt/notesMasters/notesMaster1.xml" Id="R0a290280d8ab4f4a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5096b0529cfd45e4" /><Relationship Type="http://schemas.openxmlformats.org/officeDocument/2006/relationships/notesMaster" Target="/ppt/notesMasters/notesMaster1.xml" Id="Re1dbebcff7cd4726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9f296bd2b30d464b" /><Relationship Type="http://schemas.openxmlformats.org/officeDocument/2006/relationships/notesMaster" Target="/ppt/notesMasters/notesMaster1.xml" Id="R8a7cc577c066457b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20de62b362044253" /><Relationship Type="http://schemas.openxmlformats.org/officeDocument/2006/relationships/notesMaster" Target="/ppt/notesMasters/notesMaster1.xml" Id="Rd38c11611e8041fd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97ae789819ee489a" /><Relationship Type="http://schemas.openxmlformats.org/officeDocument/2006/relationships/notesMaster" Target="/ppt/notesMasters/notesMaster1.xml" Id="R0cb1eb66db9e4ff5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c5a78db0077c4e82" /><Relationship Type="http://schemas.openxmlformats.org/officeDocument/2006/relationships/notesMaster" Target="/ppt/notesMasters/notesMaster1.xml" Id="Ra989e313783946cc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74ba6757b25e49d5" /><Relationship Type="http://schemas.openxmlformats.org/officeDocument/2006/relationships/notesMaster" Target="/ppt/notesMasters/notesMaster1.xml" Id="R1c589192d5484920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95b20ae36f5d42b4" /><Relationship Type="http://schemas.openxmlformats.org/officeDocument/2006/relationships/notesMaster" Target="/ppt/notesMasters/notesMaster1.xml" Id="Rb8ea1b8f55564042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cee95e030f014a53" /><Relationship Type="http://schemas.openxmlformats.org/officeDocument/2006/relationships/notesMaster" Target="/ppt/notesMasters/notesMaster1.xml" Id="Rfc4e358bf1934ab1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10b68835e8cc4919" /><Relationship Type="http://schemas.openxmlformats.org/officeDocument/2006/relationships/notesMaster" Target="/ppt/notesMasters/notesMaster1.xml" Id="R4ea802d3738b4059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42ee479ab69d4e4a" /><Relationship Type="http://schemas.openxmlformats.org/officeDocument/2006/relationships/notesMaster" Target="/ppt/notesMasters/notesMaster1.xml" Id="R06af5fc5805b454a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97c92e8c565c42fd" /><Relationship Type="http://schemas.openxmlformats.org/officeDocument/2006/relationships/notesMaster" Target="/ppt/notesMasters/notesMaster1.xml" Id="Rf632626a7d5d4453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e59b52f683fd4c2e" /><Relationship Type="http://schemas.openxmlformats.org/officeDocument/2006/relationships/notesMaster" Target="/ppt/notesMasters/notesMaster1.xml" Id="R439d9f969e444b3f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0d29d7e12ce14113" /><Relationship Type="http://schemas.openxmlformats.org/officeDocument/2006/relationships/notesMaster" Target="/ppt/notesMasters/notesMaster1.xml" Id="R0ac5b4133985449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MÓDULO IV — Redes de enfrentamento e atendimento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Apresentação de apoio à aula de quatro horas. Conteúdo integral: apostila expandida do módulo e hub Rede Preparada Mulher Segura. Materiais de consulta no final não ampliam a duração prevista.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 E LINKS DE CONSULTA</a:t>
            </a:r>
          </a:p>
          <a:p xmlns:a="http://schemas.openxmlformats.org/drawingml/2006/main">
            <a:r>
              <a:t>Matriz de mapeamento: https://mulher-segura.camolezimonica.chatgpt.site/#mapa-rede</a:t>
            </a:r>
          </a:p>
          <a:p xmlns:a="http://schemas.openxmlformats.org/drawingml/2006/main">
            <a:r>
              <a:t>Oficina de fluxo: https://mulher-segura.camolezimonica.chatgpt.site/#oficina-4</a:t>
            </a:r>
          </a:p>
          <a:p xmlns:a="http://schemas.openxmlformats.org/drawingml/2006/main">
            <a:r>
              <a:t>Retomar o módulo III: https://mulher-segura.camolezimonica.chatgpt.site/#modulo-3</a:t>
            </a:r>
          </a:p>
          <a:p xmlns:a="http://schemas.openxmlformats.org/drawingml/2006/main">
            <a:r>
              <a:t>Documento de referência · Secretaria de Políticas para as Mulheres  ↗: https://www12.senado.leg.br/institucional/omv/copy_of_acervo/outras-referencias/copy2_of_entenda-a-violencia/pdfs/rede-de-enfrentamento-a-violencia-contra-as-mulheres</a:t>
            </a:r>
          </a:p>
          <a:p xmlns:a="http://schemas.openxmlformats.org/drawingml/2006/main">
            <a:r>
              <a:t>Lei Maria da Penha — arts. 8º e 9º: https://www.planalto.gov.br/ccivil_03/_ato2004-2006/2006/lei/l11340.htm</a:t>
            </a:r>
          </a:p>
          <a:p xmlns:a="http://schemas.openxmlformats.org/drawingml/2006/main">
            <a:r>
              <a:t>Lei nº 14.899/2024 — planejamento e articulação das redes: https://www.planalto.gov.br/ccivil_03/_ato2023-2026/2024/lei/l14899.htm</a:t>
            </a:r>
          </a:p>
          <a:p xmlns:a="http://schemas.openxmlformats.org/drawingml/2006/main">
            <a:r>
              <a:t>MDS — acesso ao CREAS: https://www.gov.br/pt-br/servicos/acessar-creas-centro-de-referencia-especializado-em-assistencia-social</a:t>
            </a:r>
          </a:p>
          <a:p xmlns:a="http://schemas.openxmlformats.org/drawingml/2006/main">
            <a:r>
              <a:t>Resolução CNAS nº 109/2009 — Tipificação Nacional dos Serviços Socioassistenciais: https://www.mds.gov.br/webarquivos/public/resolucao_CNAS_N109_%202009.pdf</a:t>
            </a:r>
          </a:p>
          <a:p xmlns:a="http://schemas.openxmlformats.org/drawingml/2006/main">
            <a:r>
              <a:t>SEMIPI Paraná — função dos centros de referência de atendimento à mulher: https://www.semipi.pr.gov.br/Pagina/Centro-de-Referencia-de-Atendimento-Mulher-CRAM</a:t>
            </a:r>
          </a:p>
          <a:p xmlns:a="http://schemas.openxmlformats.org/drawingml/2006/main">
            <a:r>
              <a:t>Ministério da Saúde — Guia prático de cuidado à mulher em situação de violência: https://www.gov.br/saude/pt-br/centrais-de-conteudo/publicacoes/guias-e-manuais/2025/guia-pratico-de-cuidado-a-mulher-em-situacao-de-violencia.pdf</a:t>
            </a:r>
          </a:p>
          <a:p xmlns:a="http://schemas.openxmlformats.org/drawingml/2006/main">
            <a:r>
              <a:t>Lei nº 12.845/2013 — atendimento integral em violência sexual: https://www.planalto.gov.br/ccivil_03/_ato2011-2014/2013/lei/l12845.htm</a:t>
            </a:r>
          </a:p>
          <a:p xmlns:a="http://schemas.openxmlformats.org/drawingml/2006/main">
            <a:r>
              <a:t>Curitiba — publicação de 18/06/2026: https://www.curitiba.pr.gov.br/noticias/casa-da-mulher-brasileira-completa-dez-anos-como-referencia-no-acolhimento-e-protecao-de-mulheres-em-curitiba/83645</a:t>
            </a:r>
          </a:p>
          <a:p xmlns:a="http://schemas.openxmlformats.org/drawingml/2006/main">
            <a:r>
              <a:t>Pinhais — publicação de 07/08/2026: https://atendenet.pinhais.pr.gov.br/cidadao/noticia/lei-maria-da-penha-20-anos-pinhais-reforca-acoes-de-conscientizacao-e-celebra-5-anos-do-centro-de-referencia</a:t>
            </a:r>
          </a:p>
          <a:p xmlns:a="http://schemas.openxmlformats.org/drawingml/2006/main">
            <a:r>
              <a:t>São José dos Pinhais — publicação de 01/08/2025: https://www.sjp.pr.gov.br/agosto-lilas-sao-jose-dos-pinhais-realiza-acoes-de-combate-a-violencia-contra-a-mulher/</a:t>
            </a:r>
          </a:p>
          <a:p xmlns:a="http://schemas.openxmlformats.org/drawingml/2006/main">
            <a:r>
              <a:t>SESA — relação de referências por Região de Saúde: https://www.documentador.pr.gov.br/documentador/pub.do?action=d&amp;amp;uuid=%40gtf-escriba-sesa%40f3986f0c-4086-4f11-b607-22db5c90b460</a:t>
            </a:r>
          </a:p>
          <a:p xmlns:a="http://schemas.openxmlformats.org/drawingml/2006/main">
            <a:r>
              <a:t>SESA — página de atenção às pessoas em situação de violência e referências: https://www.saude.pr.gov.br/Pagina/Atencao-Pessoas-em-Situacao-de-Violencia</a:t>
            </a:r>
          </a:p>
          <a:p xmlns:a="http://schemas.openxmlformats.org/drawingml/2006/main">
            <a:r>
              <a:t>PCPR — orientação e acesso aos serviços policiais: https://www.policiacivil.pr.gov.br/mulher</a:t>
            </a:r>
          </a:p>
          <a:p xmlns:a="http://schemas.openxmlformats.org/drawingml/2006/main">
            <a:r>
              <a:t>Base territorial utilizada no hub: https://mulher-segura.camolezimonica.chatgpt.site/materiais/base/Base_Mestra_Indicadores_Mulher_Segura_COMESP.xlsx</a:t>
            </a:r>
          </a:p>
          <a:p xmlns:a="http://schemas.openxmlformats.org/drawingml/2006/main">
            <a:r>
              <a:t>IPARDES — Mulheres do Paraná: https://www.ipardes.pr.gov.br/Pagina/Mulheres-do-Parana</a:t>
            </a:r>
          </a:p>
          <a:p xmlns:a="http://schemas.openxmlformats.org/drawingml/2006/main">
            <a:r>
              <a:t>Lei nº 13.431/2017 — proteção de crianças e adolescentes vítimas ou testemunhas de violência: https://www.planalto.gov.br/ccivil_03/_ato2015-2018/2017/lei/l13431.htm</a:t>
            </a:r>
          </a:p>
          <a:p xmlns:a="http://schemas.openxmlformats.org/drawingml/2006/main">
            <a:r>
              <a:t>LGPD — princípios, bases legais e tratamento de dados sensíveis: https://www.planalto.gov.br/ccivil_03/_ato2015-2018/2018/lei/l13709.htm</a:t>
            </a:r>
          </a:p>
          <a:p xmlns:a="http://schemas.openxmlformats.org/drawingml/2006/main">
            <a:r>
              <a:t>Ligue 180 — finalidade e funcionamento: https://www.gov.br/mulheres/pt-br/ligue180</a:t>
            </a:r>
          </a:p>
          <a:p xmlns:a="http://schemas.openxmlformats.org/drawingml/2006/main">
            <a:r>
              <a:t>SESA — acesso à atenção e urgência em saúde: https://www.saude.pr.gov.br/Pagina/Atencao-Saude-das-Pessoas-em-Situacao-de-Violencia</a:t>
            </a:r>
          </a:p>
          <a:p xmlns:a="http://schemas.openxmlformats.org/drawingml/2006/main">
            <a:r>
              <a:t>Consultar o protocolo de facilitação →: https://mulher-segura.camolezimonica.chatgpt.site/#facilitacao</a:t>
            </a:r>
          </a:p>
          <a:p xmlns:a="http://schemas.openxmlformats.org/drawingml/2006/main">
            <a:r>
              <a:t>Retomar legislação: https://mulher-segura.camolezimonica.chatgpt.site/#modulo-3</a:t>
            </a:r>
          </a:p>
          <a:p xmlns:a="http://schemas.openxmlformats.org/drawingml/2006/main">
            <a:r>
              <a:t>Consultar a base territorial: https://mulher-segura.camolezimonica.chatgpt.site/#base</a:t>
            </a:r>
          </a:p>
          <a:p xmlns:a="http://schemas.openxmlformats.org/drawingml/2006/main">
            <a:r>
              <a:t>Voltar ao início ↑: https://mulher-segura.camolezimonica.chatgpt.site/#inicio</a:t>
            </a:r>
          </a:p>
          <a:p xmlns:a="http://schemas.openxmlformats.org/drawingml/2006/main">
            <a:r>
              <a:t>Documento de referência · Secretaria de Políticas para as Mulheres ↗: https://www12.senado.leg.br/institucional/omv/copy_of_acervo/outras-referencias/copy2_of_entenda-a-violencia/pdfs/rede-de-enfrentamento-a-violencia-contra-as-mulheres</a:t>
            </a:r>
          </a:p>
          <a:p xmlns:a="http://schemas.openxmlformats.org/drawingml/2006/main">
            <a:r>
              <a:t>Lei Maria da Penha — arts. 8º e 9º: https://www.planalto.gov.br/ccivil_03/_ato2004-2006/2006/lei/l11340.htm</a:t>
            </a:r>
          </a:p>
          <a:p xmlns:a="http://schemas.openxmlformats.org/drawingml/2006/main">
            <a:r>
              <a:t>Lei nº 14.899/2024 — planejamento e articulação das redes: https://www.planalto.gov.br/ccivil_03/_ato2023-2026/2024/lei/l14899.htm</a:t>
            </a:r>
          </a:p>
          <a:p xmlns:a="http://schemas.openxmlformats.org/drawingml/2006/main">
            <a:r>
              <a:t>MDS — acesso ao CREAS: https://www.gov.br/pt-br/servicos/acessar-creas-centro-de-referencia-especializado-em-assistencia-social</a:t>
            </a:r>
          </a:p>
          <a:p xmlns:a="http://schemas.openxmlformats.org/drawingml/2006/main">
            <a:r>
              <a:t>Resolução CNAS nº 109/2009 — Tipificação Nacional dos Serviços Socioassistenciais: https://www.mds.gov.br/webarquivos/public/resolucao_CNAS_N109_%202009.pdf</a:t>
            </a:r>
          </a:p>
          <a:p xmlns:a="http://schemas.openxmlformats.org/drawingml/2006/main">
            <a:r>
              <a:t>SEMIPI Paraná — função dos centros de referência de atendimento à mulher: https://www.semipi.pr.gov.br/Pagina/Centro-de-Referencia-de-Atendimento-Mulher-CRAM</a:t>
            </a:r>
          </a:p>
          <a:p xmlns:a="http://schemas.openxmlformats.org/drawingml/2006/main">
            <a:r>
              <a:t>Ministério da Saúde — Guia prático de cuidado à mulher em situação de violência: https://www.gov.br/saude/pt-br/centrais-de-conteudo/publicacoes/guias-e-manuais/2025/guia-pratico-de-cuidado-a-mulher-em-situacao-de-violencia.pdf</a:t>
            </a:r>
          </a:p>
          <a:p xmlns:a="http://schemas.openxmlformats.org/drawingml/2006/main">
            <a:r>
              <a:t>Lei nº 12.845/2013 — atendimento integral em violência sexual: https://www.planalto.gov.br/ccivil_03/_ato2011-2014/2013/lei/l12845.htm</a:t>
            </a:r>
          </a:p>
          <a:p xmlns:a="http://schemas.openxmlformats.org/drawingml/2006/main">
            <a:r>
              <a:t>Curitiba — publicação de 18/06/2026: https://www.curitiba.pr.gov.br/noticias/casa-da-mulher-brasileira-completa-dez-anos-como-referencia-no-acolhimento-e-protecao-de-mulheres-em-curitiba/83645</a:t>
            </a:r>
          </a:p>
          <a:p xmlns:a="http://schemas.openxmlformats.org/drawingml/2006/main">
            <a:r>
              <a:t>Pinhais — publicação de 07/08/2026: https://atendenet.pinhais.pr.gov.br/cidadao/noticia/lei-maria-da-penha-20-anos-pinhais-reforca-acoes-de-conscientizacao-e-celebra-5-anos-do-centro-de-referencia</a:t>
            </a:r>
          </a:p>
          <a:p xmlns:a="http://schemas.openxmlformats.org/drawingml/2006/main">
            <a:r>
              <a:t>São José dos Pinhais — publicação de 01/08/2025: https://www.sjp.pr.gov.br/agosto-lilas-sao-jose-dos-pinhais-realiza-acoes-de-combate-a-violencia-contra-a-mulher/</a:t>
            </a:r>
          </a:p>
          <a:p xmlns:a="http://schemas.openxmlformats.org/drawingml/2006/main">
            <a:r>
              <a:t>SESA — relação de referências por Região de Saúde: https://www.documentador.pr.gov.br/documentador/pub.do?action=d&amp;amp;uuid=%40gtf-escriba-sesa%40f3986f0c-4086-4f11-b607-22db5c90b460</a:t>
            </a:r>
          </a:p>
          <a:p xmlns:a="http://schemas.openxmlformats.org/drawingml/2006/main">
            <a:r>
              <a:t>SESA — página de atenção às pessoas em situação de violência e referências: https://www.saude.pr.gov.br/Pagina/Atencao-Pessoas-em-Situacao-de-Violencia</a:t>
            </a:r>
          </a:p>
          <a:p xmlns:a="http://schemas.openxmlformats.org/drawingml/2006/main">
            <a:r>
              <a:t>PCPR — orientação e acesso aos serviços policiais: https://www.policiacivil.pr.gov.br/mulher</a:t>
            </a:r>
          </a:p>
          <a:p xmlns:a="http://schemas.openxmlformats.org/drawingml/2006/main">
            <a:r>
              <a:t>Base territorial utilizada no hub: https://mulher-segura.camolezimonica.chatgpt.site/materiais/base/Base_Mestra_Indicadores_Mulher_Segura_COMESP.xlsx</a:t>
            </a:r>
          </a:p>
          <a:p xmlns:a="http://schemas.openxmlformats.org/drawingml/2006/main">
            <a:r>
              <a:t>IPARDES — Mulheres do Paraná: https://www.ipardes.pr.gov.br/Pagina/Mulheres-do-Parana</a:t>
            </a:r>
          </a:p>
          <a:p xmlns:a="http://schemas.openxmlformats.org/drawingml/2006/main">
            <a:r>
              <a:t>Lei nº 13.431/2017 — proteção de crianças e adolescentes vítimas ou testemunhas de violência: https://www.planalto.gov.br/ccivil_03/_ato2015-2018/2017/lei/l13431.htm</a:t>
            </a:r>
          </a:p>
          <a:p xmlns:a="http://schemas.openxmlformats.org/drawingml/2006/main">
            <a:r>
              <a:t>LGPD — princípios, bases legais e tratamento de dados sensíveis: https://www.planalto.gov.br/ccivil_03/_ato2015-2018/2018/lei/l13709.htm</a:t>
            </a:r>
          </a:p>
          <a:p xmlns:a="http://schemas.openxmlformats.org/drawingml/2006/main">
            <a:r>
              <a:t>Ligue 180 — finalidade e funcionamento: https://www.gov.br/mulheres/pt-br/ligue180</a:t>
            </a:r>
          </a:p>
          <a:p xmlns:a="http://schemas.openxmlformats.org/drawingml/2006/main">
            <a:r>
              <a:t>SESA — acesso à atenção e urgência em saúde: https://www.saude.pr.gov.br/Pagina/Atencao-Saude-das-Pessoas-em-Situacao-de-Violencia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MÓDULO IV — Organizar a rede, sustentar a proteção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Organizar a rede, sustentar a proteção</a:t>
            </a:r>
          </a:p>
          <a:p xmlns:a="http://schemas.openxmlformats.org/drawingml/2006/main">
            <a:r>
              <a:t>Redes de enfrentamento e de atendimento: organização territorial, fluxos e proteção continuada de mulheres e meninas.  O módulo aprofunda a intersetorialidade apresentada no lançamento. Parte das necessidades da mulher para organizar responsabilidades definidas, articulação entre serviços e continuidade.   PERGUNTA ORIENTADORA  Como fazer a rede funcionar a partir das necessidades da mulher, com responsabilidades definidas e continuidade?    Ao final:  construir um mapa funcional dos serviços, reconhecer lacunas e elaborar um fluxo preliminar que explicite acolhimento, articulação, retorno e acompanhamento.   Matriz de mapeamento  Oficina de fluxo  Retomar o módulo III    Apostila ampliada · setembro de 2026.  A formação articula exposição dialogada, apresentação dos serviços, troca de experiências e construção coletiva de um fluxo de atendimento. Seu ponto de partida é a matriz de direitos e respostas institucionais elaborada no Módulo III.  O plano pedagógico estabelece três objetivos: mapear serviços locais e regionais; compreender a atuação intersetorial e a referência e contrarreferência; e fortalecer o trabalho em rede. Ao longo das quatro horas, cada grupo deverá transformar esses objetivos em três produtos: mapa funcional, fluxo preliminar e quadro de pendências para pactuação. A organização preserva os quatro blocos, os links e a oficina do hub.  Uma mulher não vive suas necessidades separadas por secretaria. Uma ameaça pode coexistir com adoecimento, insegurança de moradia, dependência econômica e preocupação com filhas e filhos. Organizar a rede significa reconhecer essas relações e construir respostas que possam ocorrer de forma articulada, sem transferir à mulher a tarefa de conectar as instituições.     Bloco  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 E LINKS DE CONSULTA</a:t>
            </a:r>
          </a:p>
          <a:p xmlns:a="http://schemas.openxmlformats.org/drawingml/2006/main">
            <a:r>
              <a:t>Matriz de mapeamento: https://mulher-segura.camolezimonica.chatgpt.site/#mapa-rede</a:t>
            </a:r>
          </a:p>
          <a:p xmlns:a="http://schemas.openxmlformats.org/drawingml/2006/main">
            <a:r>
              <a:t>Oficina de fluxo: https://mulher-segura.camolezimonica.chatgpt.site/#oficina-4</a:t>
            </a:r>
          </a:p>
          <a:p xmlns:a="http://schemas.openxmlformats.org/drawingml/2006/main">
            <a:r>
              <a:t>Retomar o módulo III: https://mulher-segura.camolezimonica.chatgpt.site/#modulo-3</a:t>
            </a:r>
          </a:p>
          <a:p xmlns:a="http://schemas.openxmlformats.org/drawingml/2006/main">
            <a:r>
              <a:t>Documento de referência · Secretaria de Políticas para as Mulheres  ↗: https://www12.senado.leg.br/institucional/omv/copy_of_acervo/outras-referencias/copy2_of_entenda-a-violencia/pdfs/rede-de-enfrentamento-a-violencia-contra-as-mulheres</a:t>
            </a:r>
          </a:p>
          <a:p xmlns:a="http://schemas.openxmlformats.org/drawingml/2006/main">
            <a:r>
              <a:t>Lei Maria da Penha — arts. 8º e 9º: https://www.planalto.gov.br/ccivil_03/_ato2004-2006/2006/lei/l11340.htm</a:t>
            </a:r>
          </a:p>
          <a:p xmlns:a="http://schemas.openxmlformats.org/drawingml/2006/main">
            <a:r>
              <a:t>Lei nº 14.899/2024 — planejamento e articulação das redes: https://www.planalto.gov.br/ccivil_03/_ato2023-2026/2024/lei/l14899.htm</a:t>
            </a:r>
          </a:p>
          <a:p xmlns:a="http://schemas.openxmlformats.org/drawingml/2006/main">
            <a:r>
              <a:t>MDS — acesso ao CREAS: https://www.gov.br/pt-br/servicos/acessar-creas-centro-de-referencia-especializado-em-assistencia-social</a:t>
            </a:r>
          </a:p>
          <a:p xmlns:a="http://schemas.openxmlformats.org/drawingml/2006/main">
            <a:r>
              <a:t>Resolução CNAS nº 109/2009 — Tipificação Nacional dos Serviços Socioassistenciais: https://www.mds.gov.br/webarquivos/public/resolucao_CNAS_N109_%202009.pdf</a:t>
            </a:r>
          </a:p>
          <a:p xmlns:a="http://schemas.openxmlformats.org/drawingml/2006/main">
            <a:r>
              <a:t>SEMIPI Paraná — função dos centros de referência de atendimento à mulher: https://www.semipi.pr.gov.br/Pagina/Centro-de-Referencia-de-Atendimento-Mulher-CRAM</a:t>
            </a:r>
          </a:p>
          <a:p xmlns:a="http://schemas.openxmlformats.org/drawingml/2006/main">
            <a:r>
              <a:t>Ministério da Saúde — Guia prático de cuidado à mulher em situação de violência: https://www.gov.br/saude/pt-br/centrais-de-conteudo/publicacoes/guias-e-manuais/2025/guia-pratico-de-cuidado-a-mulher-em-situacao-de-violencia.pdf</a:t>
            </a:r>
          </a:p>
          <a:p xmlns:a="http://schemas.openxmlformats.org/drawingml/2006/main">
            <a:r>
              <a:t>Lei nº 12.845/2013 — atendimento integral em violência sexual: https://www.planalto.gov.br/ccivil_03/_ato2011-2014/2013/lei/l12845.htm</a:t>
            </a:r>
          </a:p>
          <a:p xmlns:a="http://schemas.openxmlformats.org/drawingml/2006/main">
            <a:r>
              <a:t>Curitiba — publicação de 18/06/2026: https://www.curitiba.pr.gov.br/noticias/casa-da-mulher-brasileira-completa-dez-anos-como-referencia-no-acolhimento-e-protecao-de-mulheres-em-curitiba/83645</a:t>
            </a:r>
          </a:p>
          <a:p xmlns:a="http://schemas.openxmlformats.org/drawingml/2006/main">
            <a:r>
              <a:t>Pinhais — publicação de 07/08/2026: https://atendenet.pinhais.pr.gov.br/cidadao/noticia/lei-maria-da-penha-20-anos-pinhais-reforca-acoes-de-conscientizacao-e-celebra-5-anos-do-centro-de-referencia</a:t>
            </a:r>
          </a:p>
          <a:p xmlns:a="http://schemas.openxmlformats.org/drawingml/2006/main">
            <a:r>
              <a:t>São José dos Pinhais — publicação de 01/08/2025: https://www.sjp.pr.gov.br/agosto-lilas-sao-jose-dos-pinhais-realiza-acoes-de-combate-a-violencia-contra-a-mulher/</a:t>
            </a:r>
          </a:p>
          <a:p xmlns:a="http://schemas.openxmlformats.org/drawingml/2006/main">
            <a:r>
              <a:t>SESA — relação de referências por Região de Saúde: https://www.documentador.pr.gov.br/documentador/pub.do?action=d&amp;amp;uuid=%40gtf-escriba-sesa%40f3986f0c-4086-4f11-b607-22db5c90b460</a:t>
            </a:r>
          </a:p>
          <a:p xmlns:a="http://schemas.openxmlformats.org/drawingml/2006/main">
            <a:r>
              <a:t>SESA — página de atenção às pessoas em situação de violência e referências: https://www.saude.pr.gov.br/Pagina/Atencao-Pessoas-em-Situacao-de-Violencia</a:t>
            </a:r>
          </a:p>
          <a:p xmlns:a="http://schemas.openxmlformats.org/drawingml/2006/main">
            <a:r>
              <a:t>PCPR — orientação e acesso aos serviços policiais: https://www.policiacivil.pr.gov.br/mulher</a:t>
            </a:r>
          </a:p>
          <a:p xmlns:a="http://schemas.openxmlformats.org/drawingml/2006/main">
            <a:r>
              <a:t>Base territorial utilizada no hub: https://mulher-segura.camolezimonica.chatgpt.site/materiais/base/Base_Mestra_Indicadores_Mulher_Segura_COMESP.xlsx</a:t>
            </a:r>
          </a:p>
          <a:p xmlns:a="http://schemas.openxmlformats.org/drawingml/2006/main">
            <a:r>
              <a:t>IPARDES — Mulheres do Paraná: https://www.ipardes.pr.gov.br/Pagina/Mulheres-do-Parana</a:t>
            </a:r>
          </a:p>
          <a:p xmlns:a="http://schemas.openxmlformats.org/drawingml/2006/main">
            <a:r>
              <a:t>Lei nº 13.431/2017 — proteção de crianças e adolescentes vítimas ou testemunhas de violência: https://www.planalto.gov.br/ccivil_03/_ato2015-2018/2017/lei/l13431.htm</a:t>
            </a:r>
          </a:p>
          <a:p xmlns:a="http://schemas.openxmlformats.org/drawingml/2006/main">
            <a:r>
              <a:t>LGPD — princípios, bases legais e tratamento de dados sensíveis: https://www.planalto.gov.br/ccivil_03/_ato2015-2018/2018/lei/l13709.htm</a:t>
            </a:r>
          </a:p>
          <a:p xmlns:a="http://schemas.openxmlformats.org/drawingml/2006/main">
            <a:r>
              <a:t>Ligue 180 — finalidade e funcionamento: https://www.gov.br/mulheres/pt-br/ligue180</a:t>
            </a:r>
          </a:p>
          <a:p xmlns:a="http://schemas.openxmlformats.org/drawingml/2006/main">
            <a:r>
              <a:t>SESA — acesso à atenção e urgência em saúde: https://www.saude.pr.gov.br/Pagina/Atencao-Saude-das-Pessoas-em-Situacao-de-Violencia</a:t>
            </a:r>
          </a:p>
          <a:p xmlns:a="http://schemas.openxmlformats.org/drawingml/2006/main">
            <a:r>
              <a:t>Consultar o protocolo de facilitação →: https://mulher-segura.camolezimonica.chatgpt.site/#facilitacao</a:t>
            </a:r>
          </a:p>
          <a:p xmlns:a="http://schemas.openxmlformats.org/drawingml/2006/main">
            <a:r>
              <a:t>Retomar legislação: https://mulher-segura.camolezimonica.chatgpt.site/#modulo-3</a:t>
            </a:r>
          </a:p>
          <a:p xmlns:a="http://schemas.openxmlformats.org/drawingml/2006/main">
            <a:r>
              <a:t>Consultar a base territorial: https://mulher-segura.camolezimonica.chatgpt.site/#base</a:t>
            </a:r>
          </a:p>
          <a:p xmlns:a="http://schemas.openxmlformats.org/drawingml/2006/main">
            <a:r>
              <a:t>Voltar ao início ↑: https://mulher-segura.camolezimonica.chatgpt.site/#inicio</a:t>
            </a:r>
          </a:p>
          <a:p xmlns:a="http://schemas.openxmlformats.org/drawingml/2006/main">
            <a:r>
              <a:t>Documento de referência · Secretaria de Políticas para as Mulheres ↗: https://www12.senado.leg.br/institucional/omv/copy_of_acervo/outras-referencias/copy2_of_entenda-a-violencia/pdfs/rede-de-enfrentamento-a-violencia-contra-as-mulheres</a:t>
            </a:r>
          </a:p>
          <a:p xmlns:a="http://schemas.openxmlformats.org/drawingml/2006/main">
            <a:r>
              <a:t>Lei Maria da Penha — arts. 8º e 9º: https://www.planalto.gov.br/ccivil_03/_ato2004-2006/2006/lei/l11340.htm</a:t>
            </a:r>
          </a:p>
          <a:p xmlns:a="http://schemas.openxmlformats.org/drawingml/2006/main">
            <a:r>
              <a:t>Lei nº 14.899/2024 — planejamento e articulação das redes: https://www.planalto.gov.br/ccivil_03/_ato2023-2026/2024/lei/l14899.htm</a:t>
            </a:r>
          </a:p>
          <a:p xmlns:a="http://schemas.openxmlformats.org/drawingml/2006/main">
            <a:r>
              <a:t>MDS — acesso ao CREAS: https://www.gov.br/pt-br/servicos/acessar-creas-centro-de-referencia-especializado-em-assistencia-social</a:t>
            </a:r>
          </a:p>
          <a:p xmlns:a="http://schemas.openxmlformats.org/drawingml/2006/main">
            <a:r>
              <a:t>Resolução CNAS nº 109/2009 — Tipificação Nacional dos Serviços Socioassistenciais: https://www.mds.gov.br/webarquivos/public/resolucao_CNAS_N109_%202009.pdf</a:t>
            </a:r>
          </a:p>
          <a:p xmlns:a="http://schemas.openxmlformats.org/drawingml/2006/main">
            <a:r>
              <a:t>SEMIPI Paraná — função dos centros de referência de atendimento à mulher: https://www.semipi.pr.gov.br/Pagina/Centro-de-Referencia-de-Atendimento-Mulher-CRAM</a:t>
            </a:r>
          </a:p>
          <a:p xmlns:a="http://schemas.openxmlformats.org/drawingml/2006/main">
            <a:r>
              <a:t>Ministério da Saúde — Guia prático de cuidado à mulher em situação de violência: https://www.gov.br/saude/pt-br/centrais-de-conteudo/publicacoes/guias-e-manuais/2025/guia-pratico-de-cuidado-a-mulher-em-situacao-de-violencia.pdf</a:t>
            </a:r>
          </a:p>
          <a:p xmlns:a="http://schemas.openxmlformats.org/drawingml/2006/main">
            <a:r>
              <a:t>Lei nº 12.845/2013 — atendimento integral em violência sexual: https://www.planalto.gov.br/ccivil_03/_ato2011-2014/2013/lei/l12845.htm</a:t>
            </a:r>
          </a:p>
          <a:p xmlns:a="http://schemas.openxmlformats.org/drawingml/2006/main">
            <a:r>
              <a:t>Curitiba — publicação de 18/06/2026: https://www.curitiba.pr.gov.br/noticias/casa-da-mulher-brasileira-completa-dez-anos-como-referencia-no-acolhimento-e-protecao-de-mulheres-em-curitiba/83645</a:t>
            </a:r>
          </a:p>
          <a:p xmlns:a="http://schemas.openxmlformats.org/drawingml/2006/main">
            <a:r>
              <a:t>Pinhais — publicação de 07/08/2026: https://atendenet.pinhais.pr.gov.br/cidadao/noticia/lei-maria-da-penha-20-anos-pinhais-reforca-acoes-de-conscientizacao-e-celebra-5-anos-do-centro-de-referencia</a:t>
            </a:r>
          </a:p>
          <a:p xmlns:a="http://schemas.openxmlformats.org/drawingml/2006/main">
            <a:r>
              <a:t>São José dos Pinhais — publicação de 01/08/2025: https://www.sjp.pr.gov.br/agosto-lilas-sao-jose-dos-pinhais-realiza-acoes-de-combate-a-violencia-contra-a-mulher/</a:t>
            </a:r>
          </a:p>
          <a:p xmlns:a="http://schemas.openxmlformats.org/drawingml/2006/main">
            <a:r>
              <a:t>SESA — relação de referências por Região de Saúde: https://www.documentador.pr.gov.br/documentador/pub.do?action=d&amp;amp;uuid=%40gtf-escriba-sesa%40f3986f0c-4086-4f11-b607-22db5c90b460</a:t>
            </a:r>
          </a:p>
          <a:p xmlns:a="http://schemas.openxmlformats.org/drawingml/2006/main">
            <a:r>
              <a:t>SESA — página de atenção às pessoas em situação de violência e referências: https://www.saude.pr.gov.br/Pagina/Atencao-Pessoas-em-Situacao-de-Violencia</a:t>
            </a:r>
          </a:p>
          <a:p xmlns:a="http://schemas.openxmlformats.org/drawingml/2006/main">
            <a:r>
              <a:t>PCPR — orientação e acesso aos serviços policiais: https://www.policiacivil.pr.gov.br/mulher</a:t>
            </a:r>
          </a:p>
          <a:p xmlns:a="http://schemas.openxmlformats.org/drawingml/2006/main">
            <a:r>
              <a:t>Base territorial utilizada no hub: https://mulher-segura.camolezimonica.chatgpt.site/materiais/base/Base_Mestra_Indicadores_Mulher_Segura_COMESP.xlsx</a:t>
            </a:r>
          </a:p>
          <a:p xmlns:a="http://schemas.openxmlformats.org/drawingml/2006/main">
            <a:r>
              <a:t>IPARDES — Mulheres do Paraná: https://www.ipardes.pr.gov.br/Pagina/Mulheres-do-Parana</a:t>
            </a:r>
          </a:p>
          <a:p xmlns:a="http://schemas.openxmlformats.org/drawingml/2006/main">
            <a:r>
              <a:t>Lei nº 13.431/2017 — proteção de crianças e adolescentes vítimas ou testemunhas de violência: https://www.planalto.gov.br/ccivil_03/_ato2015-2018/2017/lei/l13431.htm</a:t>
            </a:r>
          </a:p>
          <a:p xmlns:a="http://schemas.openxmlformats.org/drawingml/2006/main">
            <a:r>
              <a:t>LGPD — princípios, bases legais e tratamento de dados sensíveis: https://www.planalto.gov.br/ccivil_03/_ato2015-2018/2018/lei/l13709.htm</a:t>
            </a:r>
          </a:p>
          <a:p xmlns:a="http://schemas.openxmlformats.org/drawingml/2006/main">
            <a:r>
              <a:t>Ligue 180 — finalidade e funcionamento: https://www.gov.br/mulheres/pt-br/ligue180</a:t>
            </a:r>
          </a:p>
          <a:p xmlns:a="http://schemas.openxmlformats.org/drawingml/2006/main">
            <a:r>
              <a:t>SESA — acesso à atenção e urgência em saúde: https://www.saude.pr.gov.br/Pagina/Atencao-Saude-das-Pessoas-em-Situacao-de-Violencia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MÓDULO IV — Percurso formativo · 240 minutos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Organizar a rede, sustentar a proteção</a:t>
            </a:r>
          </a:p>
          <a:p xmlns:a="http://schemas.openxmlformats.org/drawingml/2006/main">
            <a:r>
              <a:t>Redes de enfrentamento e de atendimento: organização territorial, fluxos e proteção continuada de mulheres e meninas.  O módulo aprofunda a intersetorialidade apresentada no lançamento. Parte das necessidades da mulher para organizar responsabilidades definidas, articulação entre serviços e continuidade.   PERGUNTA ORIENTADORA  Como fazer a rede funcionar a partir das necessidades da mulher, com responsabilidades definidas e continuidade?    Ao final:  construir um mapa funcional dos serviços, reconhecer lacunas e elaborar um fluxo preliminar que explicite acolhimento, articulação, retorno e acompanhamento.   Matriz de mapeamento  Oficina de fluxo  Retomar o módulo III    Apostila ampliada · setembro de 2026.  A formação articula exposição dialogada, apresentação dos serviços, troca de experiências e construção coletiva de um fluxo de atendimento. Seu ponto de partida é a matriz de direitos e respostas institucionais elaborada no Módulo III.  O plano pedagógico estabelece três objetivos: mapear serviços locais e regionais; compreender a atuação intersetorial e a referência e contrarreferência; e fortalecer o trabalho em rede. Ao longo das quatro horas, cada grupo deverá transformar esses objetivos em três produtos: mapa funcional, fluxo preliminar e quadro de pendências para pactuação. A organização preserva os quatro blocos, os links e a oficina do hub.  Uma mulher não vive suas necessidades separadas por secretaria. Uma ameaça pode coexistir com adoecimento, insegurança de moradia, dependência econômica e preocupação com filhas e filhos. Organizar a rede significa reconhecer essas relações e construir respostas que possam ocorrer de forma articulada, sem transferir à mulher a tarefa de conectar as instituições.     Bloco  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 E LINKS DE CONSULTA</a:t>
            </a:r>
          </a:p>
          <a:p xmlns:a="http://schemas.openxmlformats.org/drawingml/2006/main">
            <a:r>
              <a:t>Matriz de mapeamento: https://mulher-segura.camolezimonica.chatgpt.site/#mapa-rede</a:t>
            </a:r>
          </a:p>
          <a:p xmlns:a="http://schemas.openxmlformats.org/drawingml/2006/main">
            <a:r>
              <a:t>Oficina de fluxo: https://mulher-segura.camolezimonica.chatgpt.site/#oficina-4</a:t>
            </a:r>
          </a:p>
          <a:p xmlns:a="http://schemas.openxmlformats.org/drawingml/2006/main">
            <a:r>
              <a:t>Retomar o módulo III: https://mulher-segura.camolezimonica.chatgpt.site/#modulo-3</a:t>
            </a:r>
          </a:p>
          <a:p xmlns:a="http://schemas.openxmlformats.org/drawingml/2006/main">
            <a:r>
              <a:t>Documento de referência · Secretaria de Políticas para as Mulheres  ↗: https://www12.senado.leg.br/institucional/omv/copy_of_acervo/outras-referencias/copy2_of_entenda-a-violencia/pdfs/rede-de-enfrentamento-a-violencia-contra-as-mulheres</a:t>
            </a:r>
          </a:p>
          <a:p xmlns:a="http://schemas.openxmlformats.org/drawingml/2006/main">
            <a:r>
              <a:t>Lei Maria da Penha — arts. 8º e 9º: https://www.planalto.gov.br/ccivil_03/_ato2004-2006/2006/lei/l11340.htm</a:t>
            </a:r>
          </a:p>
          <a:p xmlns:a="http://schemas.openxmlformats.org/drawingml/2006/main">
            <a:r>
              <a:t>Lei nº 14.899/2024 — planejamento e articulação das redes: https://www.planalto.gov.br/ccivil_03/_ato2023-2026/2024/lei/l14899.htm</a:t>
            </a:r>
          </a:p>
          <a:p xmlns:a="http://schemas.openxmlformats.org/drawingml/2006/main">
            <a:r>
              <a:t>MDS — acesso ao CREAS: https://www.gov.br/pt-br/servicos/acessar-creas-centro-de-referencia-especializado-em-assistencia-social</a:t>
            </a:r>
          </a:p>
          <a:p xmlns:a="http://schemas.openxmlformats.org/drawingml/2006/main">
            <a:r>
              <a:t>Resolução CNAS nº 109/2009 — Tipificação Nacional dos Serviços Socioassistenciais: https://www.mds.gov.br/webarquivos/public/resolucao_CNAS_N109_%202009.pdf</a:t>
            </a:r>
          </a:p>
          <a:p xmlns:a="http://schemas.openxmlformats.org/drawingml/2006/main">
            <a:r>
              <a:t>SEMIPI Paraná — função dos centros de referência de atendimento à mulher: https://www.semipi.pr.gov.br/Pagina/Centro-de-Referencia-de-Atendimento-Mulher-CRAM</a:t>
            </a:r>
          </a:p>
          <a:p xmlns:a="http://schemas.openxmlformats.org/drawingml/2006/main">
            <a:r>
              <a:t>Ministério da Saúde — Guia prático de cuidado à mulher em situação de violência: https://www.gov.br/saude/pt-br/centrais-de-conteudo/publicacoes/guias-e-manuais/2025/guia-pratico-de-cuidado-a-mulher-em-situacao-de-violencia.pdf</a:t>
            </a:r>
          </a:p>
          <a:p xmlns:a="http://schemas.openxmlformats.org/drawingml/2006/main">
            <a:r>
              <a:t>Lei nº 12.845/2013 — atendimento integral em violência sexual: https://www.planalto.gov.br/ccivil_03/_ato2011-2014/2013/lei/l12845.htm</a:t>
            </a:r>
          </a:p>
          <a:p xmlns:a="http://schemas.openxmlformats.org/drawingml/2006/main">
            <a:r>
              <a:t>Curitiba — publicação de 18/06/2026: https://www.curitiba.pr.gov.br/noticias/casa-da-mulher-brasileira-completa-dez-anos-como-referencia-no-acolhimento-e-protecao-de-mulheres-em-curitiba/83645</a:t>
            </a:r>
          </a:p>
          <a:p xmlns:a="http://schemas.openxmlformats.org/drawingml/2006/main">
            <a:r>
              <a:t>Pinhais — publicação de 07/08/2026: https://atendenet.pinhais.pr.gov.br/cidadao/noticia/lei-maria-da-penha-20-anos-pinhais-reforca-acoes-de-conscientizacao-e-celebra-5-anos-do-centro-de-referencia</a:t>
            </a:r>
          </a:p>
          <a:p xmlns:a="http://schemas.openxmlformats.org/drawingml/2006/main">
            <a:r>
              <a:t>São José dos Pinhais — publicação de 01/08/2025: https://www.sjp.pr.gov.br/agosto-lilas-sao-jose-dos-pinhais-realiza-acoes-de-combate-a-violencia-contra-a-mulher/</a:t>
            </a:r>
          </a:p>
          <a:p xmlns:a="http://schemas.openxmlformats.org/drawingml/2006/main">
            <a:r>
              <a:t>SESA — relação de referências por Região de Saúde: https://www.documentador.pr.gov.br/documentador/pub.do?action=d&amp;amp;uuid=%40gtf-escriba-sesa%40f3986f0c-4086-4f11-b607-22db5c90b460</a:t>
            </a:r>
          </a:p>
          <a:p xmlns:a="http://schemas.openxmlformats.org/drawingml/2006/main">
            <a:r>
              <a:t>SESA — página de atenção às pessoas em situação de violência e referências: https://www.saude.pr.gov.br/Pagina/Atencao-Pessoas-em-Situacao-de-Violencia</a:t>
            </a:r>
          </a:p>
          <a:p xmlns:a="http://schemas.openxmlformats.org/drawingml/2006/main">
            <a:r>
              <a:t>PCPR — orientação e acesso aos serviços policiais: https://www.policiacivil.pr.gov.br/mulher</a:t>
            </a:r>
          </a:p>
          <a:p xmlns:a="http://schemas.openxmlformats.org/drawingml/2006/main">
            <a:r>
              <a:t>Base territorial utilizada no hub: https://mulher-segura.camolezimonica.chatgpt.site/materiais/base/Base_Mestra_Indicadores_Mulher_Segura_COMESP.xlsx</a:t>
            </a:r>
          </a:p>
          <a:p xmlns:a="http://schemas.openxmlformats.org/drawingml/2006/main">
            <a:r>
              <a:t>IPARDES — Mulheres do Paraná: https://www.ipardes.pr.gov.br/Pagina/Mulheres-do-Parana</a:t>
            </a:r>
          </a:p>
          <a:p xmlns:a="http://schemas.openxmlformats.org/drawingml/2006/main">
            <a:r>
              <a:t>Lei nº 13.431/2017 — proteção de crianças e adolescentes vítimas ou testemunhas de violência: https://www.planalto.gov.br/ccivil_03/_ato2015-2018/2017/lei/l13431.htm</a:t>
            </a:r>
          </a:p>
          <a:p xmlns:a="http://schemas.openxmlformats.org/drawingml/2006/main">
            <a:r>
              <a:t>LGPD — princípios, bases legais e tratamento de dados sensíveis: https://www.planalto.gov.br/ccivil_03/_ato2015-2018/2018/lei/l13709.htm</a:t>
            </a:r>
          </a:p>
          <a:p xmlns:a="http://schemas.openxmlformats.org/drawingml/2006/main">
            <a:r>
              <a:t>Ligue 180 — finalidade e funcionamento: https://www.gov.br/mulheres/pt-br/ligue180</a:t>
            </a:r>
          </a:p>
          <a:p xmlns:a="http://schemas.openxmlformats.org/drawingml/2006/main">
            <a:r>
              <a:t>SESA — acesso à atenção e urgência em saúde: https://www.saude.pr.gov.br/Pagina/Atencao-Saude-das-Pessoas-em-Situacao-de-Violencia</a:t>
            </a:r>
          </a:p>
          <a:p xmlns:a="http://schemas.openxmlformats.org/drawingml/2006/main">
            <a:r>
              <a:t>Consultar o protocolo de facilitação →: https://mulher-segura.camolezimonica.chatgpt.site/#facilitacao</a:t>
            </a:r>
          </a:p>
          <a:p xmlns:a="http://schemas.openxmlformats.org/drawingml/2006/main">
            <a:r>
              <a:t>Retomar legislação: https://mulher-segura.camolezimonica.chatgpt.site/#modulo-3</a:t>
            </a:r>
          </a:p>
          <a:p xmlns:a="http://schemas.openxmlformats.org/drawingml/2006/main">
            <a:r>
              <a:t>Consultar a base territorial: https://mulher-segura.camolezimonica.chatgpt.site/#base</a:t>
            </a:r>
          </a:p>
          <a:p xmlns:a="http://schemas.openxmlformats.org/drawingml/2006/main">
            <a:r>
              <a:t>Voltar ao início ↑: https://mulher-segura.camolezimonica.chatgpt.site/#inicio</a:t>
            </a:r>
          </a:p>
          <a:p xmlns:a="http://schemas.openxmlformats.org/drawingml/2006/main">
            <a:r>
              <a:t>Documento de referência · Secretaria de Políticas para as Mulheres ↗: https://www12.senado.leg.br/institucional/omv/copy_of_acervo/outras-referencias/copy2_of_entenda-a-violencia/pdfs/rede-de-enfrentamento-a-violencia-contra-as-mulheres</a:t>
            </a:r>
          </a:p>
          <a:p xmlns:a="http://schemas.openxmlformats.org/drawingml/2006/main">
            <a:r>
              <a:t>Lei Maria da Penha — arts. 8º e 9º: https://www.planalto.gov.br/ccivil_03/_ato2004-2006/2006/lei/l11340.htm</a:t>
            </a:r>
          </a:p>
          <a:p xmlns:a="http://schemas.openxmlformats.org/drawingml/2006/main">
            <a:r>
              <a:t>Lei nº 14.899/2024 — planejamento e articulação das redes: https://www.planalto.gov.br/ccivil_03/_ato2023-2026/2024/lei/l14899.htm</a:t>
            </a:r>
          </a:p>
          <a:p xmlns:a="http://schemas.openxmlformats.org/drawingml/2006/main">
            <a:r>
              <a:t>MDS — acesso ao CREAS: https://www.gov.br/pt-br/servicos/acessar-creas-centro-de-referencia-especializado-em-assistencia-social</a:t>
            </a:r>
          </a:p>
          <a:p xmlns:a="http://schemas.openxmlformats.org/drawingml/2006/main">
            <a:r>
              <a:t>Resolução CNAS nº 109/2009 — Tipificação Nacional dos Serviços Socioassistenciais: https://www.mds.gov.br/webarquivos/public/resolucao_CNAS_N109_%202009.pdf</a:t>
            </a:r>
          </a:p>
          <a:p xmlns:a="http://schemas.openxmlformats.org/drawingml/2006/main">
            <a:r>
              <a:t>SEMIPI Paraná — função dos centros de referência de atendimento à mulher: https://www.semipi.pr.gov.br/Pagina/Centro-de-Referencia-de-Atendimento-Mulher-CRAM</a:t>
            </a:r>
          </a:p>
          <a:p xmlns:a="http://schemas.openxmlformats.org/drawingml/2006/main">
            <a:r>
              <a:t>Ministério da Saúde — Guia prático de cuidado à mulher em situação de violência: https://www.gov.br/saude/pt-br/centrais-de-conteudo/publicacoes/guias-e-manuais/2025/guia-pratico-de-cuidado-a-mulher-em-situacao-de-violencia.pdf</a:t>
            </a:r>
          </a:p>
          <a:p xmlns:a="http://schemas.openxmlformats.org/drawingml/2006/main">
            <a:r>
              <a:t>Lei nº 12.845/2013 — atendimento integral em violência sexual: https://www.planalto.gov.br/ccivil_03/_ato2011-2014/2013/lei/l12845.htm</a:t>
            </a:r>
          </a:p>
          <a:p xmlns:a="http://schemas.openxmlformats.org/drawingml/2006/main">
            <a:r>
              <a:t>Curitiba — publicação de 18/06/2026: https://www.curitiba.pr.gov.br/noticias/casa-da-mulher-brasileira-completa-dez-anos-como-referencia-no-acolhimento-e-protecao-de-mulheres-em-curitiba/83645</a:t>
            </a:r>
          </a:p>
          <a:p xmlns:a="http://schemas.openxmlformats.org/drawingml/2006/main">
            <a:r>
              <a:t>Pinhais — publicação de 07/08/2026: https://atendenet.pinhais.pr.gov.br/cidadao/noticia/lei-maria-da-penha-20-anos-pinhais-reforca-acoes-de-conscientizacao-e-celebra-5-anos-do-centro-de-referencia</a:t>
            </a:r>
          </a:p>
          <a:p xmlns:a="http://schemas.openxmlformats.org/drawingml/2006/main">
            <a:r>
              <a:t>São José dos Pinhais — publicação de 01/08/2025: https://www.sjp.pr.gov.br/agosto-lilas-sao-jose-dos-pinhais-realiza-acoes-de-combate-a-violencia-contra-a-mulher/</a:t>
            </a:r>
          </a:p>
          <a:p xmlns:a="http://schemas.openxmlformats.org/drawingml/2006/main">
            <a:r>
              <a:t>SESA — relação de referências por Região de Saúde: https://www.documentador.pr.gov.br/documentador/pub.do?action=d&amp;amp;uuid=%40gtf-escriba-sesa%40f3986f0c-4086-4f11-b607-22db5c90b460</a:t>
            </a:r>
          </a:p>
          <a:p xmlns:a="http://schemas.openxmlformats.org/drawingml/2006/main">
            <a:r>
              <a:t>SESA — página de atenção às pessoas em situação de violência e referências: https://www.saude.pr.gov.br/Pagina/Atencao-Pessoas-em-Situacao-de-Violencia</a:t>
            </a:r>
          </a:p>
          <a:p xmlns:a="http://schemas.openxmlformats.org/drawingml/2006/main">
            <a:r>
              <a:t>PCPR — orientação e acesso aos serviços policiais: https://www.policiacivil.pr.gov.br/mulher</a:t>
            </a:r>
          </a:p>
          <a:p xmlns:a="http://schemas.openxmlformats.org/drawingml/2006/main">
            <a:r>
              <a:t>Base territorial utilizada no hub: https://mulher-segura.camolezimonica.chatgpt.site/materiais/base/Base_Mestra_Indicadores_Mulher_Segura_COMESP.xlsx</a:t>
            </a:r>
          </a:p>
          <a:p xmlns:a="http://schemas.openxmlformats.org/drawingml/2006/main">
            <a:r>
              <a:t>IPARDES — Mulheres do Paraná: https://www.ipardes.pr.gov.br/Pagina/Mulheres-do-Parana</a:t>
            </a:r>
          </a:p>
          <a:p xmlns:a="http://schemas.openxmlformats.org/drawingml/2006/main">
            <a:r>
              <a:t>Lei nº 13.431/2017 — proteção de crianças e adolescentes vítimas ou testemunhas de violência: https://www.planalto.gov.br/ccivil_03/_ato2015-2018/2017/lei/l13431.htm</a:t>
            </a:r>
          </a:p>
          <a:p xmlns:a="http://schemas.openxmlformats.org/drawingml/2006/main">
            <a:r>
              <a:t>LGPD — princípios, bases legais e tratamento de dados sensíveis: https://www.planalto.gov.br/ccivil_03/_ato2015-2018/2018/lei/l13709.htm</a:t>
            </a:r>
          </a:p>
          <a:p xmlns:a="http://schemas.openxmlformats.org/drawingml/2006/main">
            <a:r>
              <a:t>Ligue 180 — finalidade e funcionamento: https://www.gov.br/mulheres/pt-br/ligue180</a:t>
            </a:r>
          </a:p>
          <a:p xmlns:a="http://schemas.openxmlformats.org/drawingml/2006/main">
            <a:r>
              <a:t>SESA — acesso à atenção e urgência em saúde: https://www.saude.pr.gov.br/Pagina/Atencao-Saude-das-Pessoas-em-Situacao-de-Violencia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MÓDULO IV — Duas redes que se articulam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Que rede estamos construindo?</a:t>
            </a:r>
          </a:p>
          <a:p xmlns:a="http://schemas.openxmlformats.org/drawingml/2006/main">
            <a:r>
              <a:t>Rede de enfrentamento:  articulação mais ampla entre políticas públicas, instituições, movimentos, organizações e comunidade, envolvendo prevenção, garantia de direitos, assistência e responsabilização.   Rede de atendimento:  conjunto de serviços que presta atendimento direto às mulheres em situação de violência e integra a rede de enfrentamento.  Documento de referência · Secretaria de Políticas para as Mulheres  ↗   Aplicação pedagógica  Identificar quem participa das decisões da rede, quem atende diretamente e quais instituições precisam ser incorporadas. A presença de serviços no território é uma condição importante; a articulação depende de acordos, comunicação e responsabilidades verificáveis.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1.1 Proteção como responsabilidade pública compartilhada</a:t>
            </a:r>
          </a:p>
          <a:p xmlns:a="http://schemas.openxmlformats.org/drawingml/2006/main">
            <a:r>
              <a:t>O conceito de rede de proteção permite examinar como instituições diferentes participam da garantia de direitos. A existência de um serviço é relevante, mas a proteção depende também de acesso, qualidade da resposta e continuidade. Uma mulher pode ter sido atendida em vários locais e ainda permanecer sem uma necessidade essencial respondida. Por isso, o número de encaminhamentos realizados não demonstra, por si, que a rede funcionou.  A rede de enfrentamento abrange a atuação política e institucional sobre a violência, incluindo prevenção, participação social, produção de informação e garantia de direitos. A rede de atendimento constitui sua dimensão de cuidado e resposta direta. Essa distinção ajuda a definir quem precisa participar de uma discussão sobre políticas e recursos e quem precisa ser acionado diante de uma necessidade concreta de atendimento.  Conselhos de direitos, movimentos de mulheres e organizações comunitárias podem contribuir para identificar barreiras e acompanhar políticas. Sua participação não os transforma automaticamente em destinatários de prontuários ou relatos identificáveis. A discussão de problemas da rede deve preservar as informações pessoais das mulheres e meninas atendidas.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 E LINKS DE CONSULTA</a:t>
            </a:r>
          </a:p>
          <a:p xmlns:a="http://schemas.openxmlformats.org/drawingml/2006/main">
            <a:r>
              <a:t>Matriz de mapeamento: https://mulher-segura.camolezimonica.chatgpt.site/#mapa-rede</a:t>
            </a:r>
          </a:p>
          <a:p xmlns:a="http://schemas.openxmlformats.org/drawingml/2006/main">
            <a:r>
              <a:t>Oficina de fluxo: https://mulher-segura.camolezimonica.chatgpt.site/#oficina-4</a:t>
            </a:r>
          </a:p>
          <a:p xmlns:a="http://schemas.openxmlformats.org/drawingml/2006/main">
            <a:r>
              <a:t>Retomar o módulo III: https://mulher-segura.camolezimonica.chatgpt.site/#modulo-3</a:t>
            </a:r>
          </a:p>
          <a:p xmlns:a="http://schemas.openxmlformats.org/drawingml/2006/main">
            <a:r>
              <a:t>Documento de referência · Secretaria de Políticas para as Mulheres  ↗: https://www12.senado.leg.br/institucional/omv/copy_of_acervo/outras-referencias/copy2_of_entenda-a-violencia/pdfs/rede-de-enfrentamento-a-violencia-contra-as-mulheres</a:t>
            </a:r>
          </a:p>
          <a:p xmlns:a="http://schemas.openxmlformats.org/drawingml/2006/main">
            <a:r>
              <a:t>Lei Maria da Penha — arts. 8º e 9º: https://www.planalto.gov.br/ccivil_03/_ato2004-2006/2006/lei/l11340.htm</a:t>
            </a:r>
          </a:p>
          <a:p xmlns:a="http://schemas.openxmlformats.org/drawingml/2006/main">
            <a:r>
              <a:t>Lei nº 14.899/2024 — planejamento e articulação das redes: https://www.planalto.gov.br/ccivil_03/_ato2023-2026/2024/lei/l14899.htm</a:t>
            </a:r>
          </a:p>
          <a:p xmlns:a="http://schemas.openxmlformats.org/drawingml/2006/main">
            <a:r>
              <a:t>MDS — acesso ao CREAS: https://www.gov.br/pt-br/servicos/acessar-creas-centro-de-referencia-especializado-em-assistencia-social</a:t>
            </a:r>
          </a:p>
          <a:p xmlns:a="http://schemas.openxmlformats.org/drawingml/2006/main">
            <a:r>
              <a:t>Resolução CNAS nº 109/2009 — Tipificação Nacional dos Serviços Socioassistenciais: https://www.mds.gov.br/webarquivos/public/resolucao_CNAS_N109_%202009.pdf</a:t>
            </a:r>
          </a:p>
          <a:p xmlns:a="http://schemas.openxmlformats.org/drawingml/2006/main">
            <a:r>
              <a:t>SEMIPI Paraná — função dos centros de referência de atendimento à mulher: https://www.semipi.pr.gov.br/Pagina/Centro-de-Referencia-de-Atendimento-Mulher-CRAM</a:t>
            </a:r>
          </a:p>
          <a:p xmlns:a="http://schemas.openxmlformats.org/drawingml/2006/main">
            <a:r>
              <a:t>Ministério da Saúde — Guia prático de cuidado à mulher em situação de violência: https://www.gov.br/saude/pt-br/centrais-de-conteudo/publicacoes/guias-e-manuais/2025/guia-pratico-de-cuidado-a-mulher-em-situacao-de-violencia.pdf</a:t>
            </a:r>
          </a:p>
          <a:p xmlns:a="http://schemas.openxmlformats.org/drawingml/2006/main">
            <a:r>
              <a:t>Lei nº 12.845/2013 — atendimento integral em violência sexual: https://www.planalto.gov.br/ccivil_03/_ato2011-2014/2013/lei/l12845.htm</a:t>
            </a:r>
          </a:p>
          <a:p xmlns:a="http://schemas.openxmlformats.org/drawingml/2006/main">
            <a:r>
              <a:t>Curitiba — publicação de 18/06/2026: https://www.curitiba.pr.gov.br/noticias/casa-da-mulher-brasileira-completa-dez-anos-como-referencia-no-acolhimento-e-protecao-de-mulheres-em-curitiba/83645</a:t>
            </a:r>
          </a:p>
          <a:p xmlns:a="http://schemas.openxmlformats.org/drawingml/2006/main">
            <a:r>
              <a:t>Pinhais — publicação de 07/08/2026: https://atendenet.pinhais.pr.gov.br/cidadao/noticia/lei-maria-da-penha-20-anos-pinhais-reforca-acoes-de-conscientizacao-e-celebra-5-anos-do-centro-de-referencia</a:t>
            </a:r>
          </a:p>
          <a:p xmlns:a="http://schemas.openxmlformats.org/drawingml/2006/main">
            <a:r>
              <a:t>São José dos Pinhais — publicação de 01/08/2025: https://www.sjp.pr.gov.br/agosto-lilas-sao-jose-dos-pinhais-realiza-acoes-de-combate-a-violencia-contra-a-mulher/</a:t>
            </a:r>
          </a:p>
          <a:p xmlns:a="http://schemas.openxmlformats.org/drawingml/2006/main">
            <a:r>
              <a:t>SESA — relação de referências por Região de Saúde: https://www.documentador.pr.gov.br/documentador/pub.do?action=d&amp;amp;uuid=%40gtf-escriba-sesa%40f3986f0c-4086-4f11-b607-22db5c90b460</a:t>
            </a:r>
          </a:p>
          <a:p xmlns:a="http://schemas.openxmlformats.org/drawingml/2006/main">
            <a:r>
              <a:t>SESA — página de atenção às pessoas em situação de violência e referências: https://www.saude.pr.gov.br/Pagina/Atencao-Pessoas-em-Situacao-de-Violencia</a:t>
            </a:r>
          </a:p>
          <a:p xmlns:a="http://schemas.openxmlformats.org/drawingml/2006/main">
            <a:r>
              <a:t>PCPR — orientação e acesso aos serviços policiais: https://www.policiacivil.pr.gov.br/mulher</a:t>
            </a:r>
          </a:p>
          <a:p xmlns:a="http://schemas.openxmlformats.org/drawingml/2006/main">
            <a:r>
              <a:t>Base territorial utilizada no hub: https://mulher-segura.camolezimonica.chatgpt.site/materiais/base/Base_Mestra_Indicadores_Mulher_Segura_COMESP.xlsx</a:t>
            </a:r>
          </a:p>
          <a:p xmlns:a="http://schemas.openxmlformats.org/drawingml/2006/main">
            <a:r>
              <a:t>IPARDES — Mulheres do Paraná: https://www.ipardes.pr.gov.br/Pagina/Mulheres-do-Parana</a:t>
            </a:r>
          </a:p>
          <a:p xmlns:a="http://schemas.openxmlformats.org/drawingml/2006/main">
            <a:r>
              <a:t>Lei nº 13.431/2017 — proteção de crianças e adolescentes vítimas ou testemunhas de violência: https://www.planalto.gov.br/ccivil_03/_ato2015-2018/2017/lei/l13431.htm</a:t>
            </a:r>
          </a:p>
          <a:p xmlns:a="http://schemas.openxmlformats.org/drawingml/2006/main">
            <a:r>
              <a:t>LGPD — princípios, bases legais e tratamento de dados sensíveis: https://www.planalto.gov.br/ccivil_03/_ato2015-2018/2018/lei/l13709.htm</a:t>
            </a:r>
          </a:p>
          <a:p xmlns:a="http://schemas.openxmlformats.org/drawingml/2006/main">
            <a:r>
              <a:t>Ligue 180 — finalidade e funcionamento: https://www.gov.br/mulheres/pt-br/ligue180</a:t>
            </a:r>
          </a:p>
          <a:p xmlns:a="http://schemas.openxmlformats.org/drawingml/2006/main">
            <a:r>
              <a:t>SESA — acesso à atenção e urgência em saúde: https://www.saude.pr.gov.br/Pagina/Atencao-Saude-das-Pessoas-em-Situacao-de-Violencia</a:t>
            </a:r>
          </a:p>
          <a:p xmlns:a="http://schemas.openxmlformats.org/drawingml/2006/main">
            <a:r>
              <a:t>Consultar o protocolo de facilitação →: https://mulher-segura.camolezimonica.chatgpt.site/#facilitacao</a:t>
            </a:r>
          </a:p>
          <a:p xmlns:a="http://schemas.openxmlformats.org/drawingml/2006/main">
            <a:r>
              <a:t>Retomar legislação: https://mulher-segura.camolezimonica.chatgpt.site/#modulo-3</a:t>
            </a:r>
          </a:p>
          <a:p xmlns:a="http://schemas.openxmlformats.org/drawingml/2006/main">
            <a:r>
              <a:t>Consultar a base territorial: https://mulher-segura.camolezimonica.chatgpt.site/#base</a:t>
            </a:r>
          </a:p>
          <a:p xmlns:a="http://schemas.openxmlformats.org/drawingml/2006/main">
            <a:r>
              <a:t>Voltar ao início ↑: https://mulher-segura.camolezimonica.chatgpt.site/#inicio</a:t>
            </a:r>
          </a:p>
          <a:p xmlns:a="http://schemas.openxmlformats.org/drawingml/2006/main">
            <a:r>
              <a:t>Documento de referência · Secretaria de Políticas para as Mulheres ↗: https://www12.senado.leg.br/institucional/omv/copy_of_acervo/outras-referencias/copy2_of_entenda-a-violencia/pdfs/rede-de-enfrentamento-a-violencia-contra-as-mulheres</a:t>
            </a:r>
          </a:p>
          <a:p xmlns:a="http://schemas.openxmlformats.org/drawingml/2006/main">
            <a:r>
              <a:t>Lei Maria da Penha — arts. 8º e 9º: https://www.planalto.gov.br/ccivil_03/_ato2004-2006/2006/lei/l11340.htm</a:t>
            </a:r>
          </a:p>
          <a:p xmlns:a="http://schemas.openxmlformats.org/drawingml/2006/main">
            <a:r>
              <a:t>Lei nº 14.899/2024 — planejamento e articulação das redes: https://www.planalto.gov.br/ccivil_03/_ato2023-2026/2024/lei/l14899.htm</a:t>
            </a:r>
          </a:p>
          <a:p xmlns:a="http://schemas.openxmlformats.org/drawingml/2006/main">
            <a:r>
              <a:t>MDS — acesso ao CREAS: https://www.gov.br/pt-br/servicos/acessar-creas-centro-de-referencia-especializado-em-assistencia-social</a:t>
            </a:r>
          </a:p>
          <a:p xmlns:a="http://schemas.openxmlformats.org/drawingml/2006/main">
            <a:r>
              <a:t>Resolução CNAS nº 109/2009 — Tipificação Nacional dos Serviços Socioassistenciais: https://www.mds.gov.br/webarquivos/public/resolucao_CNAS_N109_%202009.pdf</a:t>
            </a:r>
          </a:p>
          <a:p xmlns:a="http://schemas.openxmlformats.org/drawingml/2006/main">
            <a:r>
              <a:t>SEMIPI Paraná — função dos centros de referência de atendimento à mulher: https://www.semipi.pr.gov.br/Pagina/Centro-de-Referencia-de-Atendimento-Mulher-CRAM</a:t>
            </a:r>
          </a:p>
          <a:p xmlns:a="http://schemas.openxmlformats.org/drawingml/2006/main">
            <a:r>
              <a:t>Ministério da Saúde — Guia prático de cuidado à mulher em situação de violência: https://www.gov.br/saude/pt-br/centrais-de-conteudo/publicacoes/guias-e-manuais/2025/guia-pratico-de-cuidado-a-mulher-em-situacao-de-violencia.pdf</a:t>
            </a:r>
          </a:p>
          <a:p xmlns:a="http://schemas.openxmlformats.org/drawingml/2006/main">
            <a:r>
              <a:t>Lei nº 12.845/2013 — atendimento integral em violência sexual: https://www.planalto.gov.br/ccivil_03/_ato2011-2014/2013/lei/l12845.htm</a:t>
            </a:r>
          </a:p>
          <a:p xmlns:a="http://schemas.openxmlformats.org/drawingml/2006/main">
            <a:r>
              <a:t>Curitiba — publicação de 18/06/2026: https://www.curitiba.pr.gov.br/noticias/casa-da-mulher-brasileira-completa-dez-anos-como-referencia-no-acolhimento-e-protecao-de-mulheres-em-curitiba/83645</a:t>
            </a:r>
          </a:p>
          <a:p xmlns:a="http://schemas.openxmlformats.org/drawingml/2006/main">
            <a:r>
              <a:t>Pinhais — publicação de 07/08/2026: https://atendenet.pinhais.pr.gov.br/cidadao/noticia/lei-maria-da-penha-20-anos-pinhais-reforca-acoes-de-conscientizacao-e-celebra-5-anos-do-centro-de-referencia</a:t>
            </a:r>
          </a:p>
          <a:p xmlns:a="http://schemas.openxmlformats.org/drawingml/2006/main">
            <a:r>
              <a:t>São José dos Pinhais — publicação de 01/08/2025: https://www.sjp.pr.gov.br/agosto-lilas-sao-jose-dos-pinhais-realiza-acoes-de-combate-a-violencia-contra-a-mulher/</a:t>
            </a:r>
          </a:p>
          <a:p xmlns:a="http://schemas.openxmlformats.org/drawingml/2006/main">
            <a:r>
              <a:t>SESA — relação de referências por Região de Saúde: https://www.documentador.pr.gov.br/documentador/pub.do?action=d&amp;amp;uuid=%40gtf-escriba-sesa%40f3986f0c-4086-4f11-b607-22db5c90b460</a:t>
            </a:r>
          </a:p>
          <a:p xmlns:a="http://schemas.openxmlformats.org/drawingml/2006/main">
            <a:r>
              <a:t>SESA — página de atenção às pessoas em situação de violência e referências: https://www.saude.pr.gov.br/Pagina/Atencao-Pessoas-em-Situacao-de-Violencia</a:t>
            </a:r>
          </a:p>
          <a:p xmlns:a="http://schemas.openxmlformats.org/drawingml/2006/main">
            <a:r>
              <a:t>PCPR — orientação e acesso aos serviços policiais: https://www.policiacivil.pr.gov.br/mulher</a:t>
            </a:r>
          </a:p>
          <a:p xmlns:a="http://schemas.openxmlformats.org/drawingml/2006/main">
            <a:r>
              <a:t>Base territorial utilizada no hub: https://mulher-segura.camolezimonica.chatgpt.site/materiais/base/Base_Mestra_Indicadores_Mulher_Segura_COMESP.xlsx</a:t>
            </a:r>
          </a:p>
          <a:p xmlns:a="http://schemas.openxmlformats.org/drawingml/2006/main">
            <a:r>
              <a:t>IPARDES — Mulheres do Paraná: https://www.ipardes.pr.gov.br/Pagina/Mulheres-do-Parana</a:t>
            </a:r>
          </a:p>
          <a:p xmlns:a="http://schemas.openxmlformats.org/drawingml/2006/main">
            <a:r>
              <a:t>Lei nº 13.431/2017 — proteção de crianças e adolescentes vítimas ou testemunhas de violência: https://www.planalto.gov.br/ccivil_03/_ato2015-2018/2017/lei/l13431.htm</a:t>
            </a:r>
          </a:p>
          <a:p xmlns:a="http://schemas.openxmlformats.org/drawingml/2006/main">
            <a:r>
              <a:t>LGPD — princípios, bases legais e tratamento de dados sensíveis: https://www.planalto.gov.br/ccivil_03/_ato2015-2018/2018/lei/l13709.htm</a:t>
            </a:r>
          </a:p>
          <a:p xmlns:a="http://schemas.openxmlformats.org/drawingml/2006/main">
            <a:r>
              <a:t>Ligue 180 — finalidade e funcionamento: https://www.gov.br/mulheres/pt-br/ligue180</a:t>
            </a:r>
          </a:p>
          <a:p xmlns:a="http://schemas.openxmlformats.org/drawingml/2006/main">
            <a:r>
              <a:t>SESA — acesso à atenção e urgência em saúde: https://www.saude.pr.gov.br/Pagina/Atencao-Saude-das-Pessoas-em-Situacao-de-Violencia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MÓDULO IV — Intersetorialidade se realiza no trabalho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1.2 Intersetorialidade e corresponsabilidade</a:t>
            </a:r>
          </a:p>
          <a:p xmlns:a="http://schemas.openxmlformats.org/drawingml/2006/main">
            <a:r>
              <a:t>A intersetorialidade se concretiza quando setores diferentes reconhecem uma necessidade comum, definem suas contribuições e sustentam a comunicação necessária para atendê-la. Não exige que todos façam a mesma coisa. Ao contrário, depende de atribuições claras: cuidado em saúde, acompanhamento socioassistencial, proteção de crianças e adolescentes, segurança e acesso à justiça precisam dialogar sem que uma equipe assuma competências para as quais não está habilitada.  Na organização cotidiana, corresponsabilidade significa que cada instituição responde por sua parte e verifica as interfaces que dependem de outras. Encaminhar não encerra automaticamente a responsabilidade do serviço de origem. A equipe deve saber qual atendimento solicitou, se a solicitação foi recebida e como agir diante de uma barreira, mantendo o acompanhamento pertinente à sua função.  Os arts. 8º e 9º da Lei Maria da Penha fundamentam a integração das políticas públicas e a assistência articulada. A Lei nº 14.899/2024 acrescenta instrumentos de planejamento e monitoramento das redes. Para a aula, a questão é operacional: quais acordos transformam essa previsão em uma resposta que a mulher consiga acessar?   Lei Maria da Penha — arts. 8º e 9º  ·  Lei nº 14.899/2024 — planejamento e articulação das redes 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 E LINKS DE CONSULTA</a:t>
            </a:r>
          </a:p>
          <a:p xmlns:a="http://schemas.openxmlformats.org/drawingml/2006/main">
            <a:r>
              <a:t>Matriz de mapeamento: https://mulher-segura.camolezimonica.chatgpt.site/#mapa-rede</a:t>
            </a:r>
          </a:p>
          <a:p xmlns:a="http://schemas.openxmlformats.org/drawingml/2006/main">
            <a:r>
              <a:t>Oficina de fluxo: https://mulher-segura.camolezimonica.chatgpt.site/#oficina-4</a:t>
            </a:r>
          </a:p>
          <a:p xmlns:a="http://schemas.openxmlformats.org/drawingml/2006/main">
            <a:r>
              <a:t>Retomar o módulo III: https://mulher-segura.camolezimonica.chatgpt.site/#modulo-3</a:t>
            </a:r>
          </a:p>
          <a:p xmlns:a="http://schemas.openxmlformats.org/drawingml/2006/main">
            <a:r>
              <a:t>Documento de referência · Secretaria de Políticas para as Mulheres  ↗: https://www12.senado.leg.br/institucional/omv/copy_of_acervo/outras-referencias/copy2_of_entenda-a-violencia/pdfs/rede-de-enfrentamento-a-violencia-contra-as-mulheres</a:t>
            </a:r>
          </a:p>
          <a:p xmlns:a="http://schemas.openxmlformats.org/drawingml/2006/main">
            <a:r>
              <a:t>Lei Maria da Penha — arts. 8º e 9º: https://www.planalto.gov.br/ccivil_03/_ato2004-2006/2006/lei/l11340.htm</a:t>
            </a:r>
          </a:p>
          <a:p xmlns:a="http://schemas.openxmlformats.org/drawingml/2006/main">
            <a:r>
              <a:t>Lei nº 14.899/2024 — planejamento e articulação das redes: https://www.planalto.gov.br/ccivil_03/_ato2023-2026/2024/lei/l14899.htm</a:t>
            </a:r>
          </a:p>
          <a:p xmlns:a="http://schemas.openxmlformats.org/drawingml/2006/main">
            <a:r>
              <a:t>MDS — acesso ao CREAS: https://www.gov.br/pt-br/servicos/acessar-creas-centro-de-referencia-especializado-em-assistencia-social</a:t>
            </a:r>
          </a:p>
          <a:p xmlns:a="http://schemas.openxmlformats.org/drawingml/2006/main">
            <a:r>
              <a:t>Resolução CNAS nº 109/2009 — Tipificação Nacional dos Serviços Socioassistenciais: https://www.mds.gov.br/webarquivos/public/resolucao_CNAS_N109_%202009.pdf</a:t>
            </a:r>
          </a:p>
          <a:p xmlns:a="http://schemas.openxmlformats.org/drawingml/2006/main">
            <a:r>
              <a:t>SEMIPI Paraná — função dos centros de referência de atendimento à mulher: https://www.semipi.pr.gov.br/Pagina/Centro-de-Referencia-de-Atendimento-Mulher-CRAM</a:t>
            </a:r>
          </a:p>
          <a:p xmlns:a="http://schemas.openxmlformats.org/drawingml/2006/main">
            <a:r>
              <a:t>Ministério da Saúde — Guia prático de cuidado à mulher em situação de violência: https://www.gov.br/saude/pt-br/centrais-de-conteudo/publicacoes/guias-e-manuais/2025/guia-pratico-de-cuidado-a-mulher-em-situacao-de-violencia.pdf</a:t>
            </a:r>
          </a:p>
          <a:p xmlns:a="http://schemas.openxmlformats.org/drawingml/2006/main">
            <a:r>
              <a:t>Lei nº 12.845/2013 — atendimento integral em violência sexual: https://www.planalto.gov.br/ccivil_03/_ato2011-2014/2013/lei/l12845.htm</a:t>
            </a:r>
          </a:p>
          <a:p xmlns:a="http://schemas.openxmlformats.org/drawingml/2006/main">
            <a:r>
              <a:t>Curitiba — publicação de 18/06/2026: https://www.curitiba.pr.gov.br/noticias/casa-da-mulher-brasileira-completa-dez-anos-como-referencia-no-acolhimento-e-protecao-de-mulheres-em-curitiba/83645</a:t>
            </a:r>
          </a:p>
          <a:p xmlns:a="http://schemas.openxmlformats.org/drawingml/2006/main">
            <a:r>
              <a:t>Pinhais — publicação de 07/08/2026: https://atendenet.pinhais.pr.gov.br/cidadao/noticia/lei-maria-da-penha-20-anos-pinhais-reforca-acoes-de-conscientizacao-e-celebra-5-anos-do-centro-de-referencia</a:t>
            </a:r>
          </a:p>
          <a:p xmlns:a="http://schemas.openxmlformats.org/drawingml/2006/main">
            <a:r>
              <a:t>São José dos Pinhais — publicação de 01/08/2025: https://www.sjp.pr.gov.br/agosto-lilas-sao-jose-dos-pinhais-realiza-acoes-de-combate-a-violencia-contra-a-mulher/</a:t>
            </a:r>
          </a:p>
          <a:p xmlns:a="http://schemas.openxmlformats.org/drawingml/2006/main">
            <a:r>
              <a:t>SESA — relação de referências por Região de Saúde: https://www.documentador.pr.gov.br/documentador/pub.do?action=d&amp;amp;uuid=%40gtf-escriba-sesa%40f3986f0c-4086-4f11-b607-22db5c90b460</a:t>
            </a:r>
          </a:p>
          <a:p xmlns:a="http://schemas.openxmlformats.org/drawingml/2006/main">
            <a:r>
              <a:t>SESA — página de atenção às pessoas em situação de violência e referências: https://www.saude.pr.gov.br/Pagina/Atencao-Pessoas-em-Situacao-de-Violencia</a:t>
            </a:r>
          </a:p>
          <a:p xmlns:a="http://schemas.openxmlformats.org/drawingml/2006/main">
            <a:r>
              <a:t>PCPR — orientação e acesso aos serviços policiais: https://www.policiacivil.pr.gov.br/mulher</a:t>
            </a:r>
          </a:p>
          <a:p xmlns:a="http://schemas.openxmlformats.org/drawingml/2006/main">
            <a:r>
              <a:t>Base territorial utilizada no hub: https://mulher-segura.camolezimonica.chatgpt.site/materiais/base/Base_Mestra_Indicadores_Mulher_Segura_COMESP.xlsx</a:t>
            </a:r>
          </a:p>
          <a:p xmlns:a="http://schemas.openxmlformats.org/drawingml/2006/main">
            <a:r>
              <a:t>IPARDES — Mulheres do Paraná: https://www.ipardes.pr.gov.br/Pagina/Mulheres-do-Parana</a:t>
            </a:r>
          </a:p>
          <a:p xmlns:a="http://schemas.openxmlformats.org/drawingml/2006/main">
            <a:r>
              <a:t>Lei nº 13.431/2017 — proteção de crianças e adolescentes vítimas ou testemunhas de violência: https://www.planalto.gov.br/ccivil_03/_ato2015-2018/2017/lei/l13431.htm</a:t>
            </a:r>
          </a:p>
          <a:p xmlns:a="http://schemas.openxmlformats.org/drawingml/2006/main">
            <a:r>
              <a:t>LGPD — princípios, bases legais e tratamento de dados sensíveis: https://www.planalto.gov.br/ccivil_03/_ato2015-2018/2018/lei/l13709.htm</a:t>
            </a:r>
          </a:p>
          <a:p xmlns:a="http://schemas.openxmlformats.org/drawingml/2006/main">
            <a:r>
              <a:t>Ligue 180 — finalidade e funcionamento: https://www.gov.br/mulheres/pt-br/ligue180</a:t>
            </a:r>
          </a:p>
          <a:p xmlns:a="http://schemas.openxmlformats.org/drawingml/2006/main">
            <a:r>
              <a:t>SESA — acesso à atenção e urgência em saúde: https://www.saude.pr.gov.br/Pagina/Atencao-Saude-das-Pessoas-em-Situacao-de-Violencia</a:t>
            </a:r>
          </a:p>
          <a:p xmlns:a="http://schemas.openxmlformats.org/drawingml/2006/main">
            <a:r>
              <a:t>Consultar o protocolo de facilitação →: https://mulher-segura.camolezimonica.chatgpt.site/#facilitacao</a:t>
            </a:r>
          </a:p>
          <a:p xmlns:a="http://schemas.openxmlformats.org/drawingml/2006/main">
            <a:r>
              <a:t>Retomar legislação: https://mulher-segura.camolezimonica.chatgpt.site/#modulo-3</a:t>
            </a:r>
          </a:p>
          <a:p xmlns:a="http://schemas.openxmlformats.org/drawingml/2006/main">
            <a:r>
              <a:t>Consultar a base territorial: https://mulher-segura.camolezimonica.chatgpt.site/#base</a:t>
            </a:r>
          </a:p>
          <a:p xmlns:a="http://schemas.openxmlformats.org/drawingml/2006/main">
            <a:r>
              <a:t>Voltar ao início ↑: https://mulher-segura.camolezimonica.chatgpt.site/#inicio</a:t>
            </a:r>
          </a:p>
          <a:p xmlns:a="http://schemas.openxmlformats.org/drawingml/2006/main">
            <a:r>
              <a:t>Documento de referência · Secretaria de Políticas para as Mulheres ↗: https://www12.senado.leg.br/institucional/omv/copy_of_acervo/outras-referencias/copy2_of_entenda-a-violencia/pdfs/rede-de-enfrentamento-a-violencia-contra-as-mulheres</a:t>
            </a:r>
          </a:p>
          <a:p xmlns:a="http://schemas.openxmlformats.org/drawingml/2006/main">
            <a:r>
              <a:t>Lei Maria da Penha — arts. 8º e 9º: https://www.planalto.gov.br/ccivil_03/_ato2004-2006/2006/lei/l11340.htm</a:t>
            </a:r>
          </a:p>
          <a:p xmlns:a="http://schemas.openxmlformats.org/drawingml/2006/main">
            <a:r>
              <a:t>Lei nº 14.899/2024 — planejamento e articulação das redes: https://www.planalto.gov.br/ccivil_03/_ato2023-2026/2024/lei/l14899.htm</a:t>
            </a:r>
          </a:p>
          <a:p xmlns:a="http://schemas.openxmlformats.org/drawingml/2006/main">
            <a:r>
              <a:t>MDS — acesso ao CREAS: https://www.gov.br/pt-br/servicos/acessar-creas-centro-de-referencia-especializado-em-assistencia-social</a:t>
            </a:r>
          </a:p>
          <a:p xmlns:a="http://schemas.openxmlformats.org/drawingml/2006/main">
            <a:r>
              <a:t>Resolução CNAS nº 109/2009 — Tipificação Nacional dos Serviços Socioassistenciais: https://www.mds.gov.br/webarquivos/public/resolucao_CNAS_N109_%202009.pdf</a:t>
            </a:r>
          </a:p>
          <a:p xmlns:a="http://schemas.openxmlformats.org/drawingml/2006/main">
            <a:r>
              <a:t>SEMIPI Paraná — função dos centros de referência de atendimento à mulher: https://www.semipi.pr.gov.br/Pagina/Centro-de-Referencia-de-Atendimento-Mulher-CRAM</a:t>
            </a:r>
          </a:p>
          <a:p xmlns:a="http://schemas.openxmlformats.org/drawingml/2006/main">
            <a:r>
              <a:t>Ministério da Saúde — Guia prático de cuidado à mulher em situação de violência: https://www.gov.br/saude/pt-br/centrais-de-conteudo/publicacoes/guias-e-manuais/2025/guia-pratico-de-cuidado-a-mulher-em-situacao-de-violencia.pdf</a:t>
            </a:r>
          </a:p>
          <a:p xmlns:a="http://schemas.openxmlformats.org/drawingml/2006/main">
            <a:r>
              <a:t>Lei nº 12.845/2013 — atendimento integral em violência sexual: https://www.planalto.gov.br/ccivil_03/_ato2011-2014/2013/lei/l12845.htm</a:t>
            </a:r>
          </a:p>
          <a:p xmlns:a="http://schemas.openxmlformats.org/drawingml/2006/main">
            <a:r>
              <a:t>Curitiba — publicação de 18/06/2026: https://www.curitiba.pr.gov.br/noticias/casa-da-mulher-brasileira-completa-dez-anos-como-referencia-no-acolhimento-e-protecao-de-mulheres-em-curitiba/83645</a:t>
            </a:r>
          </a:p>
          <a:p xmlns:a="http://schemas.openxmlformats.org/drawingml/2006/main">
            <a:r>
              <a:t>Pinhais — publicação de 07/08/2026: https://atendenet.pinhais.pr.gov.br/cidadao/noticia/lei-maria-da-penha-20-anos-pinhais-reforca-acoes-de-conscientizacao-e-celebra-5-anos-do-centro-de-referencia</a:t>
            </a:r>
          </a:p>
          <a:p xmlns:a="http://schemas.openxmlformats.org/drawingml/2006/main">
            <a:r>
              <a:t>São José dos Pinhais — publicação de 01/08/2025: https://www.sjp.pr.gov.br/agosto-lilas-sao-jose-dos-pinhais-realiza-acoes-de-combate-a-violencia-contra-a-mulher/</a:t>
            </a:r>
          </a:p>
          <a:p xmlns:a="http://schemas.openxmlformats.org/drawingml/2006/main">
            <a:r>
              <a:t>SESA — relação de referências por Região de Saúde: https://www.documentador.pr.gov.br/documentador/pub.do?action=d&amp;amp;uuid=%40gtf-escriba-sesa%40f3986f0c-4086-4f11-b607-22db5c90b460</a:t>
            </a:r>
          </a:p>
          <a:p xmlns:a="http://schemas.openxmlformats.org/drawingml/2006/main">
            <a:r>
              <a:t>SESA — página de atenção às pessoas em situação de violência e referências: https://www.saude.pr.gov.br/Pagina/Atencao-Pessoas-em-Situacao-de-Violencia</a:t>
            </a:r>
          </a:p>
          <a:p xmlns:a="http://schemas.openxmlformats.org/drawingml/2006/main">
            <a:r>
              <a:t>PCPR — orientação e acesso aos serviços policiais: https://www.policiacivil.pr.gov.br/mulher</a:t>
            </a:r>
          </a:p>
          <a:p xmlns:a="http://schemas.openxmlformats.org/drawingml/2006/main">
            <a:r>
              <a:t>Base territorial utilizada no hub: https://mulher-segura.camolezimonica.chatgpt.site/materiais/base/Base_Mestra_Indicadores_Mulher_Segura_COMESP.xlsx</a:t>
            </a:r>
          </a:p>
          <a:p xmlns:a="http://schemas.openxmlformats.org/drawingml/2006/main">
            <a:r>
              <a:t>IPARDES — Mulheres do Paraná: https://www.ipardes.pr.gov.br/Pagina/Mulheres-do-Parana</a:t>
            </a:r>
          </a:p>
          <a:p xmlns:a="http://schemas.openxmlformats.org/drawingml/2006/main">
            <a:r>
              <a:t>Lei nº 13.431/2017 — proteção de crianças e adolescentes vítimas ou testemunhas de violência: https://www.planalto.gov.br/ccivil_03/_ato2015-2018/2017/lei/l13431.htm</a:t>
            </a:r>
          </a:p>
          <a:p xmlns:a="http://schemas.openxmlformats.org/drawingml/2006/main">
            <a:r>
              <a:t>LGPD — princípios, bases legais e tratamento de dados sensíveis: https://www.planalto.gov.br/ccivil_03/_ato2015-2018/2018/lei/l13709.htm</a:t>
            </a:r>
          </a:p>
          <a:p xmlns:a="http://schemas.openxmlformats.org/drawingml/2006/main">
            <a:r>
              <a:t>Ligue 180 — finalidade e funcionamento: https://www.gov.br/mulheres/pt-br/ligue180</a:t>
            </a:r>
          </a:p>
          <a:p xmlns:a="http://schemas.openxmlformats.org/drawingml/2006/main">
            <a:r>
              <a:t>SESA — acesso à atenção e urgência em saúde: https://www.saude.pr.gov.br/Pagina/Atencao-Saude-das-Pessoas-em-Situacao-de-Violencia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MÓDULO IV — Autonomia e desigualdades no acesso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1.3 Autonomia e atenção às desigualdades</a:t>
            </a:r>
          </a:p>
          <a:p xmlns:a="http://schemas.openxmlformats.org/drawingml/2006/main">
            <a:r>
              <a:t>Uma resposta protetiva precisa explicar possibilidades e ouvir as prioridades da mulher. A equipe pode apresentar alternativas e identificar riscos sem impor um percurso único como condição de merecimento do cuidado. O retorno à convivência com o agressor, a recusa de uma alternativa ou a dificuldade de comparecer não devem ser interpretados automaticamente como desinteresse pela própria proteção.  Raça, renda, deficiência, idade, orientação sexual, identidade de gênero, pertencimento étnico, migração e lugar de moradia podem se combinar na produção de barreiras. A análise interseccional pergunta como essas condições interferem naquela situação, sem presumir que todas as mulheres de um grupo tenham as mesmas necessidades. O atendimento acessível deve considerar linguagem, mobilidade, comunicação, segurança e responsabilidades de cuidado.   Questão para a exposição dialogada:  uma mulher recebe três encaminhamentos e não consegue utilizar nenhum porque precisa de transporte e não tem com quem deixar uma criança. Quais decisões institucionais poderiam modificar esse percurso? A resposta deve indicar recursos e articulações possíveis, sem responsabilizá-la pela falta de acesso.      Bloco  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 E LINKS DE CONSULTA</a:t>
            </a:r>
          </a:p>
          <a:p xmlns:a="http://schemas.openxmlformats.org/drawingml/2006/main">
            <a:r>
              <a:t>Matriz de mapeamento: https://mulher-segura.camolezimonica.chatgpt.site/#mapa-rede</a:t>
            </a:r>
          </a:p>
          <a:p xmlns:a="http://schemas.openxmlformats.org/drawingml/2006/main">
            <a:r>
              <a:t>Oficina de fluxo: https://mulher-segura.camolezimonica.chatgpt.site/#oficina-4</a:t>
            </a:r>
          </a:p>
          <a:p xmlns:a="http://schemas.openxmlformats.org/drawingml/2006/main">
            <a:r>
              <a:t>Retomar o módulo III: https://mulher-segura.camolezimonica.chatgpt.site/#modulo-3</a:t>
            </a:r>
          </a:p>
          <a:p xmlns:a="http://schemas.openxmlformats.org/drawingml/2006/main">
            <a:r>
              <a:t>Documento de referência · Secretaria de Políticas para as Mulheres  ↗: https://www12.senado.leg.br/institucional/omv/copy_of_acervo/outras-referencias/copy2_of_entenda-a-violencia/pdfs/rede-de-enfrentamento-a-violencia-contra-as-mulheres</a:t>
            </a:r>
          </a:p>
          <a:p xmlns:a="http://schemas.openxmlformats.org/drawingml/2006/main">
            <a:r>
              <a:t>Lei Maria da Penha — arts. 8º e 9º: https://www.planalto.gov.br/ccivil_03/_ato2004-2006/2006/lei/l11340.htm</a:t>
            </a:r>
          </a:p>
          <a:p xmlns:a="http://schemas.openxmlformats.org/drawingml/2006/main">
            <a:r>
              <a:t>Lei nº 14.899/2024 — planejamento e articulação das redes: https://www.planalto.gov.br/ccivil_03/_ato2023-2026/2024/lei/l14899.htm</a:t>
            </a:r>
          </a:p>
          <a:p xmlns:a="http://schemas.openxmlformats.org/drawingml/2006/main">
            <a:r>
              <a:t>MDS — acesso ao CREAS: https://www.gov.br/pt-br/servicos/acessar-creas-centro-de-referencia-especializado-em-assistencia-social</a:t>
            </a:r>
          </a:p>
          <a:p xmlns:a="http://schemas.openxmlformats.org/drawingml/2006/main">
            <a:r>
              <a:t>Resolução CNAS nº 109/2009 — Tipificação Nacional dos Serviços Socioassistenciais: https://www.mds.gov.br/webarquivos/public/resolucao_CNAS_N109_%202009.pdf</a:t>
            </a:r>
          </a:p>
          <a:p xmlns:a="http://schemas.openxmlformats.org/drawingml/2006/main">
            <a:r>
              <a:t>SEMIPI Paraná — função dos centros de referência de atendimento à mulher: https://www.semipi.pr.gov.br/Pagina/Centro-de-Referencia-de-Atendimento-Mulher-CRAM</a:t>
            </a:r>
          </a:p>
          <a:p xmlns:a="http://schemas.openxmlformats.org/drawingml/2006/main">
            <a:r>
              <a:t>Ministério da Saúde — Guia prático de cuidado à mulher em situação de violência: https://www.gov.br/saude/pt-br/centrais-de-conteudo/publicacoes/guias-e-manuais/2025/guia-pratico-de-cuidado-a-mulher-em-situacao-de-violencia.pdf</a:t>
            </a:r>
          </a:p>
          <a:p xmlns:a="http://schemas.openxmlformats.org/drawingml/2006/main">
            <a:r>
              <a:t>Lei nº 12.845/2013 — atendimento integral em violência sexual: https://www.planalto.gov.br/ccivil_03/_ato2011-2014/2013/lei/l12845.htm</a:t>
            </a:r>
          </a:p>
          <a:p xmlns:a="http://schemas.openxmlformats.org/drawingml/2006/main">
            <a:r>
              <a:t>Curitiba — publicação de 18/06/2026: https://www.curitiba.pr.gov.br/noticias/casa-da-mulher-brasileira-completa-dez-anos-como-referencia-no-acolhimento-e-protecao-de-mulheres-em-curitiba/83645</a:t>
            </a:r>
          </a:p>
          <a:p xmlns:a="http://schemas.openxmlformats.org/drawingml/2006/main">
            <a:r>
              <a:t>Pinhais — publicação de 07/08/2026: https://atendenet.pinhais.pr.gov.br/cidadao/noticia/lei-maria-da-penha-20-anos-pinhais-reforca-acoes-de-conscientizacao-e-celebra-5-anos-do-centro-de-referencia</a:t>
            </a:r>
          </a:p>
          <a:p xmlns:a="http://schemas.openxmlformats.org/drawingml/2006/main">
            <a:r>
              <a:t>São José dos Pinhais — publicação de 01/08/2025: https://www.sjp.pr.gov.br/agosto-lilas-sao-jose-dos-pinhais-realiza-acoes-de-combate-a-violencia-contra-a-mulher/</a:t>
            </a:r>
          </a:p>
          <a:p xmlns:a="http://schemas.openxmlformats.org/drawingml/2006/main">
            <a:r>
              <a:t>SESA — relação de referências por Região de Saúde: https://www.documentador.pr.gov.br/documentador/pub.do?action=d&amp;amp;uuid=%40gtf-escriba-sesa%40f3986f0c-4086-4f11-b607-22db5c90b460</a:t>
            </a:r>
          </a:p>
          <a:p xmlns:a="http://schemas.openxmlformats.org/drawingml/2006/main">
            <a:r>
              <a:t>SESA — página de atenção às pessoas em situação de violência e referências: https://www.saude.pr.gov.br/Pagina/Atencao-Pessoas-em-Situacao-de-Violencia</a:t>
            </a:r>
          </a:p>
          <a:p xmlns:a="http://schemas.openxmlformats.org/drawingml/2006/main">
            <a:r>
              <a:t>PCPR — orientação e acesso aos serviços policiais: https://www.policiacivil.pr.gov.br/mulher</a:t>
            </a:r>
          </a:p>
          <a:p xmlns:a="http://schemas.openxmlformats.org/drawingml/2006/main">
            <a:r>
              <a:t>Base territorial utilizada no hub: https://mulher-segura.camolezimonica.chatgpt.site/materiais/base/Base_Mestra_Indicadores_Mulher_Segura_COMESP.xlsx</a:t>
            </a:r>
          </a:p>
          <a:p xmlns:a="http://schemas.openxmlformats.org/drawingml/2006/main">
            <a:r>
              <a:t>IPARDES — Mulheres do Paraná: https://www.ipardes.pr.gov.br/Pagina/Mulheres-do-Parana</a:t>
            </a:r>
          </a:p>
          <a:p xmlns:a="http://schemas.openxmlformats.org/drawingml/2006/main">
            <a:r>
              <a:t>Lei nº 13.431/2017 — proteção de crianças e adolescentes vítimas ou testemunhas de violência: https://www.planalto.gov.br/ccivil_03/_ato2015-2018/2017/lei/l13431.htm</a:t>
            </a:r>
          </a:p>
          <a:p xmlns:a="http://schemas.openxmlformats.org/drawingml/2006/main">
            <a:r>
              <a:t>LGPD — princípios, bases legais e tratamento de dados sensíveis: https://www.planalto.gov.br/ccivil_03/_ato2015-2018/2018/lei/l13709.htm</a:t>
            </a:r>
          </a:p>
          <a:p xmlns:a="http://schemas.openxmlformats.org/drawingml/2006/main">
            <a:r>
              <a:t>Ligue 180 — finalidade e funcionamento: https://www.gov.br/mulheres/pt-br/ligue180</a:t>
            </a:r>
          </a:p>
          <a:p xmlns:a="http://schemas.openxmlformats.org/drawingml/2006/main">
            <a:r>
              <a:t>SESA — acesso à atenção e urgência em saúde: https://www.saude.pr.gov.br/Pagina/Atencao-Saude-das-Pessoas-em-Situacao-de-Violencia</a:t>
            </a:r>
          </a:p>
          <a:p xmlns:a="http://schemas.openxmlformats.org/drawingml/2006/main">
            <a:r>
              <a:t>Consultar o protocolo de facilitação →: https://mulher-segura.camolezimonica.chatgpt.site/#facilitacao</a:t>
            </a:r>
          </a:p>
          <a:p xmlns:a="http://schemas.openxmlformats.org/drawingml/2006/main">
            <a:r>
              <a:t>Retomar legislação: https://mulher-segura.camolezimonica.chatgpt.site/#modulo-3</a:t>
            </a:r>
          </a:p>
          <a:p xmlns:a="http://schemas.openxmlformats.org/drawingml/2006/main">
            <a:r>
              <a:t>Consultar a base territorial: https://mulher-segura.camolezimonica.chatgpt.site/#base</a:t>
            </a:r>
          </a:p>
          <a:p xmlns:a="http://schemas.openxmlformats.org/drawingml/2006/main">
            <a:r>
              <a:t>Voltar ao início ↑: https://mulher-segura.camolezimonica.chatgpt.site/#inicio</a:t>
            </a:r>
          </a:p>
          <a:p xmlns:a="http://schemas.openxmlformats.org/drawingml/2006/main">
            <a:r>
              <a:t>Documento de referência · Secretaria de Políticas para as Mulheres ↗: https://www12.senado.leg.br/institucional/omv/copy_of_acervo/outras-referencias/copy2_of_entenda-a-violencia/pdfs/rede-de-enfrentamento-a-violencia-contra-as-mulheres</a:t>
            </a:r>
          </a:p>
          <a:p xmlns:a="http://schemas.openxmlformats.org/drawingml/2006/main">
            <a:r>
              <a:t>Lei Maria da Penha — arts. 8º e 9º: https://www.planalto.gov.br/ccivil_03/_ato2004-2006/2006/lei/l11340.htm</a:t>
            </a:r>
          </a:p>
          <a:p xmlns:a="http://schemas.openxmlformats.org/drawingml/2006/main">
            <a:r>
              <a:t>Lei nº 14.899/2024 — planejamento e articulação das redes: https://www.planalto.gov.br/ccivil_03/_ato2023-2026/2024/lei/l14899.htm</a:t>
            </a:r>
          </a:p>
          <a:p xmlns:a="http://schemas.openxmlformats.org/drawingml/2006/main">
            <a:r>
              <a:t>MDS — acesso ao CREAS: https://www.gov.br/pt-br/servicos/acessar-creas-centro-de-referencia-especializado-em-assistencia-social</a:t>
            </a:r>
          </a:p>
          <a:p xmlns:a="http://schemas.openxmlformats.org/drawingml/2006/main">
            <a:r>
              <a:t>Resolução CNAS nº 109/2009 — Tipificação Nacional dos Serviços Socioassistenciais: https://www.mds.gov.br/webarquivos/public/resolucao_CNAS_N109_%202009.pdf</a:t>
            </a:r>
          </a:p>
          <a:p xmlns:a="http://schemas.openxmlformats.org/drawingml/2006/main">
            <a:r>
              <a:t>SEMIPI Paraná — função dos centros de referência de atendimento à mulher: https://www.semipi.pr.gov.br/Pagina/Centro-de-Referencia-de-Atendimento-Mulher-CRAM</a:t>
            </a:r>
          </a:p>
          <a:p xmlns:a="http://schemas.openxmlformats.org/drawingml/2006/main">
            <a:r>
              <a:t>Ministério da Saúde — Guia prático de cuidado à mulher em situação de violência: https://www.gov.br/saude/pt-br/centrais-de-conteudo/publicacoes/guias-e-manuais/2025/guia-pratico-de-cuidado-a-mulher-em-situacao-de-violencia.pdf</a:t>
            </a:r>
          </a:p>
          <a:p xmlns:a="http://schemas.openxmlformats.org/drawingml/2006/main">
            <a:r>
              <a:t>Lei nº 12.845/2013 — atendimento integral em violência sexual: https://www.planalto.gov.br/ccivil_03/_ato2011-2014/2013/lei/l12845.htm</a:t>
            </a:r>
          </a:p>
          <a:p xmlns:a="http://schemas.openxmlformats.org/drawingml/2006/main">
            <a:r>
              <a:t>Curitiba — publicação de 18/06/2026: https://www.curitiba.pr.gov.br/noticias/casa-da-mulher-brasileira-completa-dez-anos-como-referencia-no-acolhimento-e-protecao-de-mulheres-em-curitiba/83645</a:t>
            </a:r>
          </a:p>
          <a:p xmlns:a="http://schemas.openxmlformats.org/drawingml/2006/main">
            <a:r>
              <a:t>Pinhais — publicação de 07/08/2026: https://atendenet.pinhais.pr.gov.br/cidadao/noticia/lei-maria-da-penha-20-anos-pinhais-reforca-acoes-de-conscientizacao-e-celebra-5-anos-do-centro-de-referencia</a:t>
            </a:r>
          </a:p>
          <a:p xmlns:a="http://schemas.openxmlformats.org/drawingml/2006/main">
            <a:r>
              <a:t>São José dos Pinhais — publicação de 01/08/2025: https://www.sjp.pr.gov.br/agosto-lilas-sao-jose-dos-pinhais-realiza-acoes-de-combate-a-violencia-contra-a-mulher/</a:t>
            </a:r>
          </a:p>
          <a:p xmlns:a="http://schemas.openxmlformats.org/drawingml/2006/main">
            <a:r>
              <a:t>SESA — relação de referências por Região de Saúde: https://www.documentador.pr.gov.br/documentador/pub.do?action=d&amp;amp;uuid=%40gtf-escriba-sesa%40f3986f0c-4086-4f11-b607-22db5c90b460</a:t>
            </a:r>
          </a:p>
          <a:p xmlns:a="http://schemas.openxmlformats.org/drawingml/2006/main">
            <a:r>
              <a:t>SESA — página de atenção às pessoas em situação de violência e referências: https://www.saude.pr.gov.br/Pagina/Atencao-Pessoas-em-Situacao-de-Violencia</a:t>
            </a:r>
          </a:p>
          <a:p xmlns:a="http://schemas.openxmlformats.org/drawingml/2006/main">
            <a:r>
              <a:t>PCPR — orientação e acesso aos serviços policiais: https://www.policiacivil.pr.gov.br/mulher</a:t>
            </a:r>
          </a:p>
          <a:p xmlns:a="http://schemas.openxmlformats.org/drawingml/2006/main">
            <a:r>
              <a:t>Base territorial utilizada no hub: https://mulher-segura.camolezimonica.chatgpt.site/materiais/base/Base_Mestra_Indicadores_Mulher_Segura_COMESP.xlsx</a:t>
            </a:r>
          </a:p>
          <a:p xmlns:a="http://schemas.openxmlformats.org/drawingml/2006/main">
            <a:r>
              <a:t>IPARDES — Mulheres do Paraná: https://www.ipardes.pr.gov.br/Pagina/Mulheres-do-Parana</a:t>
            </a:r>
          </a:p>
          <a:p xmlns:a="http://schemas.openxmlformats.org/drawingml/2006/main">
            <a:r>
              <a:t>Lei nº 13.431/2017 — proteção de crianças e adolescentes vítimas ou testemunhas de violência: https://www.planalto.gov.br/ccivil_03/_ato2015-2018/2017/lei/l13431.htm</a:t>
            </a:r>
          </a:p>
          <a:p xmlns:a="http://schemas.openxmlformats.org/drawingml/2006/main">
            <a:r>
              <a:t>LGPD — princípios, bases legais e tratamento de dados sensíveis: https://www.planalto.gov.br/ccivil_03/_ato2015-2018/2018/lei/l13709.htm</a:t>
            </a:r>
          </a:p>
          <a:p xmlns:a="http://schemas.openxmlformats.org/drawingml/2006/main">
            <a:r>
              <a:t>Ligue 180 — finalidade e funcionamento: https://www.gov.br/mulheres/pt-br/ligue180</a:t>
            </a:r>
          </a:p>
          <a:p xmlns:a="http://schemas.openxmlformats.org/drawingml/2006/main">
            <a:r>
              <a:t>SESA — acesso à atenção e urgência em saúde: https://www.saude.pr.gov.br/Pagina/Atencao-Saude-das-Pessoas-em-Situacao-de-Violencia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MÓDULO IV — Mapear é saber como chegar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Mapeamento territorial orientado pelo acesso</a:t>
            </a:r>
          </a:p>
          <a:p xmlns:a="http://schemas.openxmlformats.org/drawingml/2006/main">
            <a:r>
              <a:t>Mapear o percurso real de acesso, incluindo deslocamento, horários, acessibilidade, cuidado com dependentes e alternativas fora do expediente.       Campo  Informação necessária      Serviço e função  Que atendimento efetivamente oferece?    Abrangência  Atende o município, a comarca ou determinada região?    Acesso  Demanda espontânea, agendamento ou encaminhamento?    Funcionamento  Dias, horários e alternativa fora do expediente.    Contato institucional  Canal seguro e atualizado para articulação.    Acessibilidade  Condições físicas, comunicacionais e de deslocamento.    Retorno  Como informa o recebimento e os próximos passos?    Validação  Data e responsável pela conferência das informações.       Incluir serviços de políticas para mulheres, saúde, assistência social, educação, segurança, justiça e proteção de crianças e adolescentes, conforme a realidade territorial.  A presença e a abrangência de CREAS, Casa da Mulher, serviços de saúde e abrigos precisam ser verificadas por município. Distinguir a especialização socioassistencial do CREAS dos serviços especializados de atendimento às mulheres.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2.3 Transformar a lista de serviços em mapa de acesso</a:t>
            </a:r>
          </a:p>
          <a:p xmlns:a="http://schemas.openxmlformats.org/drawingml/2006/main">
            <a:r>
              <a:t>Uma lista informa onde existe um equipamento; um mapa funcional explica como utilizá-lo. A equipe deve verificar o que acontece entre a identificação da necessidade e o atendimento: possibilidade de demanda espontânea, forma de agendamento, documentação solicitada, deslocamento e confirmação de recebimento. Exigências sem fundamento ou incompatíveis com a urgência devem ser discutidas institucionalmente, sem simplesmente repassá-las à mulher.  O mapa também precisa incluir o que acontece fora do expediente. Quando um serviço funciona apenas durante o dia, qual resposta atende à situação que surge à noite? Quem confirma a possibilidade de acolhimento? Quem organiza transporte? O registro de uma lacuna é um resultado útil do diagnóstico e deve gerar uma pendência de pactuação, em vez de ser encoberto por uma seta para um serviço indisponível.  A abrangência de um serviço regional não deve ser deduzida de sua proximidade. Acordos de acesso, responsabilidades e financiamento precisam ser conferidos com a gestão. O consórcio pode constituir espaço de articulação entre municípios, mas a oficina não pode atribuir ao COMESP compromissos que ainda não foram formalizados.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 E LINKS DE CONSULTA</a:t>
            </a:r>
          </a:p>
          <a:p xmlns:a="http://schemas.openxmlformats.org/drawingml/2006/main">
            <a:r>
              <a:t>Matriz de mapeamento: https://mulher-segura.camolezimonica.chatgpt.site/#mapa-rede</a:t>
            </a:r>
          </a:p>
          <a:p xmlns:a="http://schemas.openxmlformats.org/drawingml/2006/main">
            <a:r>
              <a:t>Oficina de fluxo: https://mulher-segura.camolezimonica.chatgpt.site/#oficina-4</a:t>
            </a:r>
          </a:p>
          <a:p xmlns:a="http://schemas.openxmlformats.org/drawingml/2006/main">
            <a:r>
              <a:t>Retomar o módulo III: https://mulher-segura.camolezimonica.chatgpt.site/#modulo-3</a:t>
            </a:r>
          </a:p>
          <a:p xmlns:a="http://schemas.openxmlformats.org/drawingml/2006/main">
            <a:r>
              <a:t>Documento de referência · Secretaria de Políticas para as Mulheres  ↗: https://www12.senado.leg.br/institucional/omv/copy_of_acervo/outras-referencias/copy2_of_entenda-a-violencia/pdfs/rede-de-enfrentamento-a-violencia-contra-as-mulheres</a:t>
            </a:r>
          </a:p>
          <a:p xmlns:a="http://schemas.openxmlformats.org/drawingml/2006/main">
            <a:r>
              <a:t>Lei Maria da Penha — arts. 8º e 9º: https://www.planalto.gov.br/ccivil_03/_ato2004-2006/2006/lei/l11340.htm</a:t>
            </a:r>
          </a:p>
          <a:p xmlns:a="http://schemas.openxmlformats.org/drawingml/2006/main">
            <a:r>
              <a:t>Lei nº 14.899/2024 — planejamento e articulação das redes: https://www.planalto.gov.br/ccivil_03/_ato2023-2026/2024/lei/l14899.htm</a:t>
            </a:r>
          </a:p>
          <a:p xmlns:a="http://schemas.openxmlformats.org/drawingml/2006/main">
            <a:r>
              <a:t>MDS — acesso ao CREAS: https://www.gov.br/pt-br/servicos/acessar-creas-centro-de-referencia-especializado-em-assistencia-social</a:t>
            </a:r>
          </a:p>
          <a:p xmlns:a="http://schemas.openxmlformats.org/drawingml/2006/main">
            <a:r>
              <a:t>Resolução CNAS nº 109/2009 — Tipificação Nacional dos Serviços Socioassistenciais: https://www.mds.gov.br/webarquivos/public/resolucao_CNAS_N109_%202009.pdf</a:t>
            </a:r>
          </a:p>
          <a:p xmlns:a="http://schemas.openxmlformats.org/drawingml/2006/main">
            <a:r>
              <a:t>SEMIPI Paraná — função dos centros de referência de atendimento à mulher: https://www.semipi.pr.gov.br/Pagina/Centro-de-Referencia-de-Atendimento-Mulher-CRAM</a:t>
            </a:r>
          </a:p>
          <a:p xmlns:a="http://schemas.openxmlformats.org/drawingml/2006/main">
            <a:r>
              <a:t>Ministério da Saúde — Guia prático de cuidado à mulher em situação de violência: https://www.gov.br/saude/pt-br/centrais-de-conteudo/publicacoes/guias-e-manuais/2025/guia-pratico-de-cuidado-a-mulher-em-situacao-de-violencia.pdf</a:t>
            </a:r>
          </a:p>
          <a:p xmlns:a="http://schemas.openxmlformats.org/drawingml/2006/main">
            <a:r>
              <a:t>Lei nº 12.845/2013 — atendimento integral em violência sexual: https://www.planalto.gov.br/ccivil_03/_ato2011-2014/2013/lei/l12845.htm</a:t>
            </a:r>
          </a:p>
          <a:p xmlns:a="http://schemas.openxmlformats.org/drawingml/2006/main">
            <a:r>
              <a:t>Curitiba — publicação de 18/06/2026: https://www.curitiba.pr.gov.br/noticias/casa-da-mulher-brasileira-completa-dez-anos-como-referencia-no-acolhimento-e-protecao-de-mulheres-em-curitiba/83645</a:t>
            </a:r>
          </a:p>
          <a:p xmlns:a="http://schemas.openxmlformats.org/drawingml/2006/main">
            <a:r>
              <a:t>Pinhais — publicação de 07/08/2026: https://atendenet.pinhais.pr.gov.br/cidadao/noticia/lei-maria-da-penha-20-anos-pinhais-reforca-acoes-de-conscientizacao-e-celebra-5-anos-do-centro-de-referencia</a:t>
            </a:r>
          </a:p>
          <a:p xmlns:a="http://schemas.openxmlformats.org/drawingml/2006/main">
            <a:r>
              <a:t>São José dos Pinhais — publicação de 01/08/2025: https://www.sjp.pr.gov.br/agosto-lilas-sao-jose-dos-pinhais-realiza-acoes-de-combate-a-violencia-contra-a-mulher/</a:t>
            </a:r>
          </a:p>
          <a:p xmlns:a="http://schemas.openxmlformats.org/drawingml/2006/main">
            <a:r>
              <a:t>SESA — relação de referências por Região de Saúde: https://www.documentador.pr.gov.br/documentador/pub.do?action=d&amp;amp;uuid=%40gtf-escriba-sesa%40f3986f0c-4086-4f11-b607-22db5c90b460</a:t>
            </a:r>
          </a:p>
          <a:p xmlns:a="http://schemas.openxmlformats.org/drawingml/2006/main">
            <a:r>
              <a:t>SESA — página de atenção às pessoas em situação de violência e referências: https://www.saude.pr.gov.br/Pagina/Atencao-Pessoas-em-Situacao-de-Violencia</a:t>
            </a:r>
          </a:p>
          <a:p xmlns:a="http://schemas.openxmlformats.org/drawingml/2006/main">
            <a:r>
              <a:t>PCPR — orientação e acesso aos serviços policiais: https://www.policiacivil.pr.gov.br/mulher</a:t>
            </a:r>
          </a:p>
          <a:p xmlns:a="http://schemas.openxmlformats.org/drawingml/2006/main">
            <a:r>
              <a:t>Base territorial utilizada no hub: https://mulher-segura.camolezimonica.chatgpt.site/materiais/base/Base_Mestra_Indicadores_Mulher_Segura_COMESP.xlsx</a:t>
            </a:r>
          </a:p>
          <a:p xmlns:a="http://schemas.openxmlformats.org/drawingml/2006/main">
            <a:r>
              <a:t>IPARDES — Mulheres do Paraná: https://www.ipardes.pr.gov.br/Pagina/Mulheres-do-Parana</a:t>
            </a:r>
          </a:p>
          <a:p xmlns:a="http://schemas.openxmlformats.org/drawingml/2006/main">
            <a:r>
              <a:t>Lei nº 13.431/2017 — proteção de crianças e adolescentes vítimas ou testemunhas de violência: https://www.planalto.gov.br/ccivil_03/_ato2015-2018/2017/lei/l13431.htm</a:t>
            </a:r>
          </a:p>
          <a:p xmlns:a="http://schemas.openxmlformats.org/drawingml/2006/main">
            <a:r>
              <a:t>LGPD — princípios, bases legais e tratamento de dados sensíveis: https://www.planalto.gov.br/ccivil_03/_ato2015-2018/2018/lei/l13709.htm</a:t>
            </a:r>
          </a:p>
          <a:p xmlns:a="http://schemas.openxmlformats.org/drawingml/2006/main">
            <a:r>
              <a:t>Ligue 180 — finalidade e funcionamento: https://www.gov.br/mulheres/pt-br/ligue180</a:t>
            </a:r>
          </a:p>
          <a:p xmlns:a="http://schemas.openxmlformats.org/drawingml/2006/main">
            <a:r>
              <a:t>SESA — acesso à atenção e urgência em saúde: https://www.saude.pr.gov.br/Pagina/Atencao-Saude-das-Pessoas-em-Situacao-de-Violencia</a:t>
            </a:r>
          </a:p>
          <a:p xmlns:a="http://schemas.openxmlformats.org/drawingml/2006/main">
            <a:r>
              <a:t>Consultar o protocolo de facilitação →: https://mulher-segura.camolezimonica.chatgpt.site/#facilitacao</a:t>
            </a:r>
          </a:p>
          <a:p xmlns:a="http://schemas.openxmlformats.org/drawingml/2006/main">
            <a:r>
              <a:t>Retomar legislação: https://mulher-segura.camolezimonica.chatgpt.site/#modulo-3</a:t>
            </a:r>
          </a:p>
          <a:p xmlns:a="http://schemas.openxmlformats.org/drawingml/2006/main">
            <a:r>
              <a:t>Consultar a base territorial: https://mulher-segura.camolezimonica.chatgpt.site/#base</a:t>
            </a:r>
          </a:p>
          <a:p xmlns:a="http://schemas.openxmlformats.org/drawingml/2006/main">
            <a:r>
              <a:t>Voltar ao início ↑: https://mulher-segura.camolezimonica.chatgpt.site/#inicio</a:t>
            </a:r>
          </a:p>
          <a:p xmlns:a="http://schemas.openxmlformats.org/drawingml/2006/main">
            <a:r>
              <a:t>Documento de referência · Secretaria de Políticas para as Mulheres ↗: https://www12.senado.leg.br/institucional/omv/copy_of_acervo/outras-referencias/copy2_of_entenda-a-violencia/pdfs/rede-de-enfrentamento-a-violencia-contra-as-mulheres</a:t>
            </a:r>
          </a:p>
          <a:p xmlns:a="http://schemas.openxmlformats.org/drawingml/2006/main">
            <a:r>
              <a:t>Lei Maria da Penha — arts. 8º e 9º: https://www.planalto.gov.br/ccivil_03/_ato2004-2006/2006/lei/l11340.htm</a:t>
            </a:r>
          </a:p>
          <a:p xmlns:a="http://schemas.openxmlformats.org/drawingml/2006/main">
            <a:r>
              <a:t>Lei nº 14.899/2024 — planejamento e articulação das redes: https://www.planalto.gov.br/ccivil_03/_ato2023-2026/2024/lei/l14899.htm</a:t>
            </a:r>
          </a:p>
          <a:p xmlns:a="http://schemas.openxmlformats.org/drawingml/2006/main">
            <a:r>
              <a:t>MDS — acesso ao CREAS: https://www.gov.br/pt-br/servicos/acessar-creas-centro-de-referencia-especializado-em-assistencia-social</a:t>
            </a:r>
          </a:p>
          <a:p xmlns:a="http://schemas.openxmlformats.org/drawingml/2006/main">
            <a:r>
              <a:t>Resolução CNAS nº 109/2009 — Tipificação Nacional dos Serviços Socioassistenciais: https://www.mds.gov.br/webarquivos/public/resolucao_CNAS_N109_%202009.pdf</a:t>
            </a:r>
          </a:p>
          <a:p xmlns:a="http://schemas.openxmlformats.org/drawingml/2006/main">
            <a:r>
              <a:t>SEMIPI Paraná — função dos centros de referência de atendimento à mulher: https://www.semipi.pr.gov.br/Pagina/Centro-de-Referencia-de-Atendimento-Mulher-CRAM</a:t>
            </a:r>
          </a:p>
          <a:p xmlns:a="http://schemas.openxmlformats.org/drawingml/2006/main">
            <a:r>
              <a:t>Ministério da Saúde — Guia prático de cuidado à mulher em situação de violência: https://www.gov.br/saude/pt-br/centrais-de-conteudo/publicacoes/guias-e-manuais/2025/guia-pratico-de-cuidado-a-mulher-em-situacao-de-violencia.pdf</a:t>
            </a:r>
          </a:p>
          <a:p xmlns:a="http://schemas.openxmlformats.org/drawingml/2006/main">
            <a:r>
              <a:t>Lei nº 12.845/2013 — atendimento integral em violência sexual: https://www.planalto.gov.br/ccivil_03/_ato2011-2014/2013/lei/l12845.htm</a:t>
            </a:r>
          </a:p>
          <a:p xmlns:a="http://schemas.openxmlformats.org/drawingml/2006/main">
            <a:r>
              <a:t>Curitiba — publicação de 18/06/2026: https://www.curitiba.pr.gov.br/noticias/casa-da-mulher-brasileira-completa-dez-anos-como-referencia-no-acolhimento-e-protecao-de-mulheres-em-curitiba/83645</a:t>
            </a:r>
          </a:p>
          <a:p xmlns:a="http://schemas.openxmlformats.org/drawingml/2006/main">
            <a:r>
              <a:t>Pinhais — publicação de 07/08/2026: https://atendenet.pinhais.pr.gov.br/cidadao/noticia/lei-maria-da-penha-20-anos-pinhais-reforca-acoes-de-conscientizacao-e-celebra-5-anos-do-centro-de-referencia</a:t>
            </a:r>
          </a:p>
          <a:p xmlns:a="http://schemas.openxmlformats.org/drawingml/2006/main">
            <a:r>
              <a:t>São José dos Pinhais — publicação de 01/08/2025: https://www.sjp.pr.gov.br/agosto-lilas-sao-jose-dos-pinhais-realiza-acoes-de-combate-a-violencia-contra-a-mulher/</a:t>
            </a:r>
          </a:p>
          <a:p xmlns:a="http://schemas.openxmlformats.org/drawingml/2006/main">
            <a:r>
              <a:t>SESA — relação de referências por Região de Saúde: https://www.documentador.pr.gov.br/documentador/pub.do?action=d&amp;amp;uuid=%40gtf-escriba-sesa%40f3986f0c-4086-4f11-b607-22db5c90b460</a:t>
            </a:r>
          </a:p>
          <a:p xmlns:a="http://schemas.openxmlformats.org/drawingml/2006/main">
            <a:r>
              <a:t>SESA — página de atenção às pessoas em situação de violência e referências: https://www.saude.pr.gov.br/Pagina/Atencao-Pessoas-em-Situacao-de-Violencia</a:t>
            </a:r>
          </a:p>
          <a:p xmlns:a="http://schemas.openxmlformats.org/drawingml/2006/main">
            <a:r>
              <a:t>PCPR — orientação e acesso aos serviços policiais: https://www.policiacivil.pr.gov.br/mulher</a:t>
            </a:r>
          </a:p>
          <a:p xmlns:a="http://schemas.openxmlformats.org/drawingml/2006/main">
            <a:r>
              <a:t>Base territorial utilizada no hub: https://mulher-segura.camolezimonica.chatgpt.site/materiais/base/Base_Mestra_Indicadores_Mulher_Segura_COMESP.xlsx</a:t>
            </a:r>
          </a:p>
          <a:p xmlns:a="http://schemas.openxmlformats.org/drawingml/2006/main">
            <a:r>
              <a:t>IPARDES — Mulheres do Paraná: https://www.ipardes.pr.gov.br/Pagina/Mulheres-do-Parana</a:t>
            </a:r>
          </a:p>
          <a:p xmlns:a="http://schemas.openxmlformats.org/drawingml/2006/main">
            <a:r>
              <a:t>Lei nº 13.431/2017 — proteção de crianças e adolescentes vítimas ou testemunhas de violência: https://www.planalto.gov.br/ccivil_03/_ato2015-2018/2017/lei/l13431.htm</a:t>
            </a:r>
          </a:p>
          <a:p xmlns:a="http://schemas.openxmlformats.org/drawingml/2006/main">
            <a:r>
              <a:t>LGPD — princípios, bases legais e tratamento de dados sensíveis: https://www.planalto.gov.br/ccivil_03/_ato2015-2018/2018/lei/l13709.htm</a:t>
            </a:r>
          </a:p>
          <a:p xmlns:a="http://schemas.openxmlformats.org/drawingml/2006/main">
            <a:r>
              <a:t>Ligue 180 — finalidade e funcionamento: https://www.gov.br/mulheres/pt-br/ligue180</a:t>
            </a:r>
          </a:p>
          <a:p xmlns:a="http://schemas.openxmlformats.org/drawingml/2006/main">
            <a:r>
              <a:t>SESA — acesso à atenção e urgência em saúde: https://www.saude.pr.gov.br/Pagina/Atencao-Saude-das-Pessoas-em-Situacao-de-Violencia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MÓDULO IV — Serviços: funções que não se confundem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2.1 O que cada serviço oferece</a:t>
            </a:r>
          </a:p>
          <a:p xmlns:a="http://schemas.openxmlformats.org/drawingml/2006/main">
            <a:r>
              <a:t>O mapa funcional começa pela oferta efetiva. O nome do equipamento não basta para saber sua função, seu público ou sua abrangência. Equipamentos denominados “Casa da Mulher” podem integrar programas e arranjos distintos. É necessário verificar se oferecem atendimento psicossocial, orientação, atividades de autonomia econômica, serviços de justiça, acolhimento residencial ou uma combinação dessas respostas.   CREAS e PAEFI.  O Centro de Referência Especializado de Assistência Social é uma unidade pública do SUAS voltada a situações de risco pessoal e social por violação de direitos. O PAEFI oferece apoio, orientação e acompanhamento especializado a famílias e indivíduos. O CREAS pode atender mulheres e meninas em situação de violência, mas sua especialização é socioassistencial; não se confunde com um serviço exclusivo da política para mulheres, com hospital, delegacia ou abrigo.   MDS — acesso ao CREAS  ·  Resolução CNAS nº 109/2009 — Tipificação Nacional dos Serviços Socioassistenciais .   Centros de referência de atendimento à mulher.  São serviços especializados no atendimento a mulheres em situação de violência, com acolhimento e acompanhamento psicossocial, orientação e articulação para acesso a direitos, conforme sua estrutura. Podem assumir papel importante na continuidade do cuidado, em diálogo com saúde, assistência, segurança e justiça. A oferta jurídica precisa ser descrita com precisão: orientação, encaminhamento e representação judicial não são expressões equivalentes.   SEMIPI Paraná — função dos centros de referência de atendimento à mulher .   Casa da Mulher Brasileira.  Reúne diferentes atendimentos em um espaço integrado, conforme a composição da unidade. A integração física pode reduzir deslocamentos, mas não elimina a necessidade de articulação com os serviços do território. O funcionamento geral do equipamento não permite presumir que todos os órgãos instalados nele tenham o mesmo horário ou que cada modalidade de atendimento esteja disponível a qualquer momento.   Saúde.  Unidades de atenção primária, urgência e emergência, hospitais e serviços especializados têm funções distintas. O cuidado inclui necessidades físicas e de saúde mental e a continuidade do acompanhamento. Em violência sexual, é necessário conhecer a referência territorial e a via de acesso, sem condicionar o atendimento em saúde a registro policial. Protocolos clínicos e procedimentos específicos serão aprofundados no módulo próprio da saúde.   Ministério da Saúde — Guia prático de cuidado à mulher em situação de violência  ·  Lei nº 12.845/2013 — atendimento integral em violência sexual .   Abrigos e acolhimento protegido.  Respondem a necessidades de proteção e acolhimento provisório, segundo a modalidade e a avaliação da situação. Acolhimento residencial não é sinônimo de atendimento psicossocial diurno. O mapa deve registrar o canal institucional de acesso, a abrangência, as condições para dependentes e a alternativa quando não houver vaga. Endereços sigilosos de abrigos não devem integrar materiais públicos ou mapas de circulação ampla.   Outras instituições.  Delegacias, patrulhas especializadas, Defensoria Pública, Ministério Público e Judiciário participam com suas competências próprias. Educação, Conselho Tutelar e demais serviços de proteção de crianças e adolescentes precisam ser considerados quando houver meninas ou dependentes com direitos ameaçados. A atuação de um órgão não substitui as atribuições dos demais.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 E LINKS DE CONSULTA</a:t>
            </a:r>
          </a:p>
          <a:p xmlns:a="http://schemas.openxmlformats.org/drawingml/2006/main">
            <a:r>
              <a:t>Matriz de mapeamento: https://mulher-segura.camolezimonica.chatgpt.site/#mapa-rede</a:t>
            </a:r>
          </a:p>
          <a:p xmlns:a="http://schemas.openxmlformats.org/drawingml/2006/main">
            <a:r>
              <a:t>Oficina de fluxo: https://mulher-segura.camolezimonica.chatgpt.site/#oficina-4</a:t>
            </a:r>
          </a:p>
          <a:p xmlns:a="http://schemas.openxmlformats.org/drawingml/2006/main">
            <a:r>
              <a:t>Retomar o módulo III: https://mulher-segura.camolezimonica.chatgpt.site/#modulo-3</a:t>
            </a:r>
          </a:p>
          <a:p xmlns:a="http://schemas.openxmlformats.org/drawingml/2006/main">
            <a:r>
              <a:t>Documento de referência · Secretaria de Políticas para as Mulheres  ↗: https://www12.senado.leg.br/institucional/omv/copy_of_acervo/outras-referencias/copy2_of_entenda-a-violencia/pdfs/rede-de-enfrentamento-a-violencia-contra-as-mulheres</a:t>
            </a:r>
          </a:p>
          <a:p xmlns:a="http://schemas.openxmlformats.org/drawingml/2006/main">
            <a:r>
              <a:t>Lei Maria da Penha — arts. 8º e 9º: https://www.planalto.gov.br/ccivil_03/_ato2004-2006/2006/lei/l11340.htm</a:t>
            </a:r>
          </a:p>
          <a:p xmlns:a="http://schemas.openxmlformats.org/drawingml/2006/main">
            <a:r>
              <a:t>Lei nº 14.899/2024 — planejamento e articulação das redes: https://www.planalto.gov.br/ccivil_03/_ato2023-2026/2024/lei/l14899.htm</a:t>
            </a:r>
          </a:p>
          <a:p xmlns:a="http://schemas.openxmlformats.org/drawingml/2006/main">
            <a:r>
              <a:t>MDS — acesso ao CREAS: https://www.gov.br/pt-br/servicos/acessar-creas-centro-de-referencia-especializado-em-assistencia-social</a:t>
            </a:r>
          </a:p>
          <a:p xmlns:a="http://schemas.openxmlformats.org/drawingml/2006/main">
            <a:r>
              <a:t>Resolução CNAS nº 109/2009 — Tipificação Nacional dos Serviços Socioassistenciais: https://www.mds.gov.br/webarquivos/public/resolucao_CNAS_N109_%202009.pdf</a:t>
            </a:r>
          </a:p>
          <a:p xmlns:a="http://schemas.openxmlformats.org/drawingml/2006/main">
            <a:r>
              <a:t>SEMIPI Paraná — função dos centros de referência de atendimento à mulher: https://www.semipi.pr.gov.br/Pagina/Centro-de-Referencia-de-Atendimento-Mulher-CRAM</a:t>
            </a:r>
          </a:p>
          <a:p xmlns:a="http://schemas.openxmlformats.org/drawingml/2006/main">
            <a:r>
              <a:t>Ministério da Saúde — Guia prático de cuidado à mulher em situação de violência: https://www.gov.br/saude/pt-br/centrais-de-conteudo/publicacoes/guias-e-manuais/2025/guia-pratico-de-cuidado-a-mulher-em-situacao-de-violencia.pdf</a:t>
            </a:r>
          </a:p>
          <a:p xmlns:a="http://schemas.openxmlformats.org/drawingml/2006/main">
            <a:r>
              <a:t>Lei nº 12.845/2013 — atendimento integral em violência sexual: https://www.planalto.gov.br/ccivil_03/_ato2011-2014/2013/lei/l12845.htm</a:t>
            </a:r>
          </a:p>
          <a:p xmlns:a="http://schemas.openxmlformats.org/drawingml/2006/main">
            <a:r>
              <a:t>Curitiba — publicação de 18/06/2026: https://www.curitiba.pr.gov.br/noticias/casa-da-mulher-brasileira-completa-dez-anos-como-referencia-no-acolhimento-e-protecao-de-mulheres-em-curitiba/83645</a:t>
            </a:r>
          </a:p>
          <a:p xmlns:a="http://schemas.openxmlformats.org/drawingml/2006/main">
            <a:r>
              <a:t>Pinhais — publicação de 07/08/2026: https://atendenet.pinhais.pr.gov.br/cidadao/noticia/lei-maria-da-penha-20-anos-pinhais-reforca-acoes-de-conscientizacao-e-celebra-5-anos-do-centro-de-referencia</a:t>
            </a:r>
          </a:p>
          <a:p xmlns:a="http://schemas.openxmlformats.org/drawingml/2006/main">
            <a:r>
              <a:t>São José dos Pinhais — publicação de 01/08/2025: https://www.sjp.pr.gov.br/agosto-lilas-sao-jose-dos-pinhais-realiza-acoes-de-combate-a-violencia-contra-a-mulher/</a:t>
            </a:r>
          </a:p>
          <a:p xmlns:a="http://schemas.openxmlformats.org/drawingml/2006/main">
            <a:r>
              <a:t>SESA — relação de referências por Região de Saúde: https://www.documentador.pr.gov.br/documentador/pub.do?action=d&amp;amp;uuid=%40gtf-escriba-sesa%40f3986f0c-4086-4f11-b607-22db5c90b460</a:t>
            </a:r>
          </a:p>
          <a:p xmlns:a="http://schemas.openxmlformats.org/drawingml/2006/main">
            <a:r>
              <a:t>SESA — página de atenção às pessoas em situação de violência e referências: https://www.saude.pr.gov.br/Pagina/Atencao-Pessoas-em-Situacao-de-Violencia</a:t>
            </a:r>
          </a:p>
          <a:p xmlns:a="http://schemas.openxmlformats.org/drawingml/2006/main">
            <a:r>
              <a:t>PCPR — orientação e acesso aos serviços policiais: https://www.policiacivil.pr.gov.br/mulher</a:t>
            </a:r>
          </a:p>
          <a:p xmlns:a="http://schemas.openxmlformats.org/drawingml/2006/main">
            <a:r>
              <a:t>Base territorial utilizada no hub: https://mulher-segura.camolezimonica.chatgpt.site/materiais/base/Base_Mestra_Indicadores_Mulher_Segura_COMESP.xlsx</a:t>
            </a:r>
          </a:p>
          <a:p xmlns:a="http://schemas.openxmlformats.org/drawingml/2006/main">
            <a:r>
              <a:t>IPARDES — Mulheres do Paraná: https://www.ipardes.pr.gov.br/Pagina/Mulheres-do-Parana</a:t>
            </a:r>
          </a:p>
          <a:p xmlns:a="http://schemas.openxmlformats.org/drawingml/2006/main">
            <a:r>
              <a:t>Lei nº 13.431/2017 — proteção de crianças e adolescentes vítimas ou testemunhas de violência: https://www.planalto.gov.br/ccivil_03/_ato2015-2018/2017/lei/l13431.htm</a:t>
            </a:r>
          </a:p>
          <a:p xmlns:a="http://schemas.openxmlformats.org/drawingml/2006/main">
            <a:r>
              <a:t>LGPD — princípios, bases legais e tratamento de dados sensíveis: https://www.planalto.gov.br/ccivil_03/_ato2015-2018/2018/lei/l13709.htm</a:t>
            </a:r>
          </a:p>
          <a:p xmlns:a="http://schemas.openxmlformats.org/drawingml/2006/main">
            <a:r>
              <a:t>Ligue 180 — finalidade e funcionamento: https://www.gov.br/mulheres/pt-br/ligue180</a:t>
            </a:r>
          </a:p>
          <a:p xmlns:a="http://schemas.openxmlformats.org/drawingml/2006/main">
            <a:r>
              <a:t>SESA — acesso à atenção e urgência em saúde: https://www.saude.pr.gov.br/Pagina/Atencao-Saude-das-Pessoas-em-Situacao-de-Violencia</a:t>
            </a:r>
          </a:p>
          <a:p xmlns:a="http://schemas.openxmlformats.org/drawingml/2006/main">
            <a:r>
              <a:t>Consultar o protocolo de facilitação →: https://mulher-segura.camolezimonica.chatgpt.site/#facilitacao</a:t>
            </a:r>
          </a:p>
          <a:p xmlns:a="http://schemas.openxmlformats.org/drawingml/2006/main">
            <a:r>
              <a:t>Retomar legislação: https://mulher-segura.camolezimonica.chatgpt.site/#modulo-3</a:t>
            </a:r>
          </a:p>
          <a:p xmlns:a="http://schemas.openxmlformats.org/drawingml/2006/main">
            <a:r>
              <a:t>Consultar a base territorial: https://mulher-segura.camolezimonica.chatgpt.site/#base</a:t>
            </a:r>
          </a:p>
          <a:p xmlns:a="http://schemas.openxmlformats.org/drawingml/2006/main">
            <a:r>
              <a:t>Voltar ao início ↑: https://mulher-segura.camolezimonica.chatgpt.site/#inicio</a:t>
            </a:r>
          </a:p>
          <a:p xmlns:a="http://schemas.openxmlformats.org/drawingml/2006/main">
            <a:r>
              <a:t>Documento de referência · Secretaria de Políticas para as Mulheres ↗: https://www12.senado.leg.br/institucional/omv/copy_of_acervo/outras-referencias/copy2_of_entenda-a-violencia/pdfs/rede-de-enfrentamento-a-violencia-contra-as-mulheres</a:t>
            </a:r>
          </a:p>
          <a:p xmlns:a="http://schemas.openxmlformats.org/drawingml/2006/main">
            <a:r>
              <a:t>Lei Maria da Penha — arts. 8º e 9º: https://www.planalto.gov.br/ccivil_03/_ato2004-2006/2006/lei/l11340.htm</a:t>
            </a:r>
          </a:p>
          <a:p xmlns:a="http://schemas.openxmlformats.org/drawingml/2006/main">
            <a:r>
              <a:t>Lei nº 14.899/2024 — planejamento e articulação das redes: https://www.planalto.gov.br/ccivil_03/_ato2023-2026/2024/lei/l14899.htm</a:t>
            </a:r>
          </a:p>
          <a:p xmlns:a="http://schemas.openxmlformats.org/drawingml/2006/main">
            <a:r>
              <a:t>MDS — acesso ao CREAS: https://www.gov.br/pt-br/servicos/acessar-creas-centro-de-referencia-especializado-em-assistencia-social</a:t>
            </a:r>
          </a:p>
          <a:p xmlns:a="http://schemas.openxmlformats.org/drawingml/2006/main">
            <a:r>
              <a:t>Resolução CNAS nº 109/2009 — Tipificação Nacional dos Serviços Socioassistenciais: https://www.mds.gov.br/webarquivos/public/resolucao_CNAS_N109_%202009.pdf</a:t>
            </a:r>
          </a:p>
          <a:p xmlns:a="http://schemas.openxmlformats.org/drawingml/2006/main">
            <a:r>
              <a:t>SEMIPI Paraná — função dos centros de referência de atendimento à mulher: https://www.semipi.pr.gov.br/Pagina/Centro-de-Referencia-de-Atendimento-Mulher-CRAM</a:t>
            </a:r>
          </a:p>
          <a:p xmlns:a="http://schemas.openxmlformats.org/drawingml/2006/main">
            <a:r>
              <a:t>Ministério da Saúde — Guia prático de cuidado à mulher em situação de violência: https://www.gov.br/saude/pt-br/centrais-de-conteudo/publicacoes/guias-e-manuais/2025/guia-pratico-de-cuidado-a-mulher-em-situacao-de-violencia.pdf</a:t>
            </a:r>
          </a:p>
          <a:p xmlns:a="http://schemas.openxmlformats.org/drawingml/2006/main">
            <a:r>
              <a:t>Lei nº 12.845/2013 — atendimento integral em violência sexual: https://www.planalto.gov.br/ccivil_03/_ato2011-2014/2013/lei/l12845.htm</a:t>
            </a:r>
          </a:p>
          <a:p xmlns:a="http://schemas.openxmlformats.org/drawingml/2006/main">
            <a:r>
              <a:t>Curitiba — publicação de 18/06/2026: https://www.curitiba.pr.gov.br/noticias/casa-da-mulher-brasileira-completa-dez-anos-como-referencia-no-acolhimento-e-protecao-de-mulheres-em-curitiba/83645</a:t>
            </a:r>
          </a:p>
          <a:p xmlns:a="http://schemas.openxmlformats.org/drawingml/2006/main">
            <a:r>
              <a:t>Pinhais — publicação de 07/08/2026: https://atendenet.pinhais.pr.gov.br/cidadao/noticia/lei-maria-da-penha-20-anos-pinhais-reforca-acoes-de-conscientizacao-e-celebra-5-anos-do-centro-de-referencia</a:t>
            </a:r>
          </a:p>
          <a:p xmlns:a="http://schemas.openxmlformats.org/drawingml/2006/main">
            <a:r>
              <a:t>São José dos Pinhais — publicação de 01/08/2025: https://www.sjp.pr.gov.br/agosto-lilas-sao-jose-dos-pinhais-realiza-acoes-de-combate-a-violencia-contra-a-mulher/</a:t>
            </a:r>
          </a:p>
          <a:p xmlns:a="http://schemas.openxmlformats.org/drawingml/2006/main">
            <a:r>
              <a:t>SESA — relação de referências por Região de Saúde: https://www.documentador.pr.gov.br/documentador/pub.do?action=d&amp;amp;uuid=%40gtf-escriba-sesa%40f3986f0c-4086-4f11-b607-22db5c90b460</a:t>
            </a:r>
          </a:p>
          <a:p xmlns:a="http://schemas.openxmlformats.org/drawingml/2006/main">
            <a:r>
              <a:t>SESA — página de atenção às pessoas em situação de violência e referências: https://www.saude.pr.gov.br/Pagina/Atencao-Pessoas-em-Situacao-de-Violencia</a:t>
            </a:r>
          </a:p>
          <a:p xmlns:a="http://schemas.openxmlformats.org/drawingml/2006/main">
            <a:r>
              <a:t>PCPR — orientação e acesso aos serviços policiais: https://www.policiacivil.pr.gov.br/mulher</a:t>
            </a:r>
          </a:p>
          <a:p xmlns:a="http://schemas.openxmlformats.org/drawingml/2006/main">
            <a:r>
              <a:t>Base territorial utilizada no hub: https://mulher-segura.camolezimonica.chatgpt.site/materiais/base/Base_Mestra_Indicadores_Mulher_Segura_COMESP.xlsx</a:t>
            </a:r>
          </a:p>
          <a:p xmlns:a="http://schemas.openxmlformats.org/drawingml/2006/main">
            <a:r>
              <a:t>IPARDES — Mulheres do Paraná: https://www.ipardes.pr.gov.br/Pagina/Mulheres-do-Parana</a:t>
            </a:r>
          </a:p>
          <a:p xmlns:a="http://schemas.openxmlformats.org/drawingml/2006/main">
            <a:r>
              <a:t>Lei nº 13.431/2017 — proteção de crianças e adolescentes vítimas ou testemunhas de violência: https://www.planalto.gov.br/ccivil_03/_ato2015-2018/2017/lei/l13431.htm</a:t>
            </a:r>
          </a:p>
          <a:p xmlns:a="http://schemas.openxmlformats.org/drawingml/2006/main">
            <a:r>
              <a:t>LGPD — princípios, bases legais e tratamento de dados sensíveis: https://www.planalto.gov.br/ccivil_03/_ato2015-2018/2018/lei/l13709.htm</a:t>
            </a:r>
          </a:p>
          <a:p xmlns:a="http://schemas.openxmlformats.org/drawingml/2006/main">
            <a:r>
              <a:t>Ligue 180 — finalidade e funcionamento: https://www.gov.br/mulheres/pt-br/ligue180</a:t>
            </a:r>
          </a:p>
          <a:p xmlns:a="http://schemas.openxmlformats.org/drawingml/2006/main">
            <a:r>
              <a:t>SESA — acesso à atenção e urgência em saúde: https://www.saude.pr.gov.br/Pagina/Atencao-Saude-das-Pessoas-em-Situacao-de-Violencia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MÓDULO IV — Proteção, saúde e acesso à justiça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2.1 O que cada serviço oferece</a:t>
            </a:r>
          </a:p>
          <a:p xmlns:a="http://schemas.openxmlformats.org/drawingml/2006/main">
            <a:r>
              <a:t>O mapa funcional começa pela oferta efetiva. O nome do equipamento não basta para saber sua função, seu público ou sua abrangência. Equipamentos denominados “Casa da Mulher” podem integrar programas e arranjos distintos. É necessário verificar se oferecem atendimento psicossocial, orientação, atividades de autonomia econômica, serviços de justiça, acolhimento residencial ou uma combinação dessas respostas.   CREAS e PAEFI.  O Centro de Referência Especializado de Assistência Social é uma unidade pública do SUAS voltada a situações de risco pessoal e social por violação de direitos. O PAEFI oferece apoio, orientação e acompanhamento especializado a famílias e indivíduos. O CREAS pode atender mulheres e meninas em situação de violência, mas sua especialização é socioassistencial; não se confunde com um serviço exclusivo da política para mulheres, com hospital, delegacia ou abrigo.   MDS — acesso ao CREAS  ·  Resolução CNAS nº 109/2009 — Tipificação Nacional dos Serviços Socioassistenciais .   Centros de referência de atendimento à mulher.  São serviços especializados no atendimento a mulheres em situação de violência, com acolhimento e acompanhamento psicossocial, orientação e articulação para acesso a direitos, conforme sua estrutura. Podem assumir papel importante na continuidade do cuidado, em diálogo com saúde, assistência, segurança e justiça. A oferta jurídica precisa ser descrita com precisão: orientação, encaminhamento e representação judicial não são expressões equivalentes.   SEMIPI Paraná — função dos centros de referência de atendimento à mulher .   Casa da Mulher Brasileira.  Reúne diferentes atendimentos em um espaço integrado, conforme a composição da unidade. A integração física pode reduzir deslocamentos, mas não elimina a necessidade de articulação com os serviços do território. O funcionamento geral do equipamento não permite presumir que todos os órgãos instalados nele tenham o mesmo horário ou que cada modalidade de atendimento esteja disponível a qualquer momento.   Saúde.  Unidades de atenção primária, urgência e emergência, hospitais e serviços especializados têm funções distintas. O cuidado inclui necessidades físicas e de saúde mental e a continuidade do acompanhamento. Em violência sexual, é necessário conhecer a referência territorial e a via de acesso, sem condicionar o atendimento em saúde a registro policial. Protocolos clínicos e procedimentos específicos serão aprofundados no módulo próprio da saúde.   Ministério da Saúde — Guia prático de cuidado à mulher em situação de violência  ·  Lei nº 12.845/2013 — atendimento integral em violência sexual .   Abrigos e acolhimento protegido.  Respondem a necessidades de proteção e acolhimento provisório, segundo a modalidade e a avaliação da situação. Acolhimento residencial não é sinônimo de atendimento psicossocial diurno. O mapa deve registrar o canal institucional de acesso, a abrangência, as condições para dependentes e a alternativa quando não houver vaga. Endereços sigilosos de abrigos não devem integrar materiais públicos ou mapas de circulação ampla.   Outras instituições.  Delegacias, patrulhas especializadas, Defensoria Pública, Ministério Público e Judiciário participam com suas competências próprias. Educação, Conselho Tutelar e demais serviços de proteção de crianças e adolescentes precisam ser considerados quando houver meninas ou dependentes com direitos ameaçados. A atuação de um órgão não substitui as atribuições dos demais.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 E LINKS DE CONSULTA</a:t>
            </a:r>
          </a:p>
          <a:p xmlns:a="http://schemas.openxmlformats.org/drawingml/2006/main">
            <a:r>
              <a:t>Matriz de mapeamento: https://mulher-segura.camolezimonica.chatgpt.site/#mapa-rede</a:t>
            </a:r>
          </a:p>
          <a:p xmlns:a="http://schemas.openxmlformats.org/drawingml/2006/main">
            <a:r>
              <a:t>Oficina de fluxo: https://mulher-segura.camolezimonica.chatgpt.site/#oficina-4</a:t>
            </a:r>
          </a:p>
          <a:p xmlns:a="http://schemas.openxmlformats.org/drawingml/2006/main">
            <a:r>
              <a:t>Retomar o módulo III: https://mulher-segura.camolezimonica.chatgpt.site/#modulo-3</a:t>
            </a:r>
          </a:p>
          <a:p xmlns:a="http://schemas.openxmlformats.org/drawingml/2006/main">
            <a:r>
              <a:t>Documento de referência · Secretaria de Políticas para as Mulheres  ↗: https://www12.senado.leg.br/institucional/omv/copy_of_acervo/outras-referencias/copy2_of_entenda-a-violencia/pdfs/rede-de-enfrentamento-a-violencia-contra-as-mulheres</a:t>
            </a:r>
          </a:p>
          <a:p xmlns:a="http://schemas.openxmlformats.org/drawingml/2006/main">
            <a:r>
              <a:t>Lei Maria da Penha — arts. 8º e 9º: https://www.planalto.gov.br/ccivil_03/_ato2004-2006/2006/lei/l11340.htm</a:t>
            </a:r>
          </a:p>
          <a:p xmlns:a="http://schemas.openxmlformats.org/drawingml/2006/main">
            <a:r>
              <a:t>Lei nº 14.899/2024 — planejamento e articulação das redes: https://www.planalto.gov.br/ccivil_03/_ato2023-2026/2024/lei/l14899.htm</a:t>
            </a:r>
          </a:p>
          <a:p xmlns:a="http://schemas.openxmlformats.org/drawingml/2006/main">
            <a:r>
              <a:t>MDS — acesso ao CREAS: https://www.gov.br/pt-br/servicos/acessar-creas-centro-de-referencia-especializado-em-assistencia-social</a:t>
            </a:r>
          </a:p>
          <a:p xmlns:a="http://schemas.openxmlformats.org/drawingml/2006/main">
            <a:r>
              <a:t>Resolução CNAS nº 109/2009 — Tipificação Nacional dos Serviços Socioassistenciais: https://www.mds.gov.br/webarquivos/public/resolucao_CNAS_N109_%202009.pdf</a:t>
            </a:r>
          </a:p>
          <a:p xmlns:a="http://schemas.openxmlformats.org/drawingml/2006/main">
            <a:r>
              <a:t>SEMIPI Paraná — função dos centros de referência de atendimento à mulher: https://www.semipi.pr.gov.br/Pagina/Centro-de-Referencia-de-Atendimento-Mulher-CRAM</a:t>
            </a:r>
          </a:p>
          <a:p xmlns:a="http://schemas.openxmlformats.org/drawingml/2006/main">
            <a:r>
              <a:t>Ministério da Saúde — Guia prático de cuidado à mulher em situação de violência: https://www.gov.br/saude/pt-br/centrais-de-conteudo/publicacoes/guias-e-manuais/2025/guia-pratico-de-cuidado-a-mulher-em-situacao-de-violencia.pdf</a:t>
            </a:r>
          </a:p>
          <a:p xmlns:a="http://schemas.openxmlformats.org/drawingml/2006/main">
            <a:r>
              <a:t>Lei nº 12.845/2013 — atendimento integral em violência sexual: https://www.planalto.gov.br/ccivil_03/_ato2011-2014/2013/lei/l12845.htm</a:t>
            </a:r>
          </a:p>
          <a:p xmlns:a="http://schemas.openxmlformats.org/drawingml/2006/main">
            <a:r>
              <a:t>Curitiba — publicação de 18/06/2026: https://www.curitiba.pr.gov.br/noticias/casa-da-mulher-brasileira-completa-dez-anos-como-referencia-no-acolhimento-e-protecao-de-mulheres-em-curitiba/83645</a:t>
            </a:r>
          </a:p>
          <a:p xmlns:a="http://schemas.openxmlformats.org/drawingml/2006/main">
            <a:r>
              <a:t>Pinhais — publicação de 07/08/2026: https://atendenet.pinhais.pr.gov.br/cidadao/noticia/lei-maria-da-penha-20-anos-pinhais-reforca-acoes-de-conscientizacao-e-celebra-5-anos-do-centro-de-referencia</a:t>
            </a:r>
          </a:p>
          <a:p xmlns:a="http://schemas.openxmlformats.org/drawingml/2006/main">
            <a:r>
              <a:t>São José dos Pinhais — publicação de 01/08/2025: https://www.sjp.pr.gov.br/agosto-lilas-sao-jose-dos-pinhais-realiza-acoes-de-combate-a-violencia-contra-a-mulher/</a:t>
            </a:r>
          </a:p>
          <a:p xmlns:a="http://schemas.openxmlformats.org/drawingml/2006/main">
            <a:r>
              <a:t>SESA — relação de referências por Região de Saúde: https://www.documentador.pr.gov.br/documentador/pub.do?action=d&amp;amp;uuid=%40gtf-escriba-sesa%40f3986f0c-4086-4f11-b607-22db5c90b460</a:t>
            </a:r>
          </a:p>
          <a:p xmlns:a="http://schemas.openxmlformats.org/drawingml/2006/main">
            <a:r>
              <a:t>SESA — página de atenção às pessoas em situação de violência e referências: https://www.saude.pr.gov.br/Pagina/Atencao-Pessoas-em-Situacao-de-Violencia</a:t>
            </a:r>
          </a:p>
          <a:p xmlns:a="http://schemas.openxmlformats.org/drawingml/2006/main">
            <a:r>
              <a:t>PCPR — orientação e acesso aos serviços policiais: https://www.policiacivil.pr.gov.br/mulher</a:t>
            </a:r>
          </a:p>
          <a:p xmlns:a="http://schemas.openxmlformats.org/drawingml/2006/main">
            <a:r>
              <a:t>Base territorial utilizada no hub: https://mulher-segura.camolezimonica.chatgpt.site/materiais/base/Base_Mestra_Indicadores_Mulher_Segura_COMESP.xlsx</a:t>
            </a:r>
          </a:p>
          <a:p xmlns:a="http://schemas.openxmlformats.org/drawingml/2006/main">
            <a:r>
              <a:t>IPARDES — Mulheres do Paraná: https://www.ipardes.pr.gov.br/Pagina/Mulheres-do-Parana</a:t>
            </a:r>
          </a:p>
          <a:p xmlns:a="http://schemas.openxmlformats.org/drawingml/2006/main">
            <a:r>
              <a:t>Lei nº 13.431/2017 — proteção de crianças e adolescentes vítimas ou testemunhas de violência: https://www.planalto.gov.br/ccivil_03/_ato2015-2018/2017/lei/l13431.htm</a:t>
            </a:r>
          </a:p>
          <a:p xmlns:a="http://schemas.openxmlformats.org/drawingml/2006/main">
            <a:r>
              <a:t>LGPD — princípios, bases legais e tratamento de dados sensíveis: https://www.planalto.gov.br/ccivil_03/_ato2015-2018/2018/lei/l13709.htm</a:t>
            </a:r>
          </a:p>
          <a:p xmlns:a="http://schemas.openxmlformats.org/drawingml/2006/main">
            <a:r>
              <a:t>Ligue 180 — finalidade e funcionamento: https://www.gov.br/mulheres/pt-br/ligue180</a:t>
            </a:r>
          </a:p>
          <a:p xmlns:a="http://schemas.openxmlformats.org/drawingml/2006/main">
            <a:r>
              <a:t>SESA — acesso à atenção e urgência em saúde: https://www.saude.pr.gov.br/Pagina/Atencao-Saude-das-Pessoas-em-Situacao-de-Violencia</a:t>
            </a:r>
          </a:p>
          <a:p xmlns:a="http://schemas.openxmlformats.org/drawingml/2006/main">
            <a:r>
              <a:t>Consultar o protocolo de facilitação →: https://mulher-segura.camolezimonica.chatgpt.site/#facilitacao</a:t>
            </a:r>
          </a:p>
          <a:p xmlns:a="http://schemas.openxmlformats.org/drawingml/2006/main">
            <a:r>
              <a:t>Retomar legislação: https://mulher-segura.camolezimonica.chatgpt.site/#modulo-3</a:t>
            </a:r>
          </a:p>
          <a:p xmlns:a="http://schemas.openxmlformats.org/drawingml/2006/main">
            <a:r>
              <a:t>Consultar a base territorial: https://mulher-segura.camolezimonica.chatgpt.site/#base</a:t>
            </a:r>
          </a:p>
          <a:p xmlns:a="http://schemas.openxmlformats.org/drawingml/2006/main">
            <a:r>
              <a:t>Voltar ao início ↑: https://mulher-segura.camolezimonica.chatgpt.site/#inicio</a:t>
            </a:r>
          </a:p>
          <a:p xmlns:a="http://schemas.openxmlformats.org/drawingml/2006/main">
            <a:r>
              <a:t>Documento de referência · Secretaria de Políticas para as Mulheres ↗: https://www12.senado.leg.br/institucional/omv/copy_of_acervo/outras-referencias/copy2_of_entenda-a-violencia/pdfs/rede-de-enfrentamento-a-violencia-contra-as-mulheres</a:t>
            </a:r>
          </a:p>
          <a:p xmlns:a="http://schemas.openxmlformats.org/drawingml/2006/main">
            <a:r>
              <a:t>Lei Maria da Penha — arts. 8º e 9º: https://www.planalto.gov.br/ccivil_03/_ato2004-2006/2006/lei/l11340.htm</a:t>
            </a:r>
          </a:p>
          <a:p xmlns:a="http://schemas.openxmlformats.org/drawingml/2006/main">
            <a:r>
              <a:t>Lei nº 14.899/2024 — planejamento e articulação das redes: https://www.planalto.gov.br/ccivil_03/_ato2023-2026/2024/lei/l14899.htm</a:t>
            </a:r>
          </a:p>
          <a:p xmlns:a="http://schemas.openxmlformats.org/drawingml/2006/main">
            <a:r>
              <a:t>MDS — acesso ao CREAS: https://www.gov.br/pt-br/servicos/acessar-creas-centro-de-referencia-especializado-em-assistencia-social</a:t>
            </a:r>
          </a:p>
          <a:p xmlns:a="http://schemas.openxmlformats.org/drawingml/2006/main">
            <a:r>
              <a:t>Resolução CNAS nº 109/2009 — Tipificação Nacional dos Serviços Socioassistenciais: https://www.mds.gov.br/webarquivos/public/resolucao_CNAS_N109_%202009.pdf</a:t>
            </a:r>
          </a:p>
          <a:p xmlns:a="http://schemas.openxmlformats.org/drawingml/2006/main">
            <a:r>
              <a:t>SEMIPI Paraná — função dos centros de referência de atendimento à mulher: https://www.semipi.pr.gov.br/Pagina/Centro-de-Referencia-de-Atendimento-Mulher-CRAM</a:t>
            </a:r>
          </a:p>
          <a:p xmlns:a="http://schemas.openxmlformats.org/drawingml/2006/main">
            <a:r>
              <a:t>Ministério da Saúde — Guia prático de cuidado à mulher em situação de violência: https://www.gov.br/saude/pt-br/centrais-de-conteudo/publicacoes/guias-e-manuais/2025/guia-pratico-de-cuidado-a-mulher-em-situacao-de-violencia.pdf</a:t>
            </a:r>
          </a:p>
          <a:p xmlns:a="http://schemas.openxmlformats.org/drawingml/2006/main">
            <a:r>
              <a:t>Lei nº 12.845/2013 — atendimento integral em violência sexual: https://www.planalto.gov.br/ccivil_03/_ato2011-2014/2013/lei/l12845.htm</a:t>
            </a:r>
          </a:p>
          <a:p xmlns:a="http://schemas.openxmlformats.org/drawingml/2006/main">
            <a:r>
              <a:t>Curitiba — publicação de 18/06/2026: https://www.curitiba.pr.gov.br/noticias/casa-da-mulher-brasileira-completa-dez-anos-como-referencia-no-acolhimento-e-protecao-de-mulheres-em-curitiba/83645</a:t>
            </a:r>
          </a:p>
          <a:p xmlns:a="http://schemas.openxmlformats.org/drawingml/2006/main">
            <a:r>
              <a:t>Pinhais — publicação de 07/08/2026: https://atendenet.pinhais.pr.gov.br/cidadao/noticia/lei-maria-da-penha-20-anos-pinhais-reforca-acoes-de-conscientizacao-e-celebra-5-anos-do-centro-de-referencia</a:t>
            </a:r>
          </a:p>
          <a:p xmlns:a="http://schemas.openxmlformats.org/drawingml/2006/main">
            <a:r>
              <a:t>São José dos Pinhais — publicação de 01/08/2025: https://www.sjp.pr.gov.br/agosto-lilas-sao-jose-dos-pinhais-realiza-acoes-de-combate-a-violencia-contra-a-mulher/</a:t>
            </a:r>
          </a:p>
          <a:p xmlns:a="http://schemas.openxmlformats.org/drawingml/2006/main">
            <a:r>
              <a:t>SESA — relação de referências por Região de Saúde: https://www.documentador.pr.gov.br/documentador/pub.do?action=d&amp;amp;uuid=%40gtf-escriba-sesa%40f3986f0c-4086-4f11-b607-22db5c90b460</a:t>
            </a:r>
          </a:p>
          <a:p xmlns:a="http://schemas.openxmlformats.org/drawingml/2006/main">
            <a:r>
              <a:t>SESA — página de atenção às pessoas em situação de violência e referências: https://www.saude.pr.gov.br/Pagina/Atencao-Pessoas-em-Situacao-de-Violencia</a:t>
            </a:r>
          </a:p>
          <a:p xmlns:a="http://schemas.openxmlformats.org/drawingml/2006/main">
            <a:r>
              <a:t>PCPR — orientação e acesso aos serviços policiais: https://www.policiacivil.pr.gov.br/mulher</a:t>
            </a:r>
          </a:p>
          <a:p xmlns:a="http://schemas.openxmlformats.org/drawingml/2006/main">
            <a:r>
              <a:t>Base territorial utilizada no hub: https://mulher-segura.camolezimonica.chatgpt.site/materiais/base/Base_Mestra_Indicadores_Mulher_Segura_COMESP.xlsx</a:t>
            </a:r>
          </a:p>
          <a:p xmlns:a="http://schemas.openxmlformats.org/drawingml/2006/main">
            <a:r>
              <a:t>IPARDES — Mulheres do Paraná: https://www.ipardes.pr.gov.br/Pagina/Mulheres-do-Parana</a:t>
            </a:r>
          </a:p>
          <a:p xmlns:a="http://schemas.openxmlformats.org/drawingml/2006/main">
            <a:r>
              <a:t>Lei nº 13.431/2017 — proteção de crianças e adolescentes vítimas ou testemunhas de violência: https://www.planalto.gov.br/ccivil_03/_ato2015-2018/2017/lei/l13431.htm</a:t>
            </a:r>
          </a:p>
          <a:p xmlns:a="http://schemas.openxmlformats.org/drawingml/2006/main">
            <a:r>
              <a:t>LGPD — princípios, bases legais e tratamento de dados sensíveis: https://www.planalto.gov.br/ccivil_03/_ato2015-2018/2018/lei/l13709.htm</a:t>
            </a:r>
          </a:p>
          <a:p xmlns:a="http://schemas.openxmlformats.org/drawingml/2006/main">
            <a:r>
              <a:t>Ligue 180 — finalidade e funcionamento: https://www.gov.br/mulheres/pt-br/ligue180</a:t>
            </a:r>
          </a:p>
          <a:p xmlns:a="http://schemas.openxmlformats.org/drawingml/2006/main">
            <a:r>
              <a:t>SESA — acesso à atenção e urgência em saúde: https://www.saude.pr.gov.br/Pagina/Atencao-Saude-das-Pessoas-em-Situacao-de-Violencia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MÓDULO IV — Referências territoriais verificadas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2.2 Serviços e referências territoriais para apresentar na aula</a:t>
            </a:r>
          </a:p>
          <a:p xmlns:a="http://schemas.openxmlformats.org/drawingml/2006/main">
            <a:r>
              <a:t>Os exemplos abaixo foram identificados em fontes oficiais consultadas em 16/09/2026. Servem à apresentação dos diferentes arranjos existentes e ao exercício de mapeamento. A informação publicada precisa ser complementada pela validação institucional de horários específicos, abrangência e forma de acesso; não constitui garantia de vaga ou de atendimento regional em todas as modalidades.    Território e referência  Oferta ou informação publicada  O que validar no mapa    Curitiba — Casa da Mulher Brasileira  Acolhimento integrado. A Prefeitura informa funcionamento 24h, Av. Paraná, 870, Cabral; telefones (41) 3221-2701 e 3221-2710.  Horário e acesso de cada serviço interno; atendimento a residentes de outros municípios; articulação com a origem.    Pinhais — Centro de Referência Maria da Penha  Acolhimento, orientação jurídica e acompanhamento psicossocial. Rua 21 de Abril, 321, Centro; (41) 99226-0692.  Horários, acesso, referência profissional e procedimentos de retorno. Não confundir com a Casa da Mulher Paranaense anunciada em implantação.    São José dos Pinhais — CREAS e Casa de Alice  A Prefeitura apresenta o CREAS e o acolhimento protegido da Casa de Alice como componentes da rede. Contato publicado do CREAS: (41) 3398-2575.  Fluxo de solicitação de acolhimento, critérios, dependentes e alternativa fora do expediente. Preservar a localização sigilosa do abrigo.    1ª Região de Saúde — Guaratuba e Pontal do Paraná, entre outros municípios  A relação estadual de atenção à violência sexual indica o Hospital Regional do Litoral, em Paranaguá.  Via de acesso, deslocamento e continuidade no município de residência, conforme o fluxo de saúde.    2ª Região de Saúde — municípios metropolitanos da base do hub  A relação estadual indica Hospital de Clínicas, Pequeno Príncipe, Hospital do Trabalhador e Evangélico Mackenzie, com públicos definidos.  Unidade pertinente à idade e à situação; acesso e continuidade. Não encaminhar indistintamente a qualquer hospital da lista.     Fontes dos exemplos:   Curitiba — publicação de 18/06/2026 ;  Pinhais — publicação de 07/08/2026 ;  São José dos Pinhais — publicação de 01/08/2025 ;  SESA — relação de referências por Região de Saúde .  A relação estadual permite visualizar que a resposta regional pode estar fora do município de residência. Isso exige combinar acesso ao serviço especializado e continuidade local. A confirmação do destino deve ocorrer pelos canais da rede, sem impor à mulher a tarefa de negociar sozinha a entrada. Em situações urgentes, acionar a resposta pertinente sem aguardar reunião de rede ou conclusão do mapa.   SESA — página de atenção às pessoas em situação de violência e referências  ·  PCPR — orientação e acesso aos serviços policiais 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 E LINKS DE CONSULTA</a:t>
            </a:r>
          </a:p>
          <a:p xmlns:a="http://schemas.openxmlformats.org/drawingml/2006/main">
            <a:r>
              <a:t>Matriz de mapeamento: https://mulher-segura.camolezimonica.chatgpt.site/#mapa-rede</a:t>
            </a:r>
          </a:p>
          <a:p xmlns:a="http://schemas.openxmlformats.org/drawingml/2006/main">
            <a:r>
              <a:t>Oficina de fluxo: https://mulher-segura.camolezimonica.chatgpt.site/#oficina-4</a:t>
            </a:r>
          </a:p>
          <a:p xmlns:a="http://schemas.openxmlformats.org/drawingml/2006/main">
            <a:r>
              <a:t>Retomar o módulo III: https://mulher-segura.camolezimonica.chatgpt.site/#modulo-3</a:t>
            </a:r>
          </a:p>
          <a:p xmlns:a="http://schemas.openxmlformats.org/drawingml/2006/main">
            <a:r>
              <a:t>Documento de referência · Secretaria de Políticas para as Mulheres  ↗: https://www12.senado.leg.br/institucional/omv/copy_of_acervo/outras-referencias/copy2_of_entenda-a-violencia/pdfs/rede-de-enfrentamento-a-violencia-contra-as-mulheres</a:t>
            </a:r>
          </a:p>
          <a:p xmlns:a="http://schemas.openxmlformats.org/drawingml/2006/main">
            <a:r>
              <a:t>Lei Maria da Penha — arts. 8º e 9º: https://www.planalto.gov.br/ccivil_03/_ato2004-2006/2006/lei/l11340.htm</a:t>
            </a:r>
          </a:p>
          <a:p xmlns:a="http://schemas.openxmlformats.org/drawingml/2006/main">
            <a:r>
              <a:t>Lei nº 14.899/2024 — planejamento e articulação das redes: https://www.planalto.gov.br/ccivil_03/_ato2023-2026/2024/lei/l14899.htm</a:t>
            </a:r>
          </a:p>
          <a:p xmlns:a="http://schemas.openxmlformats.org/drawingml/2006/main">
            <a:r>
              <a:t>MDS — acesso ao CREAS: https://www.gov.br/pt-br/servicos/acessar-creas-centro-de-referencia-especializado-em-assistencia-social</a:t>
            </a:r>
          </a:p>
          <a:p xmlns:a="http://schemas.openxmlformats.org/drawingml/2006/main">
            <a:r>
              <a:t>Resolução CNAS nº 109/2009 — Tipificação Nacional dos Serviços Socioassistenciais: https://www.mds.gov.br/webarquivos/public/resolucao_CNAS_N109_%202009.pdf</a:t>
            </a:r>
          </a:p>
          <a:p xmlns:a="http://schemas.openxmlformats.org/drawingml/2006/main">
            <a:r>
              <a:t>SEMIPI Paraná — função dos centros de referência de atendimento à mulher: https://www.semipi.pr.gov.br/Pagina/Centro-de-Referencia-de-Atendimento-Mulher-CRAM</a:t>
            </a:r>
          </a:p>
          <a:p xmlns:a="http://schemas.openxmlformats.org/drawingml/2006/main">
            <a:r>
              <a:t>Ministério da Saúde — Guia prático de cuidado à mulher em situação de violência: https://www.gov.br/saude/pt-br/centrais-de-conteudo/publicacoes/guias-e-manuais/2025/guia-pratico-de-cuidado-a-mulher-em-situacao-de-violencia.pdf</a:t>
            </a:r>
          </a:p>
          <a:p xmlns:a="http://schemas.openxmlformats.org/drawingml/2006/main">
            <a:r>
              <a:t>Lei nº 12.845/2013 — atendimento integral em violência sexual: https://www.planalto.gov.br/ccivil_03/_ato2011-2014/2013/lei/l12845.htm</a:t>
            </a:r>
          </a:p>
          <a:p xmlns:a="http://schemas.openxmlformats.org/drawingml/2006/main">
            <a:r>
              <a:t>Curitiba — publicação de 18/06/2026: https://www.curitiba.pr.gov.br/noticias/casa-da-mulher-brasileira-completa-dez-anos-como-referencia-no-acolhimento-e-protecao-de-mulheres-em-curitiba/83645</a:t>
            </a:r>
          </a:p>
          <a:p xmlns:a="http://schemas.openxmlformats.org/drawingml/2006/main">
            <a:r>
              <a:t>Pinhais — publicação de 07/08/2026: https://atendenet.pinhais.pr.gov.br/cidadao/noticia/lei-maria-da-penha-20-anos-pinhais-reforca-acoes-de-conscientizacao-e-celebra-5-anos-do-centro-de-referencia</a:t>
            </a:r>
          </a:p>
          <a:p xmlns:a="http://schemas.openxmlformats.org/drawingml/2006/main">
            <a:r>
              <a:t>São José dos Pinhais — publicação de 01/08/2025: https://www.sjp.pr.gov.br/agosto-lilas-sao-jose-dos-pinhais-realiza-acoes-de-combate-a-violencia-contra-a-mulher/</a:t>
            </a:r>
          </a:p>
          <a:p xmlns:a="http://schemas.openxmlformats.org/drawingml/2006/main">
            <a:r>
              <a:t>SESA — relação de referências por Região de Saúde: https://www.documentador.pr.gov.br/documentador/pub.do?action=d&amp;amp;uuid=%40gtf-escriba-sesa%40f3986f0c-4086-4f11-b607-22db5c90b460</a:t>
            </a:r>
          </a:p>
          <a:p xmlns:a="http://schemas.openxmlformats.org/drawingml/2006/main">
            <a:r>
              <a:t>SESA — página de atenção às pessoas em situação de violência e referências: https://www.saude.pr.gov.br/Pagina/Atencao-Pessoas-em-Situacao-de-Violencia</a:t>
            </a:r>
          </a:p>
          <a:p xmlns:a="http://schemas.openxmlformats.org/drawingml/2006/main">
            <a:r>
              <a:t>PCPR — orientação e acesso aos serviços policiais: https://www.policiacivil.pr.gov.br/mulher</a:t>
            </a:r>
          </a:p>
          <a:p xmlns:a="http://schemas.openxmlformats.org/drawingml/2006/main">
            <a:r>
              <a:t>Base territorial utilizada no hub: https://mulher-segura.camolezimonica.chatgpt.site/materiais/base/Base_Mestra_Indicadores_Mulher_Segura_COMESP.xlsx</a:t>
            </a:r>
          </a:p>
          <a:p xmlns:a="http://schemas.openxmlformats.org/drawingml/2006/main">
            <a:r>
              <a:t>IPARDES — Mulheres do Paraná: https://www.ipardes.pr.gov.br/Pagina/Mulheres-do-Parana</a:t>
            </a:r>
          </a:p>
          <a:p xmlns:a="http://schemas.openxmlformats.org/drawingml/2006/main">
            <a:r>
              <a:t>Lei nº 13.431/2017 — proteção de crianças e adolescentes vítimas ou testemunhas de violência: https://www.planalto.gov.br/ccivil_03/_ato2015-2018/2017/lei/l13431.htm</a:t>
            </a:r>
          </a:p>
          <a:p xmlns:a="http://schemas.openxmlformats.org/drawingml/2006/main">
            <a:r>
              <a:t>LGPD — princípios, bases legais e tratamento de dados sensíveis: https://www.planalto.gov.br/ccivil_03/_ato2015-2018/2018/lei/l13709.htm</a:t>
            </a:r>
          </a:p>
          <a:p xmlns:a="http://schemas.openxmlformats.org/drawingml/2006/main">
            <a:r>
              <a:t>Ligue 180 — finalidade e funcionamento: https://www.gov.br/mulheres/pt-br/ligue180</a:t>
            </a:r>
          </a:p>
          <a:p xmlns:a="http://schemas.openxmlformats.org/drawingml/2006/main">
            <a:r>
              <a:t>SESA — acesso à atenção e urgência em saúde: https://www.saude.pr.gov.br/Pagina/Atencao-Saude-das-Pessoas-em-Situacao-de-Violencia</a:t>
            </a:r>
          </a:p>
          <a:p xmlns:a="http://schemas.openxmlformats.org/drawingml/2006/main">
            <a:r>
              <a:t>Consultar o protocolo de facilitação →: https://mulher-segura.camolezimonica.chatgpt.site/#facilitacao</a:t>
            </a:r>
          </a:p>
          <a:p xmlns:a="http://schemas.openxmlformats.org/drawingml/2006/main">
            <a:r>
              <a:t>Retomar legislação: https://mulher-segura.camolezimonica.chatgpt.site/#modulo-3</a:t>
            </a:r>
          </a:p>
          <a:p xmlns:a="http://schemas.openxmlformats.org/drawingml/2006/main">
            <a:r>
              <a:t>Consultar a base territorial: https://mulher-segura.camolezimonica.chatgpt.site/#base</a:t>
            </a:r>
          </a:p>
          <a:p xmlns:a="http://schemas.openxmlformats.org/drawingml/2006/main">
            <a:r>
              <a:t>Voltar ao início ↑: https://mulher-segura.camolezimonica.chatgpt.site/#inicio</a:t>
            </a:r>
          </a:p>
          <a:p xmlns:a="http://schemas.openxmlformats.org/drawingml/2006/main">
            <a:r>
              <a:t>Documento de referência · Secretaria de Políticas para as Mulheres ↗: https://www12.senado.leg.br/institucional/omv/copy_of_acervo/outras-referencias/copy2_of_entenda-a-violencia/pdfs/rede-de-enfrentamento-a-violencia-contra-as-mulheres</a:t>
            </a:r>
          </a:p>
          <a:p xmlns:a="http://schemas.openxmlformats.org/drawingml/2006/main">
            <a:r>
              <a:t>Lei Maria da Penha — arts. 8º e 9º: https://www.planalto.gov.br/ccivil_03/_ato2004-2006/2006/lei/l11340.htm</a:t>
            </a:r>
          </a:p>
          <a:p xmlns:a="http://schemas.openxmlformats.org/drawingml/2006/main">
            <a:r>
              <a:t>Lei nº 14.899/2024 — planejamento e articulação das redes: https://www.planalto.gov.br/ccivil_03/_ato2023-2026/2024/lei/l14899.htm</a:t>
            </a:r>
          </a:p>
          <a:p xmlns:a="http://schemas.openxmlformats.org/drawingml/2006/main">
            <a:r>
              <a:t>MDS — acesso ao CREAS: https://www.gov.br/pt-br/servicos/acessar-creas-centro-de-referencia-especializado-em-assistencia-social</a:t>
            </a:r>
          </a:p>
          <a:p xmlns:a="http://schemas.openxmlformats.org/drawingml/2006/main">
            <a:r>
              <a:t>Resolução CNAS nº 109/2009 — Tipificação Nacional dos Serviços Socioassistenciais: https://www.mds.gov.br/webarquivos/public/resolucao_CNAS_N109_%202009.pdf</a:t>
            </a:r>
          </a:p>
          <a:p xmlns:a="http://schemas.openxmlformats.org/drawingml/2006/main">
            <a:r>
              <a:t>SEMIPI Paraná — função dos centros de referência de atendimento à mulher: https://www.semipi.pr.gov.br/Pagina/Centro-de-Referencia-de-Atendimento-Mulher-CRAM</a:t>
            </a:r>
          </a:p>
          <a:p xmlns:a="http://schemas.openxmlformats.org/drawingml/2006/main">
            <a:r>
              <a:t>Ministério da Saúde — Guia prático de cuidado à mulher em situação de violência: https://www.gov.br/saude/pt-br/centrais-de-conteudo/publicacoes/guias-e-manuais/2025/guia-pratico-de-cuidado-a-mulher-em-situacao-de-violencia.pdf</a:t>
            </a:r>
          </a:p>
          <a:p xmlns:a="http://schemas.openxmlformats.org/drawingml/2006/main">
            <a:r>
              <a:t>Lei nº 12.845/2013 — atendimento integral em violência sexual: https://www.planalto.gov.br/ccivil_03/_ato2011-2014/2013/lei/l12845.htm</a:t>
            </a:r>
          </a:p>
          <a:p xmlns:a="http://schemas.openxmlformats.org/drawingml/2006/main">
            <a:r>
              <a:t>Curitiba — publicação de 18/06/2026: https://www.curitiba.pr.gov.br/noticias/casa-da-mulher-brasileira-completa-dez-anos-como-referencia-no-acolhimento-e-protecao-de-mulheres-em-curitiba/83645</a:t>
            </a:r>
          </a:p>
          <a:p xmlns:a="http://schemas.openxmlformats.org/drawingml/2006/main">
            <a:r>
              <a:t>Pinhais — publicação de 07/08/2026: https://atendenet.pinhais.pr.gov.br/cidadao/noticia/lei-maria-da-penha-20-anos-pinhais-reforca-acoes-de-conscientizacao-e-celebra-5-anos-do-centro-de-referencia</a:t>
            </a:r>
          </a:p>
          <a:p xmlns:a="http://schemas.openxmlformats.org/drawingml/2006/main">
            <a:r>
              <a:t>São José dos Pinhais — publicação de 01/08/2025: https://www.sjp.pr.gov.br/agosto-lilas-sao-jose-dos-pinhais-realiza-acoes-de-combate-a-violencia-contra-a-mulher/</a:t>
            </a:r>
          </a:p>
          <a:p xmlns:a="http://schemas.openxmlformats.org/drawingml/2006/main">
            <a:r>
              <a:t>SESA — relação de referências por Região de Saúde: https://www.documentador.pr.gov.br/documentador/pub.do?action=d&amp;amp;uuid=%40gtf-escriba-sesa%40f3986f0c-4086-4f11-b607-22db5c90b460</a:t>
            </a:r>
          </a:p>
          <a:p xmlns:a="http://schemas.openxmlformats.org/drawingml/2006/main">
            <a:r>
              <a:t>SESA — página de atenção às pessoas em situação de violência e referências: https://www.saude.pr.gov.br/Pagina/Atencao-Pessoas-em-Situacao-de-Violencia</a:t>
            </a:r>
          </a:p>
          <a:p xmlns:a="http://schemas.openxmlformats.org/drawingml/2006/main">
            <a:r>
              <a:t>PCPR — orientação e acesso aos serviços policiais: https://www.policiacivil.pr.gov.br/mulher</a:t>
            </a:r>
          </a:p>
          <a:p xmlns:a="http://schemas.openxmlformats.org/drawingml/2006/main">
            <a:r>
              <a:t>Base territorial utilizada no hub: https://mulher-segura.camolezimonica.chatgpt.site/materiais/base/Base_Mestra_Indicadores_Mulher_Segura_COMESP.xlsx</a:t>
            </a:r>
          </a:p>
          <a:p xmlns:a="http://schemas.openxmlformats.org/drawingml/2006/main">
            <a:r>
              <a:t>IPARDES — Mulheres do Paraná: https://www.ipardes.pr.gov.br/Pagina/Mulheres-do-Parana</a:t>
            </a:r>
          </a:p>
          <a:p xmlns:a="http://schemas.openxmlformats.org/drawingml/2006/main">
            <a:r>
              <a:t>Lei nº 13.431/2017 — proteção de crianças e adolescentes vítimas ou testemunhas de violência: https://www.planalto.gov.br/ccivil_03/_ato2015-2018/2017/lei/l13431.htm</a:t>
            </a:r>
          </a:p>
          <a:p xmlns:a="http://schemas.openxmlformats.org/drawingml/2006/main">
            <a:r>
              <a:t>LGPD — princípios, bases legais e tratamento de dados sensíveis: https://www.planalto.gov.br/ccivil_03/_ato2015-2018/2018/lei/l13709.htm</a:t>
            </a:r>
          </a:p>
          <a:p xmlns:a="http://schemas.openxmlformats.org/drawingml/2006/main">
            <a:r>
              <a:t>Ligue 180 — finalidade e funcionamento: https://www.gov.br/mulheres/pt-br/ligue180</a:t>
            </a:r>
          </a:p>
          <a:p xmlns:a="http://schemas.openxmlformats.org/drawingml/2006/main">
            <a:r>
              <a:t>SESA — acesso à atenção e urgência em saúde: https://www.saude.pr.gov.br/Pagina/Atencao-Saude-das-Pessoas-em-Situacao-de-Violencia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MÓDULO IV — Contatos para o mapa de acesso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2.2 Serviços e referências territoriais para apresentar na aula</a:t>
            </a:r>
          </a:p>
          <a:p xmlns:a="http://schemas.openxmlformats.org/drawingml/2006/main">
            <a:r>
              <a:t>Os exemplos abaixo foram identificados em fontes oficiais consultadas em 16/09/2026. Servem à apresentação dos diferentes arranjos existentes e ao exercício de mapeamento. A informação publicada precisa ser complementada pela validação institucional de horários específicos, abrangência e forma de acesso; não constitui garantia de vaga ou de atendimento regional em todas as modalidades.    Território e referência  Oferta ou informação publicada  O que validar no mapa    Curitiba — Casa da Mulher Brasileira  Acolhimento integrado. A Prefeitura informa funcionamento 24h, Av. Paraná, 870, Cabral; telefones (41) 3221-2701 e 3221-2710.  Horário e acesso de cada serviço interno; atendimento a residentes de outros municípios; articulação com a origem.    Pinhais — Centro de Referência Maria da Penha  Acolhimento, orientação jurídica e acompanhamento psicossocial. Rua 21 de Abril, 321, Centro; (41) 99226-0692.  Horários, acesso, referência profissional e procedimentos de retorno. Não confundir com a Casa da Mulher Paranaense anunciada em implantação.    São José dos Pinhais — CREAS e Casa de Alice  A Prefeitura apresenta o CREAS e o acolhimento protegido da Casa de Alice como componentes da rede. Contato publicado do CREAS: (41) 3398-2575.  Fluxo de solicitação de acolhimento, critérios, dependentes e alternativa fora do expediente. Preservar a localização sigilosa do abrigo.    1ª Região de Saúde — Guaratuba e Pontal do Paraná, entre outros municípios  A relação estadual de atenção à violência sexual indica o Hospital Regional do Litoral, em Paranaguá.  Via de acesso, deslocamento e continuidade no município de residência, conforme o fluxo de saúde.    2ª Região de Saúde — municípios metropolitanos da base do hub  A relação estadual indica Hospital de Clínicas, Pequeno Príncipe, Hospital do Trabalhador e Evangélico Mackenzie, com públicos definidos.  Unidade pertinente à idade e à situação; acesso e continuidade. Não encaminhar indistintamente a qualquer hospital da lista.     Fontes dos exemplos:   Curitiba — publicação de 18/06/2026 ;  Pinhais — publicação de 07/08/2026 ;  São José dos Pinhais — publicação de 01/08/2025 ;  SESA — relação de referências por Região de Saúde .  A relação estadual permite visualizar que a resposta regional pode estar fora do município de residência. Isso exige combinar acesso ao serviço especializado e continuidade local. A confirmação do destino deve ocorrer pelos canais da rede, sem impor à mulher a tarefa de negociar sozinha a entrada. Em situações urgentes, acionar a resposta pertinente sem aguardar reunião de rede ou conclusão do mapa.   SESA — página de atenção às pessoas em situação de violência e referências  ·  PCPR — orientação e acesso aos serviços policiais 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 E LINKS DE CONSULTA</a:t>
            </a:r>
          </a:p>
          <a:p xmlns:a="http://schemas.openxmlformats.org/drawingml/2006/main">
            <a:r>
              <a:t>Matriz de mapeamento: https://mulher-segura.camolezimonica.chatgpt.site/#mapa-rede</a:t>
            </a:r>
          </a:p>
          <a:p xmlns:a="http://schemas.openxmlformats.org/drawingml/2006/main">
            <a:r>
              <a:t>Oficina de fluxo: https://mulher-segura.camolezimonica.chatgpt.site/#oficina-4</a:t>
            </a:r>
          </a:p>
          <a:p xmlns:a="http://schemas.openxmlformats.org/drawingml/2006/main">
            <a:r>
              <a:t>Retomar o módulo III: https://mulher-segura.camolezimonica.chatgpt.site/#modulo-3</a:t>
            </a:r>
          </a:p>
          <a:p xmlns:a="http://schemas.openxmlformats.org/drawingml/2006/main">
            <a:r>
              <a:t>Documento de referência · Secretaria de Políticas para as Mulheres  ↗: https://www12.senado.leg.br/institucional/omv/copy_of_acervo/outras-referencias/copy2_of_entenda-a-violencia/pdfs/rede-de-enfrentamento-a-violencia-contra-as-mulheres</a:t>
            </a:r>
          </a:p>
          <a:p xmlns:a="http://schemas.openxmlformats.org/drawingml/2006/main">
            <a:r>
              <a:t>Lei Maria da Penha — arts. 8º e 9º: https://www.planalto.gov.br/ccivil_03/_ato2004-2006/2006/lei/l11340.htm</a:t>
            </a:r>
          </a:p>
          <a:p xmlns:a="http://schemas.openxmlformats.org/drawingml/2006/main">
            <a:r>
              <a:t>Lei nº 14.899/2024 — planejamento e articulação das redes: https://www.planalto.gov.br/ccivil_03/_ato2023-2026/2024/lei/l14899.htm</a:t>
            </a:r>
          </a:p>
          <a:p xmlns:a="http://schemas.openxmlformats.org/drawingml/2006/main">
            <a:r>
              <a:t>MDS — acesso ao CREAS: https://www.gov.br/pt-br/servicos/acessar-creas-centro-de-referencia-especializado-em-assistencia-social</a:t>
            </a:r>
          </a:p>
          <a:p xmlns:a="http://schemas.openxmlformats.org/drawingml/2006/main">
            <a:r>
              <a:t>Resolução CNAS nº 109/2009 — Tipificação Nacional dos Serviços Socioassistenciais: https://www.mds.gov.br/webarquivos/public/resolucao_CNAS_N109_%202009.pdf</a:t>
            </a:r>
          </a:p>
          <a:p xmlns:a="http://schemas.openxmlformats.org/drawingml/2006/main">
            <a:r>
              <a:t>SEMIPI Paraná — função dos centros de referência de atendimento à mulher: https://www.semipi.pr.gov.br/Pagina/Centro-de-Referencia-de-Atendimento-Mulher-CRAM</a:t>
            </a:r>
          </a:p>
          <a:p xmlns:a="http://schemas.openxmlformats.org/drawingml/2006/main">
            <a:r>
              <a:t>Ministério da Saúde — Guia prático de cuidado à mulher em situação de violência: https://www.gov.br/saude/pt-br/centrais-de-conteudo/publicacoes/guias-e-manuais/2025/guia-pratico-de-cuidado-a-mulher-em-situacao-de-violencia.pdf</a:t>
            </a:r>
          </a:p>
          <a:p xmlns:a="http://schemas.openxmlformats.org/drawingml/2006/main">
            <a:r>
              <a:t>Lei nº 12.845/2013 — atendimento integral em violência sexual: https://www.planalto.gov.br/ccivil_03/_ato2011-2014/2013/lei/l12845.htm</a:t>
            </a:r>
          </a:p>
          <a:p xmlns:a="http://schemas.openxmlformats.org/drawingml/2006/main">
            <a:r>
              <a:t>Curitiba — publicação de 18/06/2026: https://www.curitiba.pr.gov.br/noticias/casa-da-mulher-brasileira-completa-dez-anos-como-referencia-no-acolhimento-e-protecao-de-mulheres-em-curitiba/83645</a:t>
            </a:r>
          </a:p>
          <a:p xmlns:a="http://schemas.openxmlformats.org/drawingml/2006/main">
            <a:r>
              <a:t>Pinhais — publicação de 07/08/2026: https://atendenet.pinhais.pr.gov.br/cidadao/noticia/lei-maria-da-penha-20-anos-pinhais-reforca-acoes-de-conscientizacao-e-celebra-5-anos-do-centro-de-referencia</a:t>
            </a:r>
          </a:p>
          <a:p xmlns:a="http://schemas.openxmlformats.org/drawingml/2006/main">
            <a:r>
              <a:t>São José dos Pinhais — publicação de 01/08/2025: https://www.sjp.pr.gov.br/agosto-lilas-sao-jose-dos-pinhais-realiza-acoes-de-combate-a-violencia-contra-a-mulher/</a:t>
            </a:r>
          </a:p>
          <a:p xmlns:a="http://schemas.openxmlformats.org/drawingml/2006/main">
            <a:r>
              <a:t>SESA — relação de referências por Região de Saúde: https://www.documentador.pr.gov.br/documentador/pub.do?action=d&amp;amp;uuid=%40gtf-escriba-sesa%40f3986f0c-4086-4f11-b607-22db5c90b460</a:t>
            </a:r>
          </a:p>
          <a:p xmlns:a="http://schemas.openxmlformats.org/drawingml/2006/main">
            <a:r>
              <a:t>SESA — página de atenção às pessoas em situação de violência e referências: https://www.saude.pr.gov.br/Pagina/Atencao-Pessoas-em-Situacao-de-Violencia</a:t>
            </a:r>
          </a:p>
          <a:p xmlns:a="http://schemas.openxmlformats.org/drawingml/2006/main">
            <a:r>
              <a:t>PCPR — orientação e acesso aos serviços policiais: https://www.policiacivil.pr.gov.br/mulher</a:t>
            </a:r>
          </a:p>
          <a:p xmlns:a="http://schemas.openxmlformats.org/drawingml/2006/main">
            <a:r>
              <a:t>Base territorial utilizada no hub: https://mulher-segura.camolezimonica.chatgpt.site/materiais/base/Base_Mestra_Indicadores_Mulher_Segura_COMESP.xlsx</a:t>
            </a:r>
          </a:p>
          <a:p xmlns:a="http://schemas.openxmlformats.org/drawingml/2006/main">
            <a:r>
              <a:t>IPARDES — Mulheres do Paraná: https://www.ipardes.pr.gov.br/Pagina/Mulheres-do-Parana</a:t>
            </a:r>
          </a:p>
          <a:p xmlns:a="http://schemas.openxmlformats.org/drawingml/2006/main">
            <a:r>
              <a:t>Lei nº 13.431/2017 — proteção de crianças e adolescentes vítimas ou testemunhas de violência: https://www.planalto.gov.br/ccivil_03/_ato2015-2018/2017/lei/l13431.htm</a:t>
            </a:r>
          </a:p>
          <a:p xmlns:a="http://schemas.openxmlformats.org/drawingml/2006/main">
            <a:r>
              <a:t>LGPD — princípios, bases legais e tratamento de dados sensíveis: https://www.planalto.gov.br/ccivil_03/_ato2015-2018/2018/lei/l13709.htm</a:t>
            </a:r>
          </a:p>
          <a:p xmlns:a="http://schemas.openxmlformats.org/drawingml/2006/main">
            <a:r>
              <a:t>Ligue 180 — finalidade e funcionamento: https://www.gov.br/mulheres/pt-br/ligue180</a:t>
            </a:r>
          </a:p>
          <a:p xmlns:a="http://schemas.openxmlformats.org/drawingml/2006/main">
            <a:r>
              <a:t>SESA — acesso à atenção e urgência em saúde: https://www.saude.pr.gov.br/Pagina/Atencao-Saude-das-Pessoas-em-Situacao-de-Violencia</a:t>
            </a:r>
          </a:p>
          <a:p xmlns:a="http://schemas.openxmlformats.org/drawingml/2006/main">
            <a:r>
              <a:t>Consultar o protocolo de facilitação →: https://mulher-segura.camolezimonica.chatgpt.site/#facilitacao</a:t>
            </a:r>
          </a:p>
          <a:p xmlns:a="http://schemas.openxmlformats.org/drawingml/2006/main">
            <a:r>
              <a:t>Retomar legislação: https://mulher-segura.camolezimonica.chatgpt.site/#modulo-3</a:t>
            </a:r>
          </a:p>
          <a:p xmlns:a="http://schemas.openxmlformats.org/drawingml/2006/main">
            <a:r>
              <a:t>Consultar a base territorial: https://mulher-segura.camolezimonica.chatgpt.site/#base</a:t>
            </a:r>
          </a:p>
          <a:p xmlns:a="http://schemas.openxmlformats.org/drawingml/2006/main">
            <a:r>
              <a:t>Voltar ao início ↑: https://mulher-segura.camolezimonica.chatgpt.site/#inicio</a:t>
            </a:r>
          </a:p>
          <a:p xmlns:a="http://schemas.openxmlformats.org/drawingml/2006/main">
            <a:r>
              <a:t>Documento de referência · Secretaria de Políticas para as Mulheres ↗: https://www12.senado.leg.br/institucional/omv/copy_of_acervo/outras-referencias/copy2_of_entenda-a-violencia/pdfs/rede-de-enfrentamento-a-violencia-contra-as-mulheres</a:t>
            </a:r>
          </a:p>
          <a:p xmlns:a="http://schemas.openxmlformats.org/drawingml/2006/main">
            <a:r>
              <a:t>Lei Maria da Penha — arts. 8º e 9º: https://www.planalto.gov.br/ccivil_03/_ato2004-2006/2006/lei/l11340.htm</a:t>
            </a:r>
          </a:p>
          <a:p xmlns:a="http://schemas.openxmlformats.org/drawingml/2006/main">
            <a:r>
              <a:t>Lei nº 14.899/2024 — planejamento e articulação das redes: https://www.planalto.gov.br/ccivil_03/_ato2023-2026/2024/lei/l14899.htm</a:t>
            </a:r>
          </a:p>
          <a:p xmlns:a="http://schemas.openxmlformats.org/drawingml/2006/main">
            <a:r>
              <a:t>MDS — acesso ao CREAS: https://www.gov.br/pt-br/servicos/acessar-creas-centro-de-referencia-especializado-em-assistencia-social</a:t>
            </a:r>
          </a:p>
          <a:p xmlns:a="http://schemas.openxmlformats.org/drawingml/2006/main">
            <a:r>
              <a:t>Resolução CNAS nº 109/2009 — Tipificação Nacional dos Serviços Socioassistenciais: https://www.mds.gov.br/webarquivos/public/resolucao_CNAS_N109_%202009.pdf</a:t>
            </a:r>
          </a:p>
          <a:p xmlns:a="http://schemas.openxmlformats.org/drawingml/2006/main">
            <a:r>
              <a:t>SEMIPI Paraná — função dos centros de referência de atendimento à mulher: https://www.semipi.pr.gov.br/Pagina/Centro-de-Referencia-de-Atendimento-Mulher-CRAM</a:t>
            </a:r>
          </a:p>
          <a:p xmlns:a="http://schemas.openxmlformats.org/drawingml/2006/main">
            <a:r>
              <a:t>Ministério da Saúde — Guia prático de cuidado à mulher em situação de violência: https://www.gov.br/saude/pt-br/centrais-de-conteudo/publicacoes/guias-e-manuais/2025/guia-pratico-de-cuidado-a-mulher-em-situacao-de-violencia.pdf</a:t>
            </a:r>
          </a:p>
          <a:p xmlns:a="http://schemas.openxmlformats.org/drawingml/2006/main">
            <a:r>
              <a:t>Lei nº 12.845/2013 — atendimento integral em violência sexual: https://www.planalto.gov.br/ccivil_03/_ato2011-2014/2013/lei/l12845.htm</a:t>
            </a:r>
          </a:p>
          <a:p xmlns:a="http://schemas.openxmlformats.org/drawingml/2006/main">
            <a:r>
              <a:t>Curitiba — publicação de 18/06/2026: https://www.curitiba.pr.gov.br/noticias/casa-da-mulher-brasileira-completa-dez-anos-como-referencia-no-acolhimento-e-protecao-de-mulheres-em-curitiba/83645</a:t>
            </a:r>
          </a:p>
          <a:p xmlns:a="http://schemas.openxmlformats.org/drawingml/2006/main">
            <a:r>
              <a:t>Pinhais — publicação de 07/08/2026: https://atendenet.pinhais.pr.gov.br/cidadao/noticia/lei-maria-da-penha-20-anos-pinhais-reforca-acoes-de-conscientizacao-e-celebra-5-anos-do-centro-de-referencia</a:t>
            </a:r>
          </a:p>
          <a:p xmlns:a="http://schemas.openxmlformats.org/drawingml/2006/main">
            <a:r>
              <a:t>São José dos Pinhais — publicação de 01/08/2025: https://www.sjp.pr.gov.br/agosto-lilas-sao-jose-dos-pinhais-realiza-acoes-de-combate-a-violencia-contra-a-mulher/</a:t>
            </a:r>
          </a:p>
          <a:p xmlns:a="http://schemas.openxmlformats.org/drawingml/2006/main">
            <a:r>
              <a:t>SESA — relação de referências por Região de Saúde: https://www.documentador.pr.gov.br/documentador/pub.do?action=d&amp;amp;uuid=%40gtf-escriba-sesa%40f3986f0c-4086-4f11-b607-22db5c90b460</a:t>
            </a:r>
          </a:p>
          <a:p xmlns:a="http://schemas.openxmlformats.org/drawingml/2006/main">
            <a:r>
              <a:t>SESA — página de atenção às pessoas em situação de violência e referências: https://www.saude.pr.gov.br/Pagina/Atencao-Pessoas-em-Situacao-de-Violencia</a:t>
            </a:r>
          </a:p>
          <a:p xmlns:a="http://schemas.openxmlformats.org/drawingml/2006/main">
            <a:r>
              <a:t>PCPR — orientação e acesso aos serviços policiais: https://www.policiacivil.pr.gov.br/mulher</a:t>
            </a:r>
          </a:p>
          <a:p xmlns:a="http://schemas.openxmlformats.org/drawingml/2006/main">
            <a:r>
              <a:t>Base territorial utilizada no hub: https://mulher-segura.camolezimonica.chatgpt.site/materiais/base/Base_Mestra_Indicadores_Mulher_Segura_COMESP.xlsx</a:t>
            </a:r>
          </a:p>
          <a:p xmlns:a="http://schemas.openxmlformats.org/drawingml/2006/main">
            <a:r>
              <a:t>IPARDES — Mulheres do Paraná: https://www.ipardes.pr.gov.br/Pagina/Mulheres-do-Parana</a:t>
            </a:r>
          </a:p>
          <a:p xmlns:a="http://schemas.openxmlformats.org/drawingml/2006/main">
            <a:r>
              <a:t>Lei nº 13.431/2017 — proteção de crianças e adolescentes vítimas ou testemunhas de violência: https://www.planalto.gov.br/ccivil_03/_ato2015-2018/2017/lei/l13431.htm</a:t>
            </a:r>
          </a:p>
          <a:p xmlns:a="http://schemas.openxmlformats.org/drawingml/2006/main">
            <a:r>
              <a:t>LGPD — princípios, bases legais e tratamento de dados sensíveis: https://www.planalto.gov.br/ccivil_03/_ato2015-2018/2018/lei/l13709.htm</a:t>
            </a:r>
          </a:p>
          <a:p xmlns:a="http://schemas.openxmlformats.org/drawingml/2006/main">
            <a:r>
              <a:t>Ligue 180 — finalidade e funcionamento: https://www.gov.br/mulheres/pt-br/ligue180</a:t>
            </a:r>
          </a:p>
          <a:p xmlns:a="http://schemas.openxmlformats.org/drawingml/2006/main">
            <a:r>
              <a:t>SESA — acesso à atenção e urgência em saúde: https://www.saude.pr.gov.br/Pagina/Atencao-Saude-das-Pessoas-em-Situacao-de-Violencia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MÓDULO IV — A referência em saúde depende do caso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2.2 Serviços e referências territoriais para apresentar na aula</a:t>
            </a:r>
          </a:p>
          <a:p xmlns:a="http://schemas.openxmlformats.org/drawingml/2006/main">
            <a:r>
              <a:t>Os exemplos abaixo foram identificados em fontes oficiais consultadas em 16/09/2026. Servem à apresentação dos diferentes arranjos existentes e ao exercício de mapeamento. A informação publicada precisa ser complementada pela validação institucional de horários específicos, abrangência e forma de acesso; não constitui garantia de vaga ou de atendimento regional em todas as modalidades.    Território e referência  Oferta ou informação publicada  O que validar no mapa    Curitiba — Casa da Mulher Brasileira  Acolhimento integrado. A Prefeitura informa funcionamento 24h, Av. Paraná, 870, Cabral; telefones (41) 3221-2701 e 3221-2710.  Horário e acesso de cada serviço interno; atendimento a residentes de outros municípios; articulação com a origem.    Pinhais — Centro de Referência Maria da Penha  Acolhimento, orientação jurídica e acompanhamento psicossocial. Rua 21 de Abril, 321, Centro; (41) 99226-0692.  Horários, acesso, referência profissional e procedimentos de retorno. Não confundir com a Casa da Mulher Paranaense anunciada em implantação.    São José dos Pinhais — CREAS e Casa de Alice  A Prefeitura apresenta o CREAS e o acolhimento protegido da Casa de Alice como componentes da rede. Contato publicado do CREAS: (41) 3398-2575.  Fluxo de solicitação de acolhimento, critérios, dependentes e alternativa fora do expediente. Preservar a localização sigilosa do abrigo.    1ª Região de Saúde — Guaratuba e Pontal do Paraná, entre outros municípios  A relação estadual de atenção à violência sexual indica o Hospital Regional do Litoral, em Paranaguá.  Via de acesso, deslocamento e continuidade no município de residência, conforme o fluxo de saúde.    2ª Região de Saúde — municípios metropolitanos da base do hub  A relação estadual indica Hospital de Clínicas, Pequeno Príncipe, Hospital do Trabalhador e Evangélico Mackenzie, com públicos definidos.  Unidade pertinente à idade e à situação; acesso e continuidade. Não encaminhar indistintamente a qualquer hospital da lista.     Fontes dos exemplos:   Curitiba — publicação de 18/06/2026 ;  Pinhais — publicação de 07/08/2026 ;  São José dos Pinhais — publicação de 01/08/2025 ;  SESA — relação de referências por Região de Saúde .  A relação estadual permite visualizar que a resposta regional pode estar fora do município de residência. Isso exige combinar acesso ao serviço especializado e continuidade local. A confirmação do destino deve ocorrer pelos canais da rede, sem impor à mulher a tarefa de negociar sozinha a entrada. Em situações urgentes, acionar a resposta pertinente sem aguardar reunião de rede ou conclusão do mapa.   SESA — página de atenção às pessoas em situação de violência e referências  ·  PCPR — orientação e acesso aos serviços policiais 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 E LINKS DE CONSULTA</a:t>
            </a:r>
          </a:p>
          <a:p xmlns:a="http://schemas.openxmlformats.org/drawingml/2006/main">
            <a:r>
              <a:t>Matriz de mapeamento: https://mulher-segura.camolezimonica.chatgpt.site/#mapa-rede</a:t>
            </a:r>
          </a:p>
          <a:p xmlns:a="http://schemas.openxmlformats.org/drawingml/2006/main">
            <a:r>
              <a:t>Oficina de fluxo: https://mulher-segura.camolezimonica.chatgpt.site/#oficina-4</a:t>
            </a:r>
          </a:p>
          <a:p xmlns:a="http://schemas.openxmlformats.org/drawingml/2006/main">
            <a:r>
              <a:t>Retomar o módulo III: https://mulher-segura.camolezimonica.chatgpt.site/#modulo-3</a:t>
            </a:r>
          </a:p>
          <a:p xmlns:a="http://schemas.openxmlformats.org/drawingml/2006/main">
            <a:r>
              <a:t>Documento de referência · Secretaria de Políticas para as Mulheres  ↗: https://www12.senado.leg.br/institucional/omv/copy_of_acervo/outras-referencias/copy2_of_entenda-a-violencia/pdfs/rede-de-enfrentamento-a-violencia-contra-as-mulheres</a:t>
            </a:r>
          </a:p>
          <a:p xmlns:a="http://schemas.openxmlformats.org/drawingml/2006/main">
            <a:r>
              <a:t>Lei Maria da Penha — arts. 8º e 9º: https://www.planalto.gov.br/ccivil_03/_ato2004-2006/2006/lei/l11340.htm</a:t>
            </a:r>
          </a:p>
          <a:p xmlns:a="http://schemas.openxmlformats.org/drawingml/2006/main">
            <a:r>
              <a:t>Lei nº 14.899/2024 — planejamento e articulação das redes: https://www.planalto.gov.br/ccivil_03/_ato2023-2026/2024/lei/l14899.htm</a:t>
            </a:r>
          </a:p>
          <a:p xmlns:a="http://schemas.openxmlformats.org/drawingml/2006/main">
            <a:r>
              <a:t>MDS — acesso ao CREAS: https://www.gov.br/pt-br/servicos/acessar-creas-centro-de-referencia-especializado-em-assistencia-social</a:t>
            </a:r>
          </a:p>
          <a:p xmlns:a="http://schemas.openxmlformats.org/drawingml/2006/main">
            <a:r>
              <a:t>Resolução CNAS nº 109/2009 — Tipificação Nacional dos Serviços Socioassistenciais: https://www.mds.gov.br/webarquivos/public/resolucao_CNAS_N109_%202009.pdf</a:t>
            </a:r>
          </a:p>
          <a:p xmlns:a="http://schemas.openxmlformats.org/drawingml/2006/main">
            <a:r>
              <a:t>SEMIPI Paraná — função dos centros de referência de atendimento à mulher: https://www.semipi.pr.gov.br/Pagina/Centro-de-Referencia-de-Atendimento-Mulher-CRAM</a:t>
            </a:r>
          </a:p>
          <a:p xmlns:a="http://schemas.openxmlformats.org/drawingml/2006/main">
            <a:r>
              <a:t>Ministério da Saúde — Guia prático de cuidado à mulher em situação de violência: https://www.gov.br/saude/pt-br/centrais-de-conteudo/publicacoes/guias-e-manuais/2025/guia-pratico-de-cuidado-a-mulher-em-situacao-de-violencia.pdf</a:t>
            </a:r>
          </a:p>
          <a:p xmlns:a="http://schemas.openxmlformats.org/drawingml/2006/main">
            <a:r>
              <a:t>Lei nº 12.845/2013 — atendimento integral em violência sexual: https://www.planalto.gov.br/ccivil_03/_ato2011-2014/2013/lei/l12845.htm</a:t>
            </a:r>
          </a:p>
          <a:p xmlns:a="http://schemas.openxmlformats.org/drawingml/2006/main">
            <a:r>
              <a:t>Curitiba — publicação de 18/06/2026: https://www.curitiba.pr.gov.br/noticias/casa-da-mulher-brasileira-completa-dez-anos-como-referencia-no-acolhimento-e-protecao-de-mulheres-em-curitiba/83645</a:t>
            </a:r>
          </a:p>
          <a:p xmlns:a="http://schemas.openxmlformats.org/drawingml/2006/main">
            <a:r>
              <a:t>Pinhais — publicação de 07/08/2026: https://atendenet.pinhais.pr.gov.br/cidadao/noticia/lei-maria-da-penha-20-anos-pinhais-reforca-acoes-de-conscientizacao-e-celebra-5-anos-do-centro-de-referencia</a:t>
            </a:r>
          </a:p>
          <a:p xmlns:a="http://schemas.openxmlformats.org/drawingml/2006/main">
            <a:r>
              <a:t>São José dos Pinhais — publicação de 01/08/2025: https://www.sjp.pr.gov.br/agosto-lilas-sao-jose-dos-pinhais-realiza-acoes-de-combate-a-violencia-contra-a-mulher/</a:t>
            </a:r>
          </a:p>
          <a:p xmlns:a="http://schemas.openxmlformats.org/drawingml/2006/main">
            <a:r>
              <a:t>SESA — relação de referências por Região de Saúde: https://www.documentador.pr.gov.br/documentador/pub.do?action=d&amp;amp;uuid=%40gtf-escriba-sesa%40f3986f0c-4086-4f11-b607-22db5c90b460</a:t>
            </a:r>
          </a:p>
          <a:p xmlns:a="http://schemas.openxmlformats.org/drawingml/2006/main">
            <a:r>
              <a:t>SESA — página de atenção às pessoas em situação de violência e referências: https://www.saude.pr.gov.br/Pagina/Atencao-Pessoas-em-Situacao-de-Violencia</a:t>
            </a:r>
          </a:p>
          <a:p xmlns:a="http://schemas.openxmlformats.org/drawingml/2006/main">
            <a:r>
              <a:t>PCPR — orientação e acesso aos serviços policiais: https://www.policiacivil.pr.gov.br/mulher</a:t>
            </a:r>
          </a:p>
          <a:p xmlns:a="http://schemas.openxmlformats.org/drawingml/2006/main">
            <a:r>
              <a:t>Base territorial utilizada no hub: https://mulher-segura.camolezimonica.chatgpt.site/materiais/base/Base_Mestra_Indicadores_Mulher_Segura_COMESP.xlsx</a:t>
            </a:r>
          </a:p>
          <a:p xmlns:a="http://schemas.openxmlformats.org/drawingml/2006/main">
            <a:r>
              <a:t>IPARDES — Mulheres do Paraná: https://www.ipardes.pr.gov.br/Pagina/Mulheres-do-Parana</a:t>
            </a:r>
          </a:p>
          <a:p xmlns:a="http://schemas.openxmlformats.org/drawingml/2006/main">
            <a:r>
              <a:t>Lei nº 13.431/2017 — proteção de crianças e adolescentes vítimas ou testemunhas de violência: https://www.planalto.gov.br/ccivil_03/_ato2015-2018/2017/lei/l13431.htm</a:t>
            </a:r>
          </a:p>
          <a:p xmlns:a="http://schemas.openxmlformats.org/drawingml/2006/main">
            <a:r>
              <a:t>LGPD — princípios, bases legais e tratamento de dados sensíveis: https://www.planalto.gov.br/ccivil_03/_ato2015-2018/2018/lei/l13709.htm</a:t>
            </a:r>
          </a:p>
          <a:p xmlns:a="http://schemas.openxmlformats.org/drawingml/2006/main">
            <a:r>
              <a:t>Ligue 180 — finalidade e funcionamento: https://www.gov.br/mulheres/pt-br/ligue180</a:t>
            </a:r>
          </a:p>
          <a:p xmlns:a="http://schemas.openxmlformats.org/drawingml/2006/main">
            <a:r>
              <a:t>SESA — acesso à atenção e urgência em saúde: https://www.saude.pr.gov.br/Pagina/Atencao-Saude-das-Pessoas-em-Situacao-de-Violencia</a:t>
            </a:r>
          </a:p>
          <a:p xmlns:a="http://schemas.openxmlformats.org/drawingml/2006/main">
            <a:r>
              <a:t>Consultar o protocolo de facilitação →: https://mulher-segura.camolezimonica.chatgpt.site/#facilitacao</a:t>
            </a:r>
          </a:p>
          <a:p xmlns:a="http://schemas.openxmlformats.org/drawingml/2006/main">
            <a:r>
              <a:t>Retomar legislação: https://mulher-segura.camolezimonica.chatgpt.site/#modulo-3</a:t>
            </a:r>
          </a:p>
          <a:p xmlns:a="http://schemas.openxmlformats.org/drawingml/2006/main">
            <a:r>
              <a:t>Consultar a base territorial: https://mulher-segura.camolezimonica.chatgpt.site/#base</a:t>
            </a:r>
          </a:p>
          <a:p xmlns:a="http://schemas.openxmlformats.org/drawingml/2006/main">
            <a:r>
              <a:t>Voltar ao início ↑: https://mulher-segura.camolezimonica.chatgpt.site/#inicio</a:t>
            </a:r>
          </a:p>
          <a:p xmlns:a="http://schemas.openxmlformats.org/drawingml/2006/main">
            <a:r>
              <a:t>Documento de referência · Secretaria de Políticas para as Mulheres ↗: https://www12.senado.leg.br/institucional/omv/copy_of_acervo/outras-referencias/copy2_of_entenda-a-violencia/pdfs/rede-de-enfrentamento-a-violencia-contra-as-mulheres</a:t>
            </a:r>
          </a:p>
          <a:p xmlns:a="http://schemas.openxmlformats.org/drawingml/2006/main">
            <a:r>
              <a:t>Lei Maria da Penha — arts. 8º e 9º: https://www.planalto.gov.br/ccivil_03/_ato2004-2006/2006/lei/l11340.htm</a:t>
            </a:r>
          </a:p>
          <a:p xmlns:a="http://schemas.openxmlformats.org/drawingml/2006/main">
            <a:r>
              <a:t>Lei nº 14.899/2024 — planejamento e articulação das redes: https://www.planalto.gov.br/ccivil_03/_ato2023-2026/2024/lei/l14899.htm</a:t>
            </a:r>
          </a:p>
          <a:p xmlns:a="http://schemas.openxmlformats.org/drawingml/2006/main">
            <a:r>
              <a:t>MDS — acesso ao CREAS: https://www.gov.br/pt-br/servicos/acessar-creas-centro-de-referencia-especializado-em-assistencia-social</a:t>
            </a:r>
          </a:p>
          <a:p xmlns:a="http://schemas.openxmlformats.org/drawingml/2006/main">
            <a:r>
              <a:t>Resolução CNAS nº 109/2009 — Tipificação Nacional dos Serviços Socioassistenciais: https://www.mds.gov.br/webarquivos/public/resolucao_CNAS_N109_%202009.pdf</a:t>
            </a:r>
          </a:p>
          <a:p xmlns:a="http://schemas.openxmlformats.org/drawingml/2006/main">
            <a:r>
              <a:t>SEMIPI Paraná — função dos centros de referência de atendimento à mulher: https://www.semipi.pr.gov.br/Pagina/Centro-de-Referencia-de-Atendimento-Mulher-CRAM</a:t>
            </a:r>
          </a:p>
          <a:p xmlns:a="http://schemas.openxmlformats.org/drawingml/2006/main">
            <a:r>
              <a:t>Ministério da Saúde — Guia prático de cuidado à mulher em situação de violência: https://www.gov.br/saude/pt-br/centrais-de-conteudo/publicacoes/guias-e-manuais/2025/guia-pratico-de-cuidado-a-mulher-em-situacao-de-violencia.pdf</a:t>
            </a:r>
          </a:p>
          <a:p xmlns:a="http://schemas.openxmlformats.org/drawingml/2006/main">
            <a:r>
              <a:t>Lei nº 12.845/2013 — atendimento integral em violência sexual: https://www.planalto.gov.br/ccivil_03/_ato2011-2014/2013/lei/l12845.htm</a:t>
            </a:r>
          </a:p>
          <a:p xmlns:a="http://schemas.openxmlformats.org/drawingml/2006/main">
            <a:r>
              <a:t>Curitiba — publicação de 18/06/2026: https://www.curitiba.pr.gov.br/noticias/casa-da-mulher-brasileira-completa-dez-anos-como-referencia-no-acolhimento-e-protecao-de-mulheres-em-curitiba/83645</a:t>
            </a:r>
          </a:p>
          <a:p xmlns:a="http://schemas.openxmlformats.org/drawingml/2006/main">
            <a:r>
              <a:t>Pinhais — publicação de 07/08/2026: https://atendenet.pinhais.pr.gov.br/cidadao/noticia/lei-maria-da-penha-20-anos-pinhais-reforca-acoes-de-conscientizacao-e-celebra-5-anos-do-centro-de-referencia</a:t>
            </a:r>
          </a:p>
          <a:p xmlns:a="http://schemas.openxmlformats.org/drawingml/2006/main">
            <a:r>
              <a:t>São José dos Pinhais — publicação de 01/08/2025: https://www.sjp.pr.gov.br/agosto-lilas-sao-jose-dos-pinhais-realiza-acoes-de-combate-a-violencia-contra-a-mulher/</a:t>
            </a:r>
          </a:p>
          <a:p xmlns:a="http://schemas.openxmlformats.org/drawingml/2006/main">
            <a:r>
              <a:t>SESA — relação de referências por Região de Saúde: https://www.documentador.pr.gov.br/documentador/pub.do?action=d&amp;amp;uuid=%40gtf-escriba-sesa%40f3986f0c-4086-4f11-b607-22db5c90b460</a:t>
            </a:r>
          </a:p>
          <a:p xmlns:a="http://schemas.openxmlformats.org/drawingml/2006/main">
            <a:r>
              <a:t>SESA — página de atenção às pessoas em situação de violência e referências: https://www.saude.pr.gov.br/Pagina/Atencao-Pessoas-em-Situacao-de-Violencia</a:t>
            </a:r>
          </a:p>
          <a:p xmlns:a="http://schemas.openxmlformats.org/drawingml/2006/main">
            <a:r>
              <a:t>PCPR — orientação e acesso aos serviços policiais: https://www.policiacivil.pr.gov.br/mulher</a:t>
            </a:r>
          </a:p>
          <a:p xmlns:a="http://schemas.openxmlformats.org/drawingml/2006/main">
            <a:r>
              <a:t>Base territorial utilizada no hub: https://mulher-segura.camolezimonica.chatgpt.site/materiais/base/Base_Mestra_Indicadores_Mulher_Segura_COMESP.xlsx</a:t>
            </a:r>
          </a:p>
          <a:p xmlns:a="http://schemas.openxmlformats.org/drawingml/2006/main">
            <a:r>
              <a:t>IPARDES — Mulheres do Paraná: https://www.ipardes.pr.gov.br/Pagina/Mulheres-do-Parana</a:t>
            </a:r>
          </a:p>
          <a:p xmlns:a="http://schemas.openxmlformats.org/drawingml/2006/main">
            <a:r>
              <a:t>Lei nº 13.431/2017 — proteção de crianças e adolescentes vítimas ou testemunhas de violência: https://www.planalto.gov.br/ccivil_03/_ato2015-2018/2017/lei/l13431.htm</a:t>
            </a:r>
          </a:p>
          <a:p xmlns:a="http://schemas.openxmlformats.org/drawingml/2006/main">
            <a:r>
              <a:t>LGPD — princípios, bases legais e tratamento de dados sensíveis: https://www.planalto.gov.br/ccivil_03/_ato2015-2018/2018/lei/l13709.htm</a:t>
            </a:r>
          </a:p>
          <a:p xmlns:a="http://schemas.openxmlformats.org/drawingml/2006/main">
            <a:r>
              <a:t>Ligue 180 — finalidade e funcionamento: https://www.gov.br/mulheres/pt-br/ligue180</a:t>
            </a:r>
          </a:p>
          <a:p xmlns:a="http://schemas.openxmlformats.org/drawingml/2006/main">
            <a:r>
              <a:t>SESA — acesso à atenção e urgência em saúde: https://www.saude.pr.gov.br/Pagina/Atencao-Saude-das-Pessoas-em-Situacao-de-Violencia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MÓDULO IV — Oito campos para um mapa funcional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2.3 Transformar a lista de serviços em mapa de acesso</a:t>
            </a:r>
          </a:p>
          <a:p xmlns:a="http://schemas.openxmlformats.org/drawingml/2006/main">
            <a:r>
              <a:t>Uma lista informa onde existe um equipamento; um mapa funcional explica como utilizá-lo. A equipe deve verificar o que acontece entre a identificação da necessidade e o atendimento: possibilidade de demanda espontânea, forma de agendamento, documentação solicitada, deslocamento e confirmação de recebimento. Exigências sem fundamento ou incompatíveis com a urgência devem ser discutidas institucionalmente, sem simplesmente repassá-las à mulher.  O mapa também precisa incluir o que acontece fora do expediente. Quando um serviço funciona apenas durante o dia, qual resposta atende à situação que surge à noite? Quem confirma a possibilidade de acolhimento? Quem organiza transporte? O registro de uma lacuna é um resultado útil do diagnóstico e deve gerar uma pendência de pactuação, em vez de ser encoberto por uma seta para um serviço indisponível.  A abrangência de um serviço regional não deve ser deduzida de sua proximidade. Acordos de acesso, responsabilidades e financiamento precisam ser conferidos com a gestão. O consórcio pode constituir espaço de articulação entre municípios, mas a oficina não pode atribuir ao COMESP compromissos que ainda não foram formalizados.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Ficha de trabalho para mapear um serviço</a:t>
            </a:r>
          </a:p>
          <a:p xmlns:a="http://schemas.openxmlformats.org/drawingml/2006/main">
            <a:r>
              <a:t>Utilizar uma ficha por serviço. Não registrar nomes de usuárias ou detalhes de situações atendidas. O preenchimento complementa a matriz de mapeamento apresentada no bloco 2.   Município e serviço:  _____________________________________________________   Oferta efetiva e público atendido:  __________________________________________   Abrangência e forma de acesso:  ____________________________________________   Funcionamento e alternativa fora do expediente:  _____________________________   Canal institucional e ponto focal:  ___________________________________________   Acessibilidade, transporte e cuidado com dependentes:  ________________________   Forma de confirmação e contrarreferência:  ___________________________________   Fonte, data da conferência e responsável:  ____________________________________   Informações ainda a validar:  _______________________________________________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 E LINKS DE CONSULTA</a:t>
            </a:r>
          </a:p>
          <a:p xmlns:a="http://schemas.openxmlformats.org/drawingml/2006/main">
            <a:r>
              <a:t>Matriz de mapeamento: https://mulher-segura.camolezimonica.chatgpt.site/#mapa-rede</a:t>
            </a:r>
          </a:p>
          <a:p xmlns:a="http://schemas.openxmlformats.org/drawingml/2006/main">
            <a:r>
              <a:t>Oficina de fluxo: https://mulher-segura.camolezimonica.chatgpt.site/#oficina-4</a:t>
            </a:r>
          </a:p>
          <a:p xmlns:a="http://schemas.openxmlformats.org/drawingml/2006/main">
            <a:r>
              <a:t>Retomar o módulo III: https://mulher-segura.camolezimonica.chatgpt.site/#modulo-3</a:t>
            </a:r>
          </a:p>
          <a:p xmlns:a="http://schemas.openxmlformats.org/drawingml/2006/main">
            <a:r>
              <a:t>Documento de referência · Secretaria de Políticas para as Mulheres  ↗: https://www12.senado.leg.br/institucional/omv/copy_of_acervo/outras-referencias/copy2_of_entenda-a-violencia/pdfs/rede-de-enfrentamento-a-violencia-contra-as-mulheres</a:t>
            </a:r>
          </a:p>
          <a:p xmlns:a="http://schemas.openxmlformats.org/drawingml/2006/main">
            <a:r>
              <a:t>Lei Maria da Penha — arts. 8º e 9º: https://www.planalto.gov.br/ccivil_03/_ato2004-2006/2006/lei/l11340.htm</a:t>
            </a:r>
          </a:p>
          <a:p xmlns:a="http://schemas.openxmlformats.org/drawingml/2006/main">
            <a:r>
              <a:t>Lei nº 14.899/2024 — planejamento e articulação das redes: https://www.planalto.gov.br/ccivil_03/_ato2023-2026/2024/lei/l14899.htm</a:t>
            </a:r>
          </a:p>
          <a:p xmlns:a="http://schemas.openxmlformats.org/drawingml/2006/main">
            <a:r>
              <a:t>MDS — acesso ao CREAS: https://www.gov.br/pt-br/servicos/acessar-creas-centro-de-referencia-especializado-em-assistencia-social</a:t>
            </a:r>
          </a:p>
          <a:p xmlns:a="http://schemas.openxmlformats.org/drawingml/2006/main">
            <a:r>
              <a:t>Resolução CNAS nº 109/2009 — Tipificação Nacional dos Serviços Socioassistenciais: https://www.mds.gov.br/webarquivos/public/resolucao_CNAS_N109_%202009.pdf</a:t>
            </a:r>
          </a:p>
          <a:p xmlns:a="http://schemas.openxmlformats.org/drawingml/2006/main">
            <a:r>
              <a:t>SEMIPI Paraná — função dos centros de referência de atendimento à mulher: https://www.semipi.pr.gov.br/Pagina/Centro-de-Referencia-de-Atendimento-Mulher-CRAM</a:t>
            </a:r>
          </a:p>
          <a:p xmlns:a="http://schemas.openxmlformats.org/drawingml/2006/main">
            <a:r>
              <a:t>Ministério da Saúde — Guia prático de cuidado à mulher em situação de violência: https://www.gov.br/saude/pt-br/centrais-de-conteudo/publicacoes/guias-e-manuais/2025/guia-pratico-de-cuidado-a-mulher-em-situacao-de-violencia.pdf</a:t>
            </a:r>
          </a:p>
          <a:p xmlns:a="http://schemas.openxmlformats.org/drawingml/2006/main">
            <a:r>
              <a:t>Lei nº 12.845/2013 — atendimento integral em violência sexual: https://www.planalto.gov.br/ccivil_03/_ato2011-2014/2013/lei/l12845.htm</a:t>
            </a:r>
          </a:p>
          <a:p xmlns:a="http://schemas.openxmlformats.org/drawingml/2006/main">
            <a:r>
              <a:t>Curitiba — publicação de 18/06/2026: https://www.curitiba.pr.gov.br/noticias/casa-da-mulher-brasileira-completa-dez-anos-como-referencia-no-acolhimento-e-protecao-de-mulheres-em-curitiba/83645</a:t>
            </a:r>
          </a:p>
          <a:p xmlns:a="http://schemas.openxmlformats.org/drawingml/2006/main">
            <a:r>
              <a:t>Pinhais — publicação de 07/08/2026: https://atendenet.pinhais.pr.gov.br/cidadao/noticia/lei-maria-da-penha-20-anos-pinhais-reforca-acoes-de-conscientizacao-e-celebra-5-anos-do-centro-de-referencia</a:t>
            </a:r>
          </a:p>
          <a:p xmlns:a="http://schemas.openxmlformats.org/drawingml/2006/main">
            <a:r>
              <a:t>São José dos Pinhais — publicação de 01/08/2025: https://www.sjp.pr.gov.br/agosto-lilas-sao-jose-dos-pinhais-realiza-acoes-de-combate-a-violencia-contra-a-mulher/</a:t>
            </a:r>
          </a:p>
          <a:p xmlns:a="http://schemas.openxmlformats.org/drawingml/2006/main">
            <a:r>
              <a:t>SESA — relação de referências por Região de Saúde: https://www.documentador.pr.gov.br/documentador/pub.do?action=d&amp;amp;uuid=%40gtf-escriba-sesa%40f3986f0c-4086-4f11-b607-22db5c90b460</a:t>
            </a:r>
          </a:p>
          <a:p xmlns:a="http://schemas.openxmlformats.org/drawingml/2006/main">
            <a:r>
              <a:t>SESA — página de atenção às pessoas em situação de violência e referências: https://www.saude.pr.gov.br/Pagina/Atencao-Pessoas-em-Situacao-de-Violencia</a:t>
            </a:r>
          </a:p>
          <a:p xmlns:a="http://schemas.openxmlformats.org/drawingml/2006/main">
            <a:r>
              <a:t>PCPR — orientação e acesso aos serviços policiais: https://www.policiacivil.pr.gov.br/mulher</a:t>
            </a:r>
          </a:p>
          <a:p xmlns:a="http://schemas.openxmlformats.org/drawingml/2006/main">
            <a:r>
              <a:t>Base territorial utilizada no hub: https://mulher-segura.camolezimonica.chatgpt.site/materiais/base/Base_Mestra_Indicadores_Mulher_Segura_COMESP.xlsx</a:t>
            </a:r>
          </a:p>
          <a:p xmlns:a="http://schemas.openxmlformats.org/drawingml/2006/main">
            <a:r>
              <a:t>IPARDES — Mulheres do Paraná: https://www.ipardes.pr.gov.br/Pagina/Mulheres-do-Parana</a:t>
            </a:r>
          </a:p>
          <a:p xmlns:a="http://schemas.openxmlformats.org/drawingml/2006/main">
            <a:r>
              <a:t>Lei nº 13.431/2017 — proteção de crianças e adolescentes vítimas ou testemunhas de violência: https://www.planalto.gov.br/ccivil_03/_ato2015-2018/2017/lei/l13431.htm</a:t>
            </a:r>
          </a:p>
          <a:p xmlns:a="http://schemas.openxmlformats.org/drawingml/2006/main">
            <a:r>
              <a:t>LGPD — princípios, bases legais e tratamento de dados sensíveis: https://www.planalto.gov.br/ccivil_03/_ato2015-2018/2018/lei/l13709.htm</a:t>
            </a:r>
          </a:p>
          <a:p xmlns:a="http://schemas.openxmlformats.org/drawingml/2006/main">
            <a:r>
              <a:t>Ligue 180 — finalidade e funcionamento: https://www.gov.br/mulheres/pt-br/ligue180</a:t>
            </a:r>
          </a:p>
          <a:p xmlns:a="http://schemas.openxmlformats.org/drawingml/2006/main">
            <a:r>
              <a:t>SESA — acesso à atenção e urgência em saúde: https://www.saude.pr.gov.br/Pagina/Atencao-Saude-das-Pessoas-em-Situacao-de-Violencia</a:t>
            </a:r>
          </a:p>
          <a:p xmlns:a="http://schemas.openxmlformats.org/drawingml/2006/main">
            <a:r>
              <a:t>Consultar o protocolo de facilitação →: https://mulher-segura.camolezimonica.chatgpt.site/#facilitacao</a:t>
            </a:r>
          </a:p>
          <a:p xmlns:a="http://schemas.openxmlformats.org/drawingml/2006/main">
            <a:r>
              <a:t>Retomar legislação: https://mulher-segura.camolezimonica.chatgpt.site/#modulo-3</a:t>
            </a:r>
          </a:p>
          <a:p xmlns:a="http://schemas.openxmlformats.org/drawingml/2006/main">
            <a:r>
              <a:t>Consultar a base territorial: https://mulher-segura.camolezimonica.chatgpt.site/#base</a:t>
            </a:r>
          </a:p>
          <a:p xmlns:a="http://schemas.openxmlformats.org/drawingml/2006/main">
            <a:r>
              <a:t>Voltar ao início ↑: https://mulher-segura.camolezimonica.chatgpt.site/#inicio</a:t>
            </a:r>
          </a:p>
          <a:p xmlns:a="http://schemas.openxmlformats.org/drawingml/2006/main">
            <a:r>
              <a:t>Documento de referência · Secretaria de Políticas para as Mulheres ↗: https://www12.senado.leg.br/institucional/omv/copy_of_acervo/outras-referencias/copy2_of_entenda-a-violencia/pdfs/rede-de-enfrentamento-a-violencia-contra-as-mulheres</a:t>
            </a:r>
          </a:p>
          <a:p xmlns:a="http://schemas.openxmlformats.org/drawingml/2006/main">
            <a:r>
              <a:t>Lei Maria da Penha — arts. 8º e 9º: https://www.planalto.gov.br/ccivil_03/_ato2004-2006/2006/lei/l11340.htm</a:t>
            </a:r>
          </a:p>
          <a:p xmlns:a="http://schemas.openxmlformats.org/drawingml/2006/main">
            <a:r>
              <a:t>Lei nº 14.899/2024 — planejamento e articulação das redes: https://www.planalto.gov.br/ccivil_03/_ato2023-2026/2024/lei/l14899.htm</a:t>
            </a:r>
          </a:p>
          <a:p xmlns:a="http://schemas.openxmlformats.org/drawingml/2006/main">
            <a:r>
              <a:t>MDS — acesso ao CREAS: https://www.gov.br/pt-br/servicos/acessar-creas-centro-de-referencia-especializado-em-assistencia-social</a:t>
            </a:r>
          </a:p>
          <a:p xmlns:a="http://schemas.openxmlformats.org/drawingml/2006/main">
            <a:r>
              <a:t>Resolução CNAS nº 109/2009 — Tipificação Nacional dos Serviços Socioassistenciais: https://www.mds.gov.br/webarquivos/public/resolucao_CNAS_N109_%202009.pdf</a:t>
            </a:r>
          </a:p>
          <a:p xmlns:a="http://schemas.openxmlformats.org/drawingml/2006/main">
            <a:r>
              <a:t>SEMIPI Paraná — função dos centros de referência de atendimento à mulher: https://www.semipi.pr.gov.br/Pagina/Centro-de-Referencia-de-Atendimento-Mulher-CRAM</a:t>
            </a:r>
          </a:p>
          <a:p xmlns:a="http://schemas.openxmlformats.org/drawingml/2006/main">
            <a:r>
              <a:t>Ministério da Saúde — Guia prático de cuidado à mulher em situação de violência: https://www.gov.br/saude/pt-br/centrais-de-conteudo/publicacoes/guias-e-manuais/2025/guia-pratico-de-cuidado-a-mulher-em-situacao-de-violencia.pdf</a:t>
            </a:r>
          </a:p>
          <a:p xmlns:a="http://schemas.openxmlformats.org/drawingml/2006/main">
            <a:r>
              <a:t>Lei nº 12.845/2013 — atendimento integral em violência sexual: https://www.planalto.gov.br/ccivil_03/_ato2011-2014/2013/lei/l12845.htm</a:t>
            </a:r>
          </a:p>
          <a:p xmlns:a="http://schemas.openxmlformats.org/drawingml/2006/main">
            <a:r>
              <a:t>Curitiba — publicação de 18/06/2026: https://www.curitiba.pr.gov.br/noticias/casa-da-mulher-brasileira-completa-dez-anos-como-referencia-no-acolhimento-e-protecao-de-mulheres-em-curitiba/83645</a:t>
            </a:r>
          </a:p>
          <a:p xmlns:a="http://schemas.openxmlformats.org/drawingml/2006/main">
            <a:r>
              <a:t>Pinhais — publicação de 07/08/2026: https://atendenet.pinhais.pr.gov.br/cidadao/noticia/lei-maria-da-penha-20-anos-pinhais-reforca-acoes-de-conscientizacao-e-celebra-5-anos-do-centro-de-referencia</a:t>
            </a:r>
          </a:p>
          <a:p xmlns:a="http://schemas.openxmlformats.org/drawingml/2006/main">
            <a:r>
              <a:t>São José dos Pinhais — publicação de 01/08/2025: https://www.sjp.pr.gov.br/agosto-lilas-sao-jose-dos-pinhais-realiza-acoes-de-combate-a-violencia-contra-a-mulher/</a:t>
            </a:r>
          </a:p>
          <a:p xmlns:a="http://schemas.openxmlformats.org/drawingml/2006/main">
            <a:r>
              <a:t>SESA — relação de referências por Região de Saúde: https://www.documentador.pr.gov.br/documentador/pub.do?action=d&amp;amp;uuid=%40gtf-escriba-sesa%40f3986f0c-4086-4f11-b607-22db5c90b460</a:t>
            </a:r>
          </a:p>
          <a:p xmlns:a="http://schemas.openxmlformats.org/drawingml/2006/main">
            <a:r>
              <a:t>SESA — página de atenção às pessoas em situação de violência e referências: https://www.saude.pr.gov.br/Pagina/Atencao-Pessoas-em-Situacao-de-Violencia</a:t>
            </a:r>
          </a:p>
          <a:p xmlns:a="http://schemas.openxmlformats.org/drawingml/2006/main">
            <a:r>
              <a:t>PCPR — orientação e acesso aos serviços policiais: https://www.policiacivil.pr.gov.br/mulher</a:t>
            </a:r>
          </a:p>
          <a:p xmlns:a="http://schemas.openxmlformats.org/drawingml/2006/main">
            <a:r>
              <a:t>Base territorial utilizada no hub: https://mulher-segura.camolezimonica.chatgpt.site/materiais/base/Base_Mestra_Indicadores_Mulher_Segura_COMESP.xlsx</a:t>
            </a:r>
          </a:p>
          <a:p xmlns:a="http://schemas.openxmlformats.org/drawingml/2006/main">
            <a:r>
              <a:t>IPARDES — Mulheres do Paraná: https://www.ipardes.pr.gov.br/Pagina/Mulheres-do-Parana</a:t>
            </a:r>
          </a:p>
          <a:p xmlns:a="http://schemas.openxmlformats.org/drawingml/2006/main">
            <a:r>
              <a:t>Lei nº 13.431/2017 — proteção de crianças e adolescentes vítimas ou testemunhas de violência: https://www.planalto.gov.br/ccivil_03/_ato2015-2018/2017/lei/l13431.htm</a:t>
            </a:r>
          </a:p>
          <a:p xmlns:a="http://schemas.openxmlformats.org/drawingml/2006/main">
            <a:r>
              <a:t>LGPD — princípios, bases legais e tratamento de dados sensíveis: https://www.planalto.gov.br/ccivil_03/_ato2015-2018/2018/lei/l13709.htm</a:t>
            </a:r>
          </a:p>
          <a:p xmlns:a="http://schemas.openxmlformats.org/drawingml/2006/main">
            <a:r>
              <a:t>Ligue 180 — finalidade e funcionamento: https://www.gov.br/mulheres/pt-br/ligue180</a:t>
            </a:r>
          </a:p>
          <a:p xmlns:a="http://schemas.openxmlformats.org/drawingml/2006/main">
            <a:r>
              <a:t>SESA — acesso à atenção e urgência em saúde: https://www.saude.pr.gov.br/Pagina/Atencao-Saude-das-Pessoas-em-Situacao-de-Violencia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MÓDULO IV — Atividade de mapeamento · 45 minutos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2.3 Transformar a lista de serviços em mapa de acesso</a:t>
            </a:r>
          </a:p>
          <a:p xmlns:a="http://schemas.openxmlformats.org/drawingml/2006/main">
            <a:r>
              <a:t>Uma lista informa onde existe um equipamento; um mapa funcional explica como utilizá-lo. A equipe deve verificar o que acontece entre a identificação da necessidade e o atendimento: possibilidade de demanda espontânea, forma de agendamento, documentação solicitada, deslocamento e confirmação de recebimento. Exigências sem fundamento ou incompatíveis com a urgência devem ser discutidas institucionalmente, sem simplesmente repassá-las à mulher.  O mapa também precisa incluir o que acontece fora do expediente. Quando um serviço funciona apenas durante o dia, qual resposta atende à situação que surge à noite? Quem confirma a possibilidade de acolhimento? Quem organiza transporte? O registro de uma lacuna é um resultado útil do diagnóstico e deve gerar uma pendência de pactuação, em vez de ser encoberto por uma seta para um serviço indisponível.  A abrangência de um serviço regional não deve ser deduzida de sua proximidade. Acordos de acesso, responsabilidades e financiamento precisam ser conferidos com a gestão. O consórcio pode constituir espaço de articulação entre municípios, mas a oficina não pode atribuir ao COMESP compromissos que ainda não foram formalizados.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 E LINKS DE CONSULTA</a:t>
            </a:r>
          </a:p>
          <a:p xmlns:a="http://schemas.openxmlformats.org/drawingml/2006/main">
            <a:r>
              <a:t>Matriz de mapeamento: https://mulher-segura.camolezimonica.chatgpt.site/#mapa-rede</a:t>
            </a:r>
          </a:p>
          <a:p xmlns:a="http://schemas.openxmlformats.org/drawingml/2006/main">
            <a:r>
              <a:t>Oficina de fluxo: https://mulher-segura.camolezimonica.chatgpt.site/#oficina-4</a:t>
            </a:r>
          </a:p>
          <a:p xmlns:a="http://schemas.openxmlformats.org/drawingml/2006/main">
            <a:r>
              <a:t>Retomar o módulo III: https://mulher-segura.camolezimonica.chatgpt.site/#modulo-3</a:t>
            </a:r>
          </a:p>
          <a:p xmlns:a="http://schemas.openxmlformats.org/drawingml/2006/main">
            <a:r>
              <a:t>Documento de referência · Secretaria de Políticas para as Mulheres  ↗: https://www12.senado.leg.br/institucional/omv/copy_of_acervo/outras-referencias/copy2_of_entenda-a-violencia/pdfs/rede-de-enfrentamento-a-violencia-contra-as-mulheres</a:t>
            </a:r>
          </a:p>
          <a:p xmlns:a="http://schemas.openxmlformats.org/drawingml/2006/main">
            <a:r>
              <a:t>Lei Maria da Penha — arts. 8º e 9º: https://www.planalto.gov.br/ccivil_03/_ato2004-2006/2006/lei/l11340.htm</a:t>
            </a:r>
          </a:p>
          <a:p xmlns:a="http://schemas.openxmlformats.org/drawingml/2006/main">
            <a:r>
              <a:t>Lei nº 14.899/2024 — planejamento e articulação das redes: https://www.planalto.gov.br/ccivil_03/_ato2023-2026/2024/lei/l14899.htm</a:t>
            </a:r>
          </a:p>
          <a:p xmlns:a="http://schemas.openxmlformats.org/drawingml/2006/main">
            <a:r>
              <a:t>MDS — acesso ao CREAS: https://www.gov.br/pt-br/servicos/acessar-creas-centro-de-referencia-especializado-em-assistencia-social</a:t>
            </a:r>
          </a:p>
          <a:p xmlns:a="http://schemas.openxmlformats.org/drawingml/2006/main">
            <a:r>
              <a:t>Resolução CNAS nº 109/2009 — Tipificação Nacional dos Serviços Socioassistenciais: https://www.mds.gov.br/webarquivos/public/resolucao_CNAS_N109_%202009.pdf</a:t>
            </a:r>
          </a:p>
          <a:p xmlns:a="http://schemas.openxmlformats.org/drawingml/2006/main">
            <a:r>
              <a:t>SEMIPI Paraná — função dos centros de referência de atendimento à mulher: https://www.semipi.pr.gov.br/Pagina/Centro-de-Referencia-de-Atendimento-Mulher-CRAM</a:t>
            </a:r>
          </a:p>
          <a:p xmlns:a="http://schemas.openxmlformats.org/drawingml/2006/main">
            <a:r>
              <a:t>Ministério da Saúde — Guia prático de cuidado à mulher em situação de violência: https://www.gov.br/saude/pt-br/centrais-de-conteudo/publicacoes/guias-e-manuais/2025/guia-pratico-de-cuidado-a-mulher-em-situacao-de-violencia.pdf</a:t>
            </a:r>
          </a:p>
          <a:p xmlns:a="http://schemas.openxmlformats.org/drawingml/2006/main">
            <a:r>
              <a:t>Lei nº 12.845/2013 — atendimento integral em violência sexual: https://www.planalto.gov.br/ccivil_03/_ato2011-2014/2013/lei/l12845.htm</a:t>
            </a:r>
          </a:p>
          <a:p xmlns:a="http://schemas.openxmlformats.org/drawingml/2006/main">
            <a:r>
              <a:t>Curitiba — publicação de 18/06/2026: https://www.curitiba.pr.gov.br/noticias/casa-da-mulher-brasileira-completa-dez-anos-como-referencia-no-acolhimento-e-protecao-de-mulheres-em-curitiba/83645</a:t>
            </a:r>
          </a:p>
          <a:p xmlns:a="http://schemas.openxmlformats.org/drawingml/2006/main">
            <a:r>
              <a:t>Pinhais — publicação de 07/08/2026: https://atendenet.pinhais.pr.gov.br/cidadao/noticia/lei-maria-da-penha-20-anos-pinhais-reforca-acoes-de-conscientizacao-e-celebra-5-anos-do-centro-de-referencia</a:t>
            </a:r>
          </a:p>
          <a:p xmlns:a="http://schemas.openxmlformats.org/drawingml/2006/main">
            <a:r>
              <a:t>São José dos Pinhais — publicação de 01/08/2025: https://www.sjp.pr.gov.br/agosto-lilas-sao-jose-dos-pinhais-realiza-acoes-de-combate-a-violencia-contra-a-mulher/</a:t>
            </a:r>
          </a:p>
          <a:p xmlns:a="http://schemas.openxmlformats.org/drawingml/2006/main">
            <a:r>
              <a:t>SESA — relação de referências por Região de Saúde: https://www.documentador.pr.gov.br/documentador/pub.do?action=d&amp;amp;uuid=%40gtf-escriba-sesa%40f3986f0c-4086-4f11-b607-22db5c90b460</a:t>
            </a:r>
          </a:p>
          <a:p xmlns:a="http://schemas.openxmlformats.org/drawingml/2006/main">
            <a:r>
              <a:t>SESA — página de atenção às pessoas em situação de violência e referências: https://www.saude.pr.gov.br/Pagina/Atencao-Pessoas-em-Situacao-de-Violencia</a:t>
            </a:r>
          </a:p>
          <a:p xmlns:a="http://schemas.openxmlformats.org/drawingml/2006/main">
            <a:r>
              <a:t>PCPR — orientação e acesso aos serviços policiais: https://www.policiacivil.pr.gov.br/mulher</a:t>
            </a:r>
          </a:p>
          <a:p xmlns:a="http://schemas.openxmlformats.org/drawingml/2006/main">
            <a:r>
              <a:t>Base territorial utilizada no hub: https://mulher-segura.camolezimonica.chatgpt.site/materiais/base/Base_Mestra_Indicadores_Mulher_Segura_COMESP.xlsx</a:t>
            </a:r>
          </a:p>
          <a:p xmlns:a="http://schemas.openxmlformats.org/drawingml/2006/main">
            <a:r>
              <a:t>IPARDES — Mulheres do Paraná: https://www.ipardes.pr.gov.br/Pagina/Mulheres-do-Parana</a:t>
            </a:r>
          </a:p>
          <a:p xmlns:a="http://schemas.openxmlformats.org/drawingml/2006/main">
            <a:r>
              <a:t>Lei nº 13.431/2017 — proteção de crianças e adolescentes vítimas ou testemunhas de violência: https://www.planalto.gov.br/ccivil_03/_ato2015-2018/2017/lei/l13431.htm</a:t>
            </a:r>
          </a:p>
          <a:p xmlns:a="http://schemas.openxmlformats.org/drawingml/2006/main">
            <a:r>
              <a:t>LGPD — princípios, bases legais e tratamento de dados sensíveis: https://www.planalto.gov.br/ccivil_03/_ato2015-2018/2018/lei/l13709.htm</a:t>
            </a:r>
          </a:p>
          <a:p xmlns:a="http://schemas.openxmlformats.org/drawingml/2006/main">
            <a:r>
              <a:t>Ligue 180 — finalidade e funcionamento: https://www.gov.br/mulheres/pt-br/ligue180</a:t>
            </a:r>
          </a:p>
          <a:p xmlns:a="http://schemas.openxmlformats.org/drawingml/2006/main">
            <a:r>
              <a:t>SESA — acesso à atenção e urgência em saúde: https://www.saude.pr.gov.br/Pagina/Atencao-Saude-das-Pessoas-em-Situacao-de-Violencia</a:t>
            </a:r>
          </a:p>
          <a:p xmlns:a="http://schemas.openxmlformats.org/drawingml/2006/main">
            <a:r>
              <a:t>Consultar o protocolo de facilitação →: https://mulher-segura.camolezimonica.chatgpt.site/#facilitacao</a:t>
            </a:r>
          </a:p>
          <a:p xmlns:a="http://schemas.openxmlformats.org/drawingml/2006/main">
            <a:r>
              <a:t>Retomar legislação: https://mulher-segura.camolezimonica.chatgpt.site/#modulo-3</a:t>
            </a:r>
          </a:p>
          <a:p xmlns:a="http://schemas.openxmlformats.org/drawingml/2006/main">
            <a:r>
              <a:t>Consultar a base territorial: https://mulher-segura.camolezimonica.chatgpt.site/#base</a:t>
            </a:r>
          </a:p>
          <a:p xmlns:a="http://schemas.openxmlformats.org/drawingml/2006/main">
            <a:r>
              <a:t>Voltar ao início ↑: https://mulher-segura.camolezimonica.chatgpt.site/#inicio</a:t>
            </a:r>
          </a:p>
          <a:p xmlns:a="http://schemas.openxmlformats.org/drawingml/2006/main">
            <a:r>
              <a:t>Documento de referência · Secretaria de Políticas para as Mulheres ↗: https://www12.senado.leg.br/institucional/omv/copy_of_acervo/outras-referencias/copy2_of_entenda-a-violencia/pdfs/rede-de-enfrentamento-a-violencia-contra-as-mulheres</a:t>
            </a:r>
          </a:p>
          <a:p xmlns:a="http://schemas.openxmlformats.org/drawingml/2006/main">
            <a:r>
              <a:t>Lei Maria da Penha — arts. 8º e 9º: https://www.planalto.gov.br/ccivil_03/_ato2004-2006/2006/lei/l11340.htm</a:t>
            </a:r>
          </a:p>
          <a:p xmlns:a="http://schemas.openxmlformats.org/drawingml/2006/main">
            <a:r>
              <a:t>Lei nº 14.899/2024 — planejamento e articulação das redes: https://www.planalto.gov.br/ccivil_03/_ato2023-2026/2024/lei/l14899.htm</a:t>
            </a:r>
          </a:p>
          <a:p xmlns:a="http://schemas.openxmlformats.org/drawingml/2006/main">
            <a:r>
              <a:t>MDS — acesso ao CREAS: https://www.gov.br/pt-br/servicos/acessar-creas-centro-de-referencia-especializado-em-assistencia-social</a:t>
            </a:r>
          </a:p>
          <a:p xmlns:a="http://schemas.openxmlformats.org/drawingml/2006/main">
            <a:r>
              <a:t>Resolução CNAS nº 109/2009 — Tipificação Nacional dos Serviços Socioassistenciais: https://www.mds.gov.br/webarquivos/public/resolucao_CNAS_N109_%202009.pdf</a:t>
            </a:r>
          </a:p>
          <a:p xmlns:a="http://schemas.openxmlformats.org/drawingml/2006/main">
            <a:r>
              <a:t>SEMIPI Paraná — função dos centros de referência de atendimento à mulher: https://www.semipi.pr.gov.br/Pagina/Centro-de-Referencia-de-Atendimento-Mulher-CRAM</a:t>
            </a:r>
          </a:p>
          <a:p xmlns:a="http://schemas.openxmlformats.org/drawingml/2006/main">
            <a:r>
              <a:t>Ministério da Saúde — Guia prático de cuidado à mulher em situação de violência: https://www.gov.br/saude/pt-br/centrais-de-conteudo/publicacoes/guias-e-manuais/2025/guia-pratico-de-cuidado-a-mulher-em-situacao-de-violencia.pdf</a:t>
            </a:r>
          </a:p>
          <a:p xmlns:a="http://schemas.openxmlformats.org/drawingml/2006/main">
            <a:r>
              <a:t>Lei nº 12.845/2013 — atendimento integral em violência sexual: https://www.planalto.gov.br/ccivil_03/_ato2011-2014/2013/lei/l12845.htm</a:t>
            </a:r>
          </a:p>
          <a:p xmlns:a="http://schemas.openxmlformats.org/drawingml/2006/main">
            <a:r>
              <a:t>Curitiba — publicação de 18/06/2026: https://www.curitiba.pr.gov.br/noticias/casa-da-mulher-brasileira-completa-dez-anos-como-referencia-no-acolhimento-e-protecao-de-mulheres-em-curitiba/83645</a:t>
            </a:r>
          </a:p>
          <a:p xmlns:a="http://schemas.openxmlformats.org/drawingml/2006/main">
            <a:r>
              <a:t>Pinhais — publicação de 07/08/2026: https://atendenet.pinhais.pr.gov.br/cidadao/noticia/lei-maria-da-penha-20-anos-pinhais-reforca-acoes-de-conscientizacao-e-celebra-5-anos-do-centro-de-referencia</a:t>
            </a:r>
          </a:p>
          <a:p xmlns:a="http://schemas.openxmlformats.org/drawingml/2006/main">
            <a:r>
              <a:t>São José dos Pinhais — publicação de 01/08/2025: https://www.sjp.pr.gov.br/agosto-lilas-sao-jose-dos-pinhais-realiza-acoes-de-combate-a-violencia-contra-a-mulher/</a:t>
            </a:r>
          </a:p>
          <a:p xmlns:a="http://schemas.openxmlformats.org/drawingml/2006/main">
            <a:r>
              <a:t>SESA — relação de referências por Região de Saúde: https://www.documentador.pr.gov.br/documentador/pub.do?action=d&amp;amp;uuid=%40gtf-escriba-sesa%40f3986f0c-4086-4f11-b607-22db5c90b460</a:t>
            </a:r>
          </a:p>
          <a:p xmlns:a="http://schemas.openxmlformats.org/drawingml/2006/main">
            <a:r>
              <a:t>SESA — página de atenção às pessoas em situação de violência e referências: https://www.saude.pr.gov.br/Pagina/Atencao-Pessoas-em-Situacao-de-Violencia</a:t>
            </a:r>
          </a:p>
          <a:p xmlns:a="http://schemas.openxmlformats.org/drawingml/2006/main">
            <a:r>
              <a:t>PCPR — orientação e acesso aos serviços policiais: https://www.policiacivil.pr.gov.br/mulher</a:t>
            </a:r>
          </a:p>
          <a:p xmlns:a="http://schemas.openxmlformats.org/drawingml/2006/main">
            <a:r>
              <a:t>Base territorial utilizada no hub: https://mulher-segura.camolezimonica.chatgpt.site/materiais/base/Base_Mestra_Indicadores_Mulher_Segura_COMESP.xlsx</a:t>
            </a:r>
          </a:p>
          <a:p xmlns:a="http://schemas.openxmlformats.org/drawingml/2006/main">
            <a:r>
              <a:t>IPARDES — Mulheres do Paraná: https://www.ipardes.pr.gov.br/Pagina/Mulheres-do-Parana</a:t>
            </a:r>
          </a:p>
          <a:p xmlns:a="http://schemas.openxmlformats.org/drawingml/2006/main">
            <a:r>
              <a:t>Lei nº 13.431/2017 — proteção de crianças e adolescentes vítimas ou testemunhas de violência: https://www.planalto.gov.br/ccivil_03/_ato2015-2018/2017/lei/l13431.htm</a:t>
            </a:r>
          </a:p>
          <a:p xmlns:a="http://schemas.openxmlformats.org/drawingml/2006/main">
            <a:r>
              <a:t>LGPD — princípios, bases legais e tratamento de dados sensíveis: https://www.planalto.gov.br/ccivil_03/_ato2015-2018/2018/lei/l13709.htm</a:t>
            </a:r>
          </a:p>
          <a:p xmlns:a="http://schemas.openxmlformats.org/drawingml/2006/main">
            <a:r>
              <a:t>Ligue 180 — finalidade e funcionamento: https://www.gov.br/mulheres/pt-br/ligue180</a:t>
            </a:r>
          </a:p>
          <a:p xmlns:a="http://schemas.openxmlformats.org/drawingml/2006/main">
            <a:r>
              <a:t>SESA — acesso à atenção e urgência em saúde: https://www.saude.pr.gov.br/Pagina/Atencao-Saude-das-Pessoas-em-Situacao-de-Violencia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MÓDULO IV — Dados do hub: perguntas para a rede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2.4 Dados do hub como perguntas sobre a rede</a:t>
            </a:r>
          </a:p>
          <a:p xmlns:a="http://schemas.openxmlformats.org/drawingml/2006/main">
            <a:r>
              <a:t>Na base do hub, Pinhais registra 534 ocorrências no indicador “Violência Doméstica Contra a Mulher” em 2024 e 639 em 2025. Fazenda Rio Grande apresenta 3.187 e 2.922 registros no indicador “Violência Contra a Mulher”. Esses dados ajudam a perguntar que demandas chegam à rede e quais respostas estão acessíveis; não medem, isoladamente, a cobertura, a qualidade dos serviços ou a prevalência da violência.  A fonte municipal é o painel Mulheres do Paraná, IPARDES/SESP, com atualização indicada em 04/02/2026 e consolidação da base do hub em 23/08/2026. Os indicadores têm rótulos distintos, não devem ser somados e não equivalem a mulheres únicas. A ausência de registros de feminicídio não dispensa ações de prevenção, e uma queda nos registros não comprova melhora do atendimento.   Base territorial utilizada no hub  ·  IPARDES — Mulheres do Paraná .   Dinâmica do bloco 2 — 45 minutos:  reservar 10 minutos para apresentar as funções e os exemplos de serviços; 20 para grupos municipais ou regionais preencherem a matriz do hub; e 15 para socializar uma referência confirmada, uma barreira e uma informação pendente. Cada equipe apresenta o serviço que conhece, indicando oferta, público, acesso e retorno. Se uma informação não foi conferida, registrar “a validar”, sem convertê-la em orientação definitiva.      Bloco  3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 E LINKS DE CONSULTA</a:t>
            </a:r>
          </a:p>
          <a:p xmlns:a="http://schemas.openxmlformats.org/drawingml/2006/main">
            <a:r>
              <a:t>Matriz de mapeamento: https://mulher-segura.camolezimonica.chatgpt.site/#mapa-rede</a:t>
            </a:r>
          </a:p>
          <a:p xmlns:a="http://schemas.openxmlformats.org/drawingml/2006/main">
            <a:r>
              <a:t>Oficina de fluxo: https://mulher-segura.camolezimonica.chatgpt.site/#oficina-4</a:t>
            </a:r>
          </a:p>
          <a:p xmlns:a="http://schemas.openxmlformats.org/drawingml/2006/main">
            <a:r>
              <a:t>Retomar o módulo III: https://mulher-segura.camolezimonica.chatgpt.site/#modulo-3</a:t>
            </a:r>
          </a:p>
          <a:p xmlns:a="http://schemas.openxmlformats.org/drawingml/2006/main">
            <a:r>
              <a:t>Documento de referência · Secretaria de Políticas para as Mulheres  ↗: https://www12.senado.leg.br/institucional/omv/copy_of_acervo/outras-referencias/copy2_of_entenda-a-violencia/pdfs/rede-de-enfrentamento-a-violencia-contra-as-mulheres</a:t>
            </a:r>
          </a:p>
          <a:p xmlns:a="http://schemas.openxmlformats.org/drawingml/2006/main">
            <a:r>
              <a:t>Lei Maria da Penha — arts. 8º e 9º: https://www.planalto.gov.br/ccivil_03/_ato2004-2006/2006/lei/l11340.htm</a:t>
            </a:r>
          </a:p>
          <a:p xmlns:a="http://schemas.openxmlformats.org/drawingml/2006/main">
            <a:r>
              <a:t>Lei nº 14.899/2024 — planejamento e articulação das redes: https://www.planalto.gov.br/ccivil_03/_ato2023-2026/2024/lei/l14899.htm</a:t>
            </a:r>
          </a:p>
          <a:p xmlns:a="http://schemas.openxmlformats.org/drawingml/2006/main">
            <a:r>
              <a:t>MDS — acesso ao CREAS: https://www.gov.br/pt-br/servicos/acessar-creas-centro-de-referencia-especializado-em-assistencia-social</a:t>
            </a:r>
          </a:p>
          <a:p xmlns:a="http://schemas.openxmlformats.org/drawingml/2006/main">
            <a:r>
              <a:t>Resolução CNAS nº 109/2009 — Tipificação Nacional dos Serviços Socioassistenciais: https://www.mds.gov.br/webarquivos/public/resolucao_CNAS_N109_%202009.pdf</a:t>
            </a:r>
          </a:p>
          <a:p xmlns:a="http://schemas.openxmlformats.org/drawingml/2006/main">
            <a:r>
              <a:t>SEMIPI Paraná — função dos centros de referência de atendimento à mulher: https://www.semipi.pr.gov.br/Pagina/Centro-de-Referencia-de-Atendimento-Mulher-CRAM</a:t>
            </a:r>
          </a:p>
          <a:p xmlns:a="http://schemas.openxmlformats.org/drawingml/2006/main">
            <a:r>
              <a:t>Ministério da Saúde — Guia prático de cuidado à mulher em situação de violência: https://www.gov.br/saude/pt-br/centrais-de-conteudo/publicacoes/guias-e-manuais/2025/guia-pratico-de-cuidado-a-mulher-em-situacao-de-violencia.pdf</a:t>
            </a:r>
          </a:p>
          <a:p xmlns:a="http://schemas.openxmlformats.org/drawingml/2006/main">
            <a:r>
              <a:t>Lei nº 12.845/2013 — atendimento integral em violência sexual: https://www.planalto.gov.br/ccivil_03/_ato2011-2014/2013/lei/l12845.htm</a:t>
            </a:r>
          </a:p>
          <a:p xmlns:a="http://schemas.openxmlformats.org/drawingml/2006/main">
            <a:r>
              <a:t>Curitiba — publicação de 18/06/2026: https://www.curitiba.pr.gov.br/noticias/casa-da-mulher-brasileira-completa-dez-anos-como-referencia-no-acolhimento-e-protecao-de-mulheres-em-curitiba/83645</a:t>
            </a:r>
          </a:p>
          <a:p xmlns:a="http://schemas.openxmlformats.org/drawingml/2006/main">
            <a:r>
              <a:t>Pinhais — publicação de 07/08/2026: https://atendenet.pinhais.pr.gov.br/cidadao/noticia/lei-maria-da-penha-20-anos-pinhais-reforca-acoes-de-conscientizacao-e-celebra-5-anos-do-centro-de-referencia</a:t>
            </a:r>
          </a:p>
          <a:p xmlns:a="http://schemas.openxmlformats.org/drawingml/2006/main">
            <a:r>
              <a:t>São José dos Pinhais — publicação de 01/08/2025: https://www.sjp.pr.gov.br/agosto-lilas-sao-jose-dos-pinhais-realiza-acoes-de-combate-a-violencia-contra-a-mulher/</a:t>
            </a:r>
          </a:p>
          <a:p xmlns:a="http://schemas.openxmlformats.org/drawingml/2006/main">
            <a:r>
              <a:t>SESA — relação de referências por Região de Saúde: https://www.documentador.pr.gov.br/documentador/pub.do?action=d&amp;amp;uuid=%40gtf-escriba-sesa%40f3986f0c-4086-4f11-b607-22db5c90b460</a:t>
            </a:r>
          </a:p>
          <a:p xmlns:a="http://schemas.openxmlformats.org/drawingml/2006/main">
            <a:r>
              <a:t>SESA — página de atenção às pessoas em situação de violência e referências: https://www.saude.pr.gov.br/Pagina/Atencao-Pessoas-em-Situacao-de-Violencia</a:t>
            </a:r>
          </a:p>
          <a:p xmlns:a="http://schemas.openxmlformats.org/drawingml/2006/main">
            <a:r>
              <a:t>PCPR — orientação e acesso aos serviços policiais: https://www.policiacivil.pr.gov.br/mulher</a:t>
            </a:r>
          </a:p>
          <a:p xmlns:a="http://schemas.openxmlformats.org/drawingml/2006/main">
            <a:r>
              <a:t>Base territorial utilizada no hub: https://mulher-segura.camolezimonica.chatgpt.site/materiais/base/Base_Mestra_Indicadores_Mulher_Segura_COMESP.xlsx</a:t>
            </a:r>
          </a:p>
          <a:p xmlns:a="http://schemas.openxmlformats.org/drawingml/2006/main">
            <a:r>
              <a:t>IPARDES — Mulheres do Paraná: https://www.ipardes.pr.gov.br/Pagina/Mulheres-do-Parana</a:t>
            </a:r>
          </a:p>
          <a:p xmlns:a="http://schemas.openxmlformats.org/drawingml/2006/main">
            <a:r>
              <a:t>Lei nº 13.431/2017 — proteção de crianças e adolescentes vítimas ou testemunhas de violência: https://www.planalto.gov.br/ccivil_03/_ato2015-2018/2017/lei/l13431.htm</a:t>
            </a:r>
          </a:p>
          <a:p xmlns:a="http://schemas.openxmlformats.org/drawingml/2006/main">
            <a:r>
              <a:t>LGPD — princípios, bases legais e tratamento de dados sensíveis: https://www.planalto.gov.br/ccivil_03/_ato2015-2018/2018/lei/l13709.htm</a:t>
            </a:r>
          </a:p>
          <a:p xmlns:a="http://schemas.openxmlformats.org/drawingml/2006/main">
            <a:r>
              <a:t>Ligue 180 — finalidade e funcionamento: https://www.gov.br/mulheres/pt-br/ligue180</a:t>
            </a:r>
          </a:p>
          <a:p xmlns:a="http://schemas.openxmlformats.org/drawingml/2006/main">
            <a:r>
              <a:t>SESA — acesso à atenção e urgência em saúde: https://www.saude.pr.gov.br/Pagina/Atencao-Saude-das-Pessoas-em-Situacao-de-Violencia</a:t>
            </a:r>
          </a:p>
          <a:p xmlns:a="http://schemas.openxmlformats.org/drawingml/2006/main">
            <a:r>
              <a:t>Consultar o protocolo de facilitação →: https://mulher-segura.camolezimonica.chatgpt.site/#facilitacao</a:t>
            </a:r>
          </a:p>
          <a:p xmlns:a="http://schemas.openxmlformats.org/drawingml/2006/main">
            <a:r>
              <a:t>Retomar legislação: https://mulher-segura.camolezimonica.chatgpt.site/#modulo-3</a:t>
            </a:r>
          </a:p>
          <a:p xmlns:a="http://schemas.openxmlformats.org/drawingml/2006/main">
            <a:r>
              <a:t>Consultar a base territorial: https://mulher-segura.camolezimonica.chatgpt.site/#base</a:t>
            </a:r>
          </a:p>
          <a:p xmlns:a="http://schemas.openxmlformats.org/drawingml/2006/main">
            <a:r>
              <a:t>Voltar ao início ↑: https://mulher-segura.camolezimonica.chatgpt.site/#inicio</a:t>
            </a:r>
          </a:p>
          <a:p xmlns:a="http://schemas.openxmlformats.org/drawingml/2006/main">
            <a:r>
              <a:t>Documento de referência · Secretaria de Políticas para as Mulheres ↗: https://www12.senado.leg.br/institucional/omv/copy_of_acervo/outras-referencias/copy2_of_entenda-a-violencia/pdfs/rede-de-enfrentamento-a-violencia-contra-as-mulheres</a:t>
            </a:r>
          </a:p>
          <a:p xmlns:a="http://schemas.openxmlformats.org/drawingml/2006/main">
            <a:r>
              <a:t>Lei Maria da Penha — arts. 8º e 9º: https://www.planalto.gov.br/ccivil_03/_ato2004-2006/2006/lei/l11340.htm</a:t>
            </a:r>
          </a:p>
          <a:p xmlns:a="http://schemas.openxmlformats.org/drawingml/2006/main">
            <a:r>
              <a:t>Lei nº 14.899/2024 — planejamento e articulação das redes: https://www.planalto.gov.br/ccivil_03/_ato2023-2026/2024/lei/l14899.htm</a:t>
            </a:r>
          </a:p>
          <a:p xmlns:a="http://schemas.openxmlformats.org/drawingml/2006/main">
            <a:r>
              <a:t>MDS — acesso ao CREAS: https://www.gov.br/pt-br/servicos/acessar-creas-centro-de-referencia-especializado-em-assistencia-social</a:t>
            </a:r>
          </a:p>
          <a:p xmlns:a="http://schemas.openxmlformats.org/drawingml/2006/main">
            <a:r>
              <a:t>Resolução CNAS nº 109/2009 — Tipificação Nacional dos Serviços Socioassistenciais: https://www.mds.gov.br/webarquivos/public/resolucao_CNAS_N109_%202009.pdf</a:t>
            </a:r>
          </a:p>
          <a:p xmlns:a="http://schemas.openxmlformats.org/drawingml/2006/main">
            <a:r>
              <a:t>SEMIPI Paraná — função dos centros de referência de atendimento à mulher: https://www.semipi.pr.gov.br/Pagina/Centro-de-Referencia-de-Atendimento-Mulher-CRAM</a:t>
            </a:r>
          </a:p>
          <a:p xmlns:a="http://schemas.openxmlformats.org/drawingml/2006/main">
            <a:r>
              <a:t>Ministério da Saúde — Guia prático de cuidado à mulher em situação de violência: https://www.gov.br/saude/pt-br/centrais-de-conteudo/publicacoes/guias-e-manuais/2025/guia-pratico-de-cuidado-a-mulher-em-situacao-de-violencia.pdf</a:t>
            </a:r>
          </a:p>
          <a:p xmlns:a="http://schemas.openxmlformats.org/drawingml/2006/main">
            <a:r>
              <a:t>Lei nº 12.845/2013 — atendimento integral em violência sexual: https://www.planalto.gov.br/ccivil_03/_ato2011-2014/2013/lei/l12845.htm</a:t>
            </a:r>
          </a:p>
          <a:p xmlns:a="http://schemas.openxmlformats.org/drawingml/2006/main">
            <a:r>
              <a:t>Curitiba — publicação de 18/06/2026: https://www.curitiba.pr.gov.br/noticias/casa-da-mulher-brasileira-completa-dez-anos-como-referencia-no-acolhimento-e-protecao-de-mulheres-em-curitiba/83645</a:t>
            </a:r>
          </a:p>
          <a:p xmlns:a="http://schemas.openxmlformats.org/drawingml/2006/main">
            <a:r>
              <a:t>Pinhais — publicação de 07/08/2026: https://atendenet.pinhais.pr.gov.br/cidadao/noticia/lei-maria-da-penha-20-anos-pinhais-reforca-acoes-de-conscientizacao-e-celebra-5-anos-do-centro-de-referencia</a:t>
            </a:r>
          </a:p>
          <a:p xmlns:a="http://schemas.openxmlformats.org/drawingml/2006/main">
            <a:r>
              <a:t>São José dos Pinhais — publicação de 01/08/2025: https://www.sjp.pr.gov.br/agosto-lilas-sao-jose-dos-pinhais-realiza-acoes-de-combate-a-violencia-contra-a-mulher/</a:t>
            </a:r>
          </a:p>
          <a:p xmlns:a="http://schemas.openxmlformats.org/drawingml/2006/main">
            <a:r>
              <a:t>SESA — relação de referências por Região de Saúde: https://www.documentador.pr.gov.br/documentador/pub.do?action=d&amp;amp;uuid=%40gtf-escriba-sesa%40f3986f0c-4086-4f11-b607-22db5c90b460</a:t>
            </a:r>
          </a:p>
          <a:p xmlns:a="http://schemas.openxmlformats.org/drawingml/2006/main">
            <a:r>
              <a:t>SESA — página de atenção às pessoas em situação de violência e referências: https://www.saude.pr.gov.br/Pagina/Atencao-Pessoas-em-Situacao-de-Violencia</a:t>
            </a:r>
          </a:p>
          <a:p xmlns:a="http://schemas.openxmlformats.org/drawingml/2006/main">
            <a:r>
              <a:t>PCPR — orientação e acesso aos serviços policiais: https://www.policiacivil.pr.gov.br/mulher</a:t>
            </a:r>
          </a:p>
          <a:p xmlns:a="http://schemas.openxmlformats.org/drawingml/2006/main">
            <a:r>
              <a:t>Base territorial utilizada no hub: https://mulher-segura.camolezimonica.chatgpt.site/materiais/base/Base_Mestra_Indicadores_Mulher_Segura_COMESP.xlsx</a:t>
            </a:r>
          </a:p>
          <a:p xmlns:a="http://schemas.openxmlformats.org/drawingml/2006/main">
            <a:r>
              <a:t>IPARDES — Mulheres do Paraná: https://www.ipardes.pr.gov.br/Pagina/Mulheres-do-Parana</a:t>
            </a:r>
          </a:p>
          <a:p xmlns:a="http://schemas.openxmlformats.org/drawingml/2006/main">
            <a:r>
              <a:t>Lei nº 13.431/2017 — proteção de crianças e adolescentes vítimas ou testemunhas de violência: https://www.planalto.gov.br/ccivil_03/_ato2015-2018/2017/lei/l13431.htm</a:t>
            </a:r>
          </a:p>
          <a:p xmlns:a="http://schemas.openxmlformats.org/drawingml/2006/main">
            <a:r>
              <a:t>LGPD — princípios, bases legais e tratamento de dados sensíveis: https://www.planalto.gov.br/ccivil_03/_ato2015-2018/2018/lei/l13709.htm</a:t>
            </a:r>
          </a:p>
          <a:p xmlns:a="http://schemas.openxmlformats.org/drawingml/2006/main">
            <a:r>
              <a:t>Ligue 180 — finalidade e funcionamento: https://www.gov.br/mulheres/pt-br/ligue180</a:t>
            </a:r>
          </a:p>
          <a:p xmlns:a="http://schemas.openxmlformats.org/drawingml/2006/main">
            <a:r>
              <a:t>SESA — acesso à atenção e urgência em saúde: https://www.saude.pr.gov.br/Pagina/Atencao-Saude-das-Pessoas-em-Situacao-de-Violencia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MÓDULO IV — Acolher sem criar um novo obstáculo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Acolhimento, referência, contrarreferência e acompanhamento</a:t>
            </a:r>
          </a:p>
          <a:p xmlns:a="http://schemas.openxmlformats.org/drawingml/2006/main">
            <a:r>
              <a:t>Retomar os conceitos da palestra 2 e aplicá-los à organização do trabalho.      Processo  O que o grupo deverá definir      Acolhimento  Privacidade, escuta respeitosa e identificação das necessidades imediatas.    Encaminhamento  Qual atendimento está sendo solicitado e quais informações são necessárias.    Referência  Qual serviço assumirá determinada dimensão do atendimento.    Contrarreferência  Como ocorrerá o retorno das informações necessárias à continuidade.    Acompanhamento  Quem verificará acesso, mudanças na situação e necessidades ainda não atendidas.      Incluir obstáculos concretos: ausência de transporte, contato telefônico inseguro, indisponibilidade de vagas, demora no retorno e necessidade de atendimento regional.   Orientação pedagógica  Um encaminhamento só permite avaliar a continuidade quando a equipe consegue saber se o acesso ocorreu e o que permanece pendente.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3.1 Acolher sem produzir um novo obstáculo</a:t>
            </a:r>
          </a:p>
          <a:p xmlns:a="http://schemas.openxmlformats.org/drawingml/2006/main">
            <a:r>
              <a:t>O acolhimento começa na forma de receber e comunicar. Privacidade, escuta respeitosa e linguagem compreensível ajudam a identificar o motivo da procura e as necessidades mais imediatas. A profissional ou o profissional deve explicar sua função e o que o serviço pode oferecer, evitando perguntas movidas por curiosidade ou julgamentos sobre a vida da mulher.  Uma pessoa pode procurar o serviço por uma necessidade aparentemente distante da violência, como dificuldade de obter documentos, sofrimento emocional ou insegurança de renda. A escuta deve permitir que ela expresse o que considera importante, sem exigir um relato completo para oferecer orientação. A identificação de necessidades urgentes orienta o acionamento das respostas competentes, enquanto outras dimensões podem ser acompanhadas de modo continuado.  Meninas e adolescentes têm necessidades próprias, mesmo quando chegam acompanhando a mãe. Sua presença não autoriza usar seu relato como prova contra o agressor nem pedir que repitam detalhes para cada equipe. A Lei nº 13.431/2017 diferencia a escuta especializada no âmbito da proteção e o depoimento especial perante autoridade policial ou judiciária. A articulação deve evitar repetição desnecessária e acionar o sistema de garantia de direitos conforme a situação.   Lei nº 13.431/2017 — proteção de crianças e adolescentes vítimas ou testemunhas de violência 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 E LINKS DE CONSULTA</a:t>
            </a:r>
          </a:p>
          <a:p xmlns:a="http://schemas.openxmlformats.org/drawingml/2006/main">
            <a:r>
              <a:t>Matriz de mapeamento: https://mulher-segura.camolezimonica.chatgpt.site/#mapa-rede</a:t>
            </a:r>
          </a:p>
          <a:p xmlns:a="http://schemas.openxmlformats.org/drawingml/2006/main">
            <a:r>
              <a:t>Oficina de fluxo: https://mulher-segura.camolezimonica.chatgpt.site/#oficina-4</a:t>
            </a:r>
          </a:p>
          <a:p xmlns:a="http://schemas.openxmlformats.org/drawingml/2006/main">
            <a:r>
              <a:t>Retomar o módulo III: https://mulher-segura.camolezimonica.chatgpt.site/#modulo-3</a:t>
            </a:r>
          </a:p>
          <a:p xmlns:a="http://schemas.openxmlformats.org/drawingml/2006/main">
            <a:r>
              <a:t>Documento de referência · Secretaria de Políticas para as Mulheres  ↗: https://www12.senado.leg.br/institucional/omv/copy_of_acervo/outras-referencias/copy2_of_entenda-a-violencia/pdfs/rede-de-enfrentamento-a-violencia-contra-as-mulheres</a:t>
            </a:r>
          </a:p>
          <a:p xmlns:a="http://schemas.openxmlformats.org/drawingml/2006/main">
            <a:r>
              <a:t>Lei Maria da Penha — arts. 8º e 9º: https://www.planalto.gov.br/ccivil_03/_ato2004-2006/2006/lei/l11340.htm</a:t>
            </a:r>
          </a:p>
          <a:p xmlns:a="http://schemas.openxmlformats.org/drawingml/2006/main">
            <a:r>
              <a:t>Lei nº 14.899/2024 — planejamento e articulação das redes: https://www.planalto.gov.br/ccivil_03/_ato2023-2026/2024/lei/l14899.htm</a:t>
            </a:r>
          </a:p>
          <a:p xmlns:a="http://schemas.openxmlformats.org/drawingml/2006/main">
            <a:r>
              <a:t>MDS — acesso ao CREAS: https://www.gov.br/pt-br/servicos/acessar-creas-centro-de-referencia-especializado-em-assistencia-social</a:t>
            </a:r>
          </a:p>
          <a:p xmlns:a="http://schemas.openxmlformats.org/drawingml/2006/main">
            <a:r>
              <a:t>Resolução CNAS nº 109/2009 — Tipificação Nacional dos Serviços Socioassistenciais: https://www.mds.gov.br/webarquivos/public/resolucao_CNAS_N109_%202009.pdf</a:t>
            </a:r>
          </a:p>
          <a:p xmlns:a="http://schemas.openxmlformats.org/drawingml/2006/main">
            <a:r>
              <a:t>SEMIPI Paraná — função dos centros de referência de atendimento à mulher: https://www.semipi.pr.gov.br/Pagina/Centro-de-Referencia-de-Atendimento-Mulher-CRAM</a:t>
            </a:r>
          </a:p>
          <a:p xmlns:a="http://schemas.openxmlformats.org/drawingml/2006/main">
            <a:r>
              <a:t>Ministério da Saúde — Guia prático de cuidado à mulher em situação de violência: https://www.gov.br/saude/pt-br/centrais-de-conteudo/publicacoes/guias-e-manuais/2025/guia-pratico-de-cuidado-a-mulher-em-situacao-de-violencia.pdf</a:t>
            </a:r>
          </a:p>
          <a:p xmlns:a="http://schemas.openxmlformats.org/drawingml/2006/main">
            <a:r>
              <a:t>Lei nº 12.845/2013 — atendimento integral em violência sexual: https://www.planalto.gov.br/ccivil_03/_ato2011-2014/2013/lei/l12845.htm</a:t>
            </a:r>
          </a:p>
          <a:p xmlns:a="http://schemas.openxmlformats.org/drawingml/2006/main">
            <a:r>
              <a:t>Curitiba — publicação de 18/06/2026: https://www.curitiba.pr.gov.br/noticias/casa-da-mulher-brasileira-completa-dez-anos-como-referencia-no-acolhimento-e-protecao-de-mulheres-em-curitiba/83645</a:t>
            </a:r>
          </a:p>
          <a:p xmlns:a="http://schemas.openxmlformats.org/drawingml/2006/main">
            <a:r>
              <a:t>Pinhais — publicação de 07/08/2026: https://atendenet.pinhais.pr.gov.br/cidadao/noticia/lei-maria-da-penha-20-anos-pinhais-reforca-acoes-de-conscientizacao-e-celebra-5-anos-do-centro-de-referencia</a:t>
            </a:r>
          </a:p>
          <a:p xmlns:a="http://schemas.openxmlformats.org/drawingml/2006/main">
            <a:r>
              <a:t>São José dos Pinhais — publicação de 01/08/2025: https://www.sjp.pr.gov.br/agosto-lilas-sao-jose-dos-pinhais-realiza-acoes-de-combate-a-violencia-contra-a-mulher/</a:t>
            </a:r>
          </a:p>
          <a:p xmlns:a="http://schemas.openxmlformats.org/drawingml/2006/main">
            <a:r>
              <a:t>SESA — relação de referências por Região de Saúde: https://www.documentador.pr.gov.br/documentador/pub.do?action=d&amp;amp;uuid=%40gtf-escriba-sesa%40f3986f0c-4086-4f11-b607-22db5c90b460</a:t>
            </a:r>
          </a:p>
          <a:p xmlns:a="http://schemas.openxmlformats.org/drawingml/2006/main">
            <a:r>
              <a:t>SESA — página de atenção às pessoas em situação de violência e referências: https://www.saude.pr.gov.br/Pagina/Atencao-Pessoas-em-Situacao-de-Violencia</a:t>
            </a:r>
          </a:p>
          <a:p xmlns:a="http://schemas.openxmlformats.org/drawingml/2006/main">
            <a:r>
              <a:t>PCPR — orientação e acesso aos serviços policiais: https://www.policiacivil.pr.gov.br/mulher</a:t>
            </a:r>
          </a:p>
          <a:p xmlns:a="http://schemas.openxmlformats.org/drawingml/2006/main">
            <a:r>
              <a:t>Base territorial utilizada no hub: https://mulher-segura.camolezimonica.chatgpt.site/materiais/base/Base_Mestra_Indicadores_Mulher_Segura_COMESP.xlsx</a:t>
            </a:r>
          </a:p>
          <a:p xmlns:a="http://schemas.openxmlformats.org/drawingml/2006/main">
            <a:r>
              <a:t>IPARDES — Mulheres do Paraná: https://www.ipardes.pr.gov.br/Pagina/Mulheres-do-Parana</a:t>
            </a:r>
          </a:p>
          <a:p xmlns:a="http://schemas.openxmlformats.org/drawingml/2006/main">
            <a:r>
              <a:t>Lei nº 13.431/2017 — proteção de crianças e adolescentes vítimas ou testemunhas de violência: https://www.planalto.gov.br/ccivil_03/_ato2015-2018/2017/lei/l13431.htm</a:t>
            </a:r>
          </a:p>
          <a:p xmlns:a="http://schemas.openxmlformats.org/drawingml/2006/main">
            <a:r>
              <a:t>LGPD — princípios, bases legais e tratamento de dados sensíveis: https://www.planalto.gov.br/ccivil_03/_ato2015-2018/2018/lei/l13709.htm</a:t>
            </a:r>
          </a:p>
          <a:p xmlns:a="http://schemas.openxmlformats.org/drawingml/2006/main">
            <a:r>
              <a:t>Ligue 180 — finalidade e funcionamento: https://www.gov.br/mulheres/pt-br/ligue180</a:t>
            </a:r>
          </a:p>
          <a:p xmlns:a="http://schemas.openxmlformats.org/drawingml/2006/main">
            <a:r>
              <a:t>SESA — acesso à atenção e urgência em saúde: https://www.saude.pr.gov.br/Pagina/Atencao-Saude-das-Pessoas-em-Situacao-de-Violencia</a:t>
            </a:r>
          </a:p>
          <a:p xmlns:a="http://schemas.openxmlformats.org/drawingml/2006/main">
            <a:r>
              <a:t>Consultar o protocolo de facilitação →: https://mulher-segura.camolezimonica.chatgpt.site/#facilitacao</a:t>
            </a:r>
          </a:p>
          <a:p xmlns:a="http://schemas.openxmlformats.org/drawingml/2006/main">
            <a:r>
              <a:t>Retomar legislação: https://mulher-segura.camolezimonica.chatgpt.site/#modulo-3</a:t>
            </a:r>
          </a:p>
          <a:p xmlns:a="http://schemas.openxmlformats.org/drawingml/2006/main">
            <a:r>
              <a:t>Consultar a base territorial: https://mulher-segura.camolezimonica.chatgpt.site/#base</a:t>
            </a:r>
          </a:p>
          <a:p xmlns:a="http://schemas.openxmlformats.org/drawingml/2006/main">
            <a:r>
              <a:t>Voltar ao início ↑: https://mulher-segura.camolezimonica.chatgpt.site/#inicio</a:t>
            </a:r>
          </a:p>
          <a:p xmlns:a="http://schemas.openxmlformats.org/drawingml/2006/main">
            <a:r>
              <a:t>Documento de referência · Secretaria de Políticas para as Mulheres ↗: https://www12.senado.leg.br/institucional/omv/copy_of_acervo/outras-referencias/copy2_of_entenda-a-violencia/pdfs/rede-de-enfrentamento-a-violencia-contra-as-mulheres</a:t>
            </a:r>
          </a:p>
          <a:p xmlns:a="http://schemas.openxmlformats.org/drawingml/2006/main">
            <a:r>
              <a:t>Lei Maria da Penha — arts. 8º e 9º: https://www.planalto.gov.br/ccivil_03/_ato2004-2006/2006/lei/l11340.htm</a:t>
            </a:r>
          </a:p>
          <a:p xmlns:a="http://schemas.openxmlformats.org/drawingml/2006/main">
            <a:r>
              <a:t>Lei nº 14.899/2024 — planejamento e articulação das redes: https://www.planalto.gov.br/ccivil_03/_ato2023-2026/2024/lei/l14899.htm</a:t>
            </a:r>
          </a:p>
          <a:p xmlns:a="http://schemas.openxmlformats.org/drawingml/2006/main">
            <a:r>
              <a:t>MDS — acesso ao CREAS: https://www.gov.br/pt-br/servicos/acessar-creas-centro-de-referencia-especializado-em-assistencia-social</a:t>
            </a:r>
          </a:p>
          <a:p xmlns:a="http://schemas.openxmlformats.org/drawingml/2006/main">
            <a:r>
              <a:t>Resolução CNAS nº 109/2009 — Tipificação Nacional dos Serviços Socioassistenciais: https://www.mds.gov.br/webarquivos/public/resolucao_CNAS_N109_%202009.pdf</a:t>
            </a:r>
          </a:p>
          <a:p xmlns:a="http://schemas.openxmlformats.org/drawingml/2006/main">
            <a:r>
              <a:t>SEMIPI Paraná — função dos centros de referência de atendimento à mulher: https://www.semipi.pr.gov.br/Pagina/Centro-de-Referencia-de-Atendimento-Mulher-CRAM</a:t>
            </a:r>
          </a:p>
          <a:p xmlns:a="http://schemas.openxmlformats.org/drawingml/2006/main">
            <a:r>
              <a:t>Ministério da Saúde — Guia prático de cuidado à mulher em situação de violência: https://www.gov.br/saude/pt-br/centrais-de-conteudo/publicacoes/guias-e-manuais/2025/guia-pratico-de-cuidado-a-mulher-em-situacao-de-violencia.pdf</a:t>
            </a:r>
          </a:p>
          <a:p xmlns:a="http://schemas.openxmlformats.org/drawingml/2006/main">
            <a:r>
              <a:t>Lei nº 12.845/2013 — atendimento integral em violência sexual: https://www.planalto.gov.br/ccivil_03/_ato2011-2014/2013/lei/l12845.htm</a:t>
            </a:r>
          </a:p>
          <a:p xmlns:a="http://schemas.openxmlformats.org/drawingml/2006/main">
            <a:r>
              <a:t>Curitiba — publicação de 18/06/2026: https://www.curitiba.pr.gov.br/noticias/casa-da-mulher-brasileira-completa-dez-anos-como-referencia-no-acolhimento-e-protecao-de-mulheres-em-curitiba/83645</a:t>
            </a:r>
          </a:p>
          <a:p xmlns:a="http://schemas.openxmlformats.org/drawingml/2006/main">
            <a:r>
              <a:t>Pinhais — publicação de 07/08/2026: https://atendenet.pinhais.pr.gov.br/cidadao/noticia/lei-maria-da-penha-20-anos-pinhais-reforca-acoes-de-conscientizacao-e-celebra-5-anos-do-centro-de-referencia</a:t>
            </a:r>
          </a:p>
          <a:p xmlns:a="http://schemas.openxmlformats.org/drawingml/2006/main">
            <a:r>
              <a:t>São José dos Pinhais — publicação de 01/08/2025: https://www.sjp.pr.gov.br/agosto-lilas-sao-jose-dos-pinhais-realiza-acoes-de-combate-a-violencia-contra-a-mulher/</a:t>
            </a:r>
          </a:p>
          <a:p xmlns:a="http://schemas.openxmlformats.org/drawingml/2006/main">
            <a:r>
              <a:t>SESA — relação de referências por Região de Saúde: https://www.documentador.pr.gov.br/documentador/pub.do?action=d&amp;amp;uuid=%40gtf-escriba-sesa%40f3986f0c-4086-4f11-b607-22db5c90b460</a:t>
            </a:r>
          </a:p>
          <a:p xmlns:a="http://schemas.openxmlformats.org/drawingml/2006/main">
            <a:r>
              <a:t>SESA — página de atenção às pessoas em situação de violência e referências: https://www.saude.pr.gov.br/Pagina/Atencao-Pessoas-em-Situacao-de-Violencia</a:t>
            </a:r>
          </a:p>
          <a:p xmlns:a="http://schemas.openxmlformats.org/drawingml/2006/main">
            <a:r>
              <a:t>PCPR — orientação e acesso aos serviços policiais: https://www.policiacivil.pr.gov.br/mulher</a:t>
            </a:r>
          </a:p>
          <a:p xmlns:a="http://schemas.openxmlformats.org/drawingml/2006/main">
            <a:r>
              <a:t>Base territorial utilizada no hub: https://mulher-segura.camolezimonica.chatgpt.site/materiais/base/Base_Mestra_Indicadores_Mulher_Segura_COMESP.xlsx</a:t>
            </a:r>
          </a:p>
          <a:p xmlns:a="http://schemas.openxmlformats.org/drawingml/2006/main">
            <a:r>
              <a:t>IPARDES — Mulheres do Paraná: https://www.ipardes.pr.gov.br/Pagina/Mulheres-do-Parana</a:t>
            </a:r>
          </a:p>
          <a:p xmlns:a="http://schemas.openxmlformats.org/drawingml/2006/main">
            <a:r>
              <a:t>Lei nº 13.431/2017 — proteção de crianças e adolescentes vítimas ou testemunhas de violência: https://www.planalto.gov.br/ccivil_03/_ato2015-2018/2017/lei/l13431.htm</a:t>
            </a:r>
          </a:p>
          <a:p xmlns:a="http://schemas.openxmlformats.org/drawingml/2006/main">
            <a:r>
              <a:t>LGPD — princípios, bases legais e tratamento de dados sensíveis: https://www.planalto.gov.br/ccivil_03/_ato2015-2018/2018/lei/l13709.htm</a:t>
            </a:r>
          </a:p>
          <a:p xmlns:a="http://schemas.openxmlformats.org/drawingml/2006/main">
            <a:r>
              <a:t>Ligue 180 — finalidade e funcionamento: https://www.gov.br/mulheres/pt-br/ligue180</a:t>
            </a:r>
          </a:p>
          <a:p xmlns:a="http://schemas.openxmlformats.org/drawingml/2006/main">
            <a:r>
              <a:t>SESA — acesso à atenção e urgência em saúde: https://www.saude.pr.gov.br/Pagina/Atencao-Saude-das-Pessoas-em-Situacao-de-Violencia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MÓDULO IV — Referência não é apenas um endereço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3.2 Referência e contrarreferência como compromisso verificável</a:t>
            </a:r>
          </a:p>
          <a:p xmlns:a="http://schemas.openxmlformats.org/drawingml/2006/main">
            <a:r>
              <a:t>A referência define o serviço responsável por determinada dimensão da atenção. Uma mulher pode ter, ao mesmo tempo, referência na saúde e no acompanhamento especializado, além de demandas no sistema de justiça. A coordenação do percurso não precisa eliminar essas referências: deve tornar compreensível quem faz o quê e como as equipes se comunicam.  O encaminhamento explicita a necessidade, a finalidade da solicitação e as providências já realizadas. A contrarreferência informa ao serviço que encaminhou os elementos necessários para dar continuidade: recebimento, atendimento realizado ou previsto, pendências e responsabilidades. Não implica envio integral de prontuários nem exposição da narrativa da mulher a toda a rede.  O retorno deve distinguir “solicitação recebida”, “atendimento agendado” e “atendimento realizado”. São situações diferentes. Se a equipe tratar o recebimento de um e-mail como prova de acesso, poderá deixar de perceber que a mulher não conseguiu chegar ao serviço. Da mesma forma, um atendimento pontual não demonstra que todas as necessidades foram resolvidas.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 E LINKS DE CONSULTA</a:t>
            </a:r>
          </a:p>
          <a:p xmlns:a="http://schemas.openxmlformats.org/drawingml/2006/main">
            <a:r>
              <a:t>Matriz de mapeamento: https://mulher-segura.camolezimonica.chatgpt.site/#mapa-rede</a:t>
            </a:r>
          </a:p>
          <a:p xmlns:a="http://schemas.openxmlformats.org/drawingml/2006/main">
            <a:r>
              <a:t>Oficina de fluxo: https://mulher-segura.camolezimonica.chatgpt.site/#oficina-4</a:t>
            </a:r>
          </a:p>
          <a:p xmlns:a="http://schemas.openxmlformats.org/drawingml/2006/main">
            <a:r>
              <a:t>Retomar o módulo III: https://mulher-segura.camolezimonica.chatgpt.site/#modulo-3</a:t>
            </a:r>
          </a:p>
          <a:p xmlns:a="http://schemas.openxmlformats.org/drawingml/2006/main">
            <a:r>
              <a:t>Documento de referência · Secretaria de Políticas para as Mulheres  ↗: https://www12.senado.leg.br/institucional/omv/copy_of_acervo/outras-referencias/copy2_of_entenda-a-violencia/pdfs/rede-de-enfrentamento-a-violencia-contra-as-mulheres</a:t>
            </a:r>
          </a:p>
          <a:p xmlns:a="http://schemas.openxmlformats.org/drawingml/2006/main">
            <a:r>
              <a:t>Lei Maria da Penha — arts. 8º e 9º: https://www.planalto.gov.br/ccivil_03/_ato2004-2006/2006/lei/l11340.htm</a:t>
            </a:r>
          </a:p>
          <a:p xmlns:a="http://schemas.openxmlformats.org/drawingml/2006/main">
            <a:r>
              <a:t>Lei nº 14.899/2024 — planejamento e articulação das redes: https://www.planalto.gov.br/ccivil_03/_ato2023-2026/2024/lei/l14899.htm</a:t>
            </a:r>
          </a:p>
          <a:p xmlns:a="http://schemas.openxmlformats.org/drawingml/2006/main">
            <a:r>
              <a:t>MDS — acesso ao CREAS: https://www.gov.br/pt-br/servicos/acessar-creas-centro-de-referencia-especializado-em-assistencia-social</a:t>
            </a:r>
          </a:p>
          <a:p xmlns:a="http://schemas.openxmlformats.org/drawingml/2006/main">
            <a:r>
              <a:t>Resolução CNAS nº 109/2009 — Tipificação Nacional dos Serviços Socioassistenciais: https://www.mds.gov.br/webarquivos/public/resolucao_CNAS_N109_%202009.pdf</a:t>
            </a:r>
          </a:p>
          <a:p xmlns:a="http://schemas.openxmlformats.org/drawingml/2006/main">
            <a:r>
              <a:t>SEMIPI Paraná — função dos centros de referência de atendimento à mulher: https://www.semipi.pr.gov.br/Pagina/Centro-de-Referencia-de-Atendimento-Mulher-CRAM</a:t>
            </a:r>
          </a:p>
          <a:p xmlns:a="http://schemas.openxmlformats.org/drawingml/2006/main">
            <a:r>
              <a:t>Ministério da Saúde — Guia prático de cuidado à mulher em situação de violência: https://www.gov.br/saude/pt-br/centrais-de-conteudo/publicacoes/guias-e-manuais/2025/guia-pratico-de-cuidado-a-mulher-em-situacao-de-violencia.pdf</a:t>
            </a:r>
          </a:p>
          <a:p xmlns:a="http://schemas.openxmlformats.org/drawingml/2006/main">
            <a:r>
              <a:t>Lei nº 12.845/2013 — atendimento integral em violência sexual: https://www.planalto.gov.br/ccivil_03/_ato2011-2014/2013/lei/l12845.htm</a:t>
            </a:r>
          </a:p>
          <a:p xmlns:a="http://schemas.openxmlformats.org/drawingml/2006/main">
            <a:r>
              <a:t>Curitiba — publicação de 18/06/2026: https://www.curitiba.pr.gov.br/noticias/casa-da-mulher-brasileira-completa-dez-anos-como-referencia-no-acolhimento-e-protecao-de-mulheres-em-curitiba/83645</a:t>
            </a:r>
          </a:p>
          <a:p xmlns:a="http://schemas.openxmlformats.org/drawingml/2006/main">
            <a:r>
              <a:t>Pinhais — publicação de 07/08/2026: https://atendenet.pinhais.pr.gov.br/cidadao/noticia/lei-maria-da-penha-20-anos-pinhais-reforca-acoes-de-conscientizacao-e-celebra-5-anos-do-centro-de-referencia</a:t>
            </a:r>
          </a:p>
          <a:p xmlns:a="http://schemas.openxmlformats.org/drawingml/2006/main">
            <a:r>
              <a:t>São José dos Pinhais — publicação de 01/08/2025: https://www.sjp.pr.gov.br/agosto-lilas-sao-jose-dos-pinhais-realiza-acoes-de-combate-a-violencia-contra-a-mulher/</a:t>
            </a:r>
          </a:p>
          <a:p xmlns:a="http://schemas.openxmlformats.org/drawingml/2006/main">
            <a:r>
              <a:t>SESA — relação de referências por Região de Saúde: https://www.documentador.pr.gov.br/documentador/pub.do?action=d&amp;amp;uuid=%40gtf-escriba-sesa%40f3986f0c-4086-4f11-b607-22db5c90b460</a:t>
            </a:r>
          </a:p>
          <a:p xmlns:a="http://schemas.openxmlformats.org/drawingml/2006/main">
            <a:r>
              <a:t>SESA — página de atenção às pessoas em situação de violência e referências: https://www.saude.pr.gov.br/Pagina/Atencao-Pessoas-em-Situacao-de-Violencia</a:t>
            </a:r>
          </a:p>
          <a:p xmlns:a="http://schemas.openxmlformats.org/drawingml/2006/main">
            <a:r>
              <a:t>PCPR — orientação e acesso aos serviços policiais: https://www.policiacivil.pr.gov.br/mulher</a:t>
            </a:r>
          </a:p>
          <a:p xmlns:a="http://schemas.openxmlformats.org/drawingml/2006/main">
            <a:r>
              <a:t>Base territorial utilizada no hub: https://mulher-segura.camolezimonica.chatgpt.site/materiais/base/Base_Mestra_Indicadores_Mulher_Segura_COMESP.xlsx</a:t>
            </a:r>
          </a:p>
          <a:p xmlns:a="http://schemas.openxmlformats.org/drawingml/2006/main">
            <a:r>
              <a:t>IPARDES — Mulheres do Paraná: https://www.ipardes.pr.gov.br/Pagina/Mulheres-do-Parana</a:t>
            </a:r>
          </a:p>
          <a:p xmlns:a="http://schemas.openxmlformats.org/drawingml/2006/main">
            <a:r>
              <a:t>Lei nº 13.431/2017 — proteção de crianças e adolescentes vítimas ou testemunhas de violência: https://www.planalto.gov.br/ccivil_03/_ato2015-2018/2017/lei/l13431.htm</a:t>
            </a:r>
          </a:p>
          <a:p xmlns:a="http://schemas.openxmlformats.org/drawingml/2006/main">
            <a:r>
              <a:t>LGPD — princípios, bases legais e tratamento de dados sensíveis: https://www.planalto.gov.br/ccivil_03/_ato2015-2018/2018/lei/l13709.htm</a:t>
            </a:r>
          </a:p>
          <a:p xmlns:a="http://schemas.openxmlformats.org/drawingml/2006/main">
            <a:r>
              <a:t>Ligue 180 — finalidade e funcionamento: https://www.gov.br/mulheres/pt-br/ligue180</a:t>
            </a:r>
          </a:p>
          <a:p xmlns:a="http://schemas.openxmlformats.org/drawingml/2006/main">
            <a:r>
              <a:t>SESA — acesso à atenção e urgência em saúde: https://www.saude.pr.gov.br/Pagina/Atencao-Saude-das-Pessoas-em-Situacao-de-Violencia</a:t>
            </a:r>
          </a:p>
          <a:p xmlns:a="http://schemas.openxmlformats.org/drawingml/2006/main">
            <a:r>
              <a:t>Consultar o protocolo de facilitação →: https://mulher-segura.camolezimonica.chatgpt.site/#facilitacao</a:t>
            </a:r>
          </a:p>
          <a:p xmlns:a="http://schemas.openxmlformats.org/drawingml/2006/main">
            <a:r>
              <a:t>Retomar legislação: https://mulher-segura.camolezimonica.chatgpt.site/#modulo-3</a:t>
            </a:r>
          </a:p>
          <a:p xmlns:a="http://schemas.openxmlformats.org/drawingml/2006/main">
            <a:r>
              <a:t>Consultar a base territorial: https://mulher-segura.camolezimonica.chatgpt.site/#base</a:t>
            </a:r>
          </a:p>
          <a:p xmlns:a="http://schemas.openxmlformats.org/drawingml/2006/main">
            <a:r>
              <a:t>Voltar ao início ↑: https://mulher-segura.camolezimonica.chatgpt.site/#inicio</a:t>
            </a:r>
          </a:p>
          <a:p xmlns:a="http://schemas.openxmlformats.org/drawingml/2006/main">
            <a:r>
              <a:t>Documento de referência · Secretaria de Políticas para as Mulheres ↗: https://www12.senado.leg.br/institucional/omv/copy_of_acervo/outras-referencias/copy2_of_entenda-a-violencia/pdfs/rede-de-enfrentamento-a-violencia-contra-as-mulheres</a:t>
            </a:r>
          </a:p>
          <a:p xmlns:a="http://schemas.openxmlformats.org/drawingml/2006/main">
            <a:r>
              <a:t>Lei Maria da Penha — arts. 8º e 9º: https://www.planalto.gov.br/ccivil_03/_ato2004-2006/2006/lei/l11340.htm</a:t>
            </a:r>
          </a:p>
          <a:p xmlns:a="http://schemas.openxmlformats.org/drawingml/2006/main">
            <a:r>
              <a:t>Lei nº 14.899/2024 — planejamento e articulação das redes: https://www.planalto.gov.br/ccivil_03/_ato2023-2026/2024/lei/l14899.htm</a:t>
            </a:r>
          </a:p>
          <a:p xmlns:a="http://schemas.openxmlformats.org/drawingml/2006/main">
            <a:r>
              <a:t>MDS — acesso ao CREAS: https://www.gov.br/pt-br/servicos/acessar-creas-centro-de-referencia-especializado-em-assistencia-social</a:t>
            </a:r>
          </a:p>
          <a:p xmlns:a="http://schemas.openxmlformats.org/drawingml/2006/main">
            <a:r>
              <a:t>Resolução CNAS nº 109/2009 — Tipificação Nacional dos Serviços Socioassistenciais: https://www.mds.gov.br/webarquivos/public/resolucao_CNAS_N109_%202009.pdf</a:t>
            </a:r>
          </a:p>
          <a:p xmlns:a="http://schemas.openxmlformats.org/drawingml/2006/main">
            <a:r>
              <a:t>SEMIPI Paraná — função dos centros de referência de atendimento à mulher: https://www.semipi.pr.gov.br/Pagina/Centro-de-Referencia-de-Atendimento-Mulher-CRAM</a:t>
            </a:r>
          </a:p>
          <a:p xmlns:a="http://schemas.openxmlformats.org/drawingml/2006/main">
            <a:r>
              <a:t>Ministério da Saúde — Guia prático de cuidado à mulher em situação de violência: https://www.gov.br/saude/pt-br/centrais-de-conteudo/publicacoes/guias-e-manuais/2025/guia-pratico-de-cuidado-a-mulher-em-situacao-de-violencia.pdf</a:t>
            </a:r>
          </a:p>
          <a:p xmlns:a="http://schemas.openxmlformats.org/drawingml/2006/main">
            <a:r>
              <a:t>Lei nº 12.845/2013 — atendimento integral em violência sexual: https://www.planalto.gov.br/ccivil_03/_ato2011-2014/2013/lei/l12845.htm</a:t>
            </a:r>
          </a:p>
          <a:p xmlns:a="http://schemas.openxmlformats.org/drawingml/2006/main">
            <a:r>
              <a:t>Curitiba — publicação de 18/06/2026: https://www.curitiba.pr.gov.br/noticias/casa-da-mulher-brasileira-completa-dez-anos-como-referencia-no-acolhimento-e-protecao-de-mulheres-em-curitiba/83645</a:t>
            </a:r>
          </a:p>
          <a:p xmlns:a="http://schemas.openxmlformats.org/drawingml/2006/main">
            <a:r>
              <a:t>Pinhais — publicação de 07/08/2026: https://atendenet.pinhais.pr.gov.br/cidadao/noticia/lei-maria-da-penha-20-anos-pinhais-reforca-acoes-de-conscientizacao-e-celebra-5-anos-do-centro-de-referencia</a:t>
            </a:r>
          </a:p>
          <a:p xmlns:a="http://schemas.openxmlformats.org/drawingml/2006/main">
            <a:r>
              <a:t>São José dos Pinhais — publicação de 01/08/2025: https://www.sjp.pr.gov.br/agosto-lilas-sao-jose-dos-pinhais-realiza-acoes-de-combate-a-violencia-contra-a-mulher/</a:t>
            </a:r>
          </a:p>
          <a:p xmlns:a="http://schemas.openxmlformats.org/drawingml/2006/main">
            <a:r>
              <a:t>SESA — relação de referências por Região de Saúde: https://www.documentador.pr.gov.br/documentador/pub.do?action=d&amp;amp;uuid=%40gtf-escriba-sesa%40f3986f0c-4086-4f11-b607-22db5c90b460</a:t>
            </a:r>
          </a:p>
          <a:p xmlns:a="http://schemas.openxmlformats.org/drawingml/2006/main">
            <a:r>
              <a:t>SESA — página de atenção às pessoas em situação de violência e referências: https://www.saude.pr.gov.br/Pagina/Atencao-Pessoas-em-Situacao-de-Violencia</a:t>
            </a:r>
          </a:p>
          <a:p xmlns:a="http://schemas.openxmlformats.org/drawingml/2006/main">
            <a:r>
              <a:t>PCPR — orientação e acesso aos serviços policiais: https://www.policiacivil.pr.gov.br/mulher</a:t>
            </a:r>
          </a:p>
          <a:p xmlns:a="http://schemas.openxmlformats.org/drawingml/2006/main">
            <a:r>
              <a:t>Base territorial utilizada no hub: https://mulher-segura.camolezimonica.chatgpt.site/materiais/base/Base_Mestra_Indicadores_Mulher_Segura_COMESP.xlsx</a:t>
            </a:r>
          </a:p>
          <a:p xmlns:a="http://schemas.openxmlformats.org/drawingml/2006/main">
            <a:r>
              <a:t>IPARDES — Mulheres do Paraná: https://www.ipardes.pr.gov.br/Pagina/Mulheres-do-Parana</a:t>
            </a:r>
          </a:p>
          <a:p xmlns:a="http://schemas.openxmlformats.org/drawingml/2006/main">
            <a:r>
              <a:t>Lei nº 13.431/2017 — proteção de crianças e adolescentes vítimas ou testemunhas de violência: https://www.planalto.gov.br/ccivil_03/_ato2015-2018/2017/lei/l13431.htm</a:t>
            </a:r>
          </a:p>
          <a:p xmlns:a="http://schemas.openxmlformats.org/drawingml/2006/main">
            <a:r>
              <a:t>LGPD — princípios, bases legais e tratamento de dados sensíveis: https://www.planalto.gov.br/ccivil_03/_ato2015-2018/2018/lei/l13709.htm</a:t>
            </a:r>
          </a:p>
          <a:p xmlns:a="http://schemas.openxmlformats.org/drawingml/2006/main">
            <a:r>
              <a:t>Ligue 180 — finalidade e funcionamento: https://www.gov.br/mulheres/pt-br/ligue180</a:t>
            </a:r>
          </a:p>
          <a:p xmlns:a="http://schemas.openxmlformats.org/drawingml/2006/main">
            <a:r>
              <a:t>SESA — acesso à atenção e urgência em saúde: https://www.saude.pr.gov.br/Pagina/Atencao-Saude-das-Pessoas-em-Situacao-de-Violencia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MÓDULO IV — Receber a mensagem não é atender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3.2 Referência e contrarreferência como compromisso verificável</a:t>
            </a:r>
          </a:p>
          <a:p xmlns:a="http://schemas.openxmlformats.org/drawingml/2006/main">
            <a:r>
              <a:t>A referência define o serviço responsável por determinada dimensão da atenção. Uma mulher pode ter, ao mesmo tempo, referência na saúde e no acompanhamento especializado, além de demandas no sistema de justiça. A coordenação do percurso não precisa eliminar essas referências: deve tornar compreensível quem faz o quê e como as equipes se comunicam.  O encaminhamento explicita a necessidade, a finalidade da solicitação e as providências já realizadas. A contrarreferência informa ao serviço que encaminhou os elementos necessários para dar continuidade: recebimento, atendimento realizado ou previsto, pendências e responsabilidades. Não implica envio integral de prontuários nem exposição da narrativa da mulher a toda a rede.  O retorno deve distinguir “solicitação recebida”, “atendimento agendado” e “atendimento realizado”. São situações diferentes. Se a equipe tratar o recebimento de um e-mail como prova de acesso, poderá deixar de perceber que a mulher não conseguiu chegar ao serviço. Da mesma forma, um atendimento pontual não demonstra que todas as necessidades foram resolvidas.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4.3 Monitorar acesso e qualidade</a:t>
            </a:r>
          </a:p>
          <a:p xmlns:a="http://schemas.openxmlformats.org/drawingml/2006/main">
            <a:r>
              <a:t>O monitoramento deve examinar se a rede produziu acesso e continuidade, além do volume de atividades. Indicadores precisam de definição, período, fonte e responsável, para que números de instituições diferentes possam ser interpretados. Não há meta universal estabelecida nesta apostila: os parâmetros devem ser pactuados conforme necessidades, deveres legais e capacidade de resposta.    Indicador proposto  Como calcular ou observar  Cuidado de interpretação    Recebimento confirmado  Encaminhamentos com confirmação ÷ encaminhamentos que exigiam retorno no período × 100.  Confirmação não equivale a atendimento realizado.    Tempo até o atendimento  Intervalo entre solicitação e primeiro atendimento, separado por tipo de demanda.  Informar também pendências; não misturar urgência com acompanhamento programado.    Responsável definido  Situações acompanhadas com referência responsável registrada ÷ situações acompanhadas × 100.  Nome registrado não demonstra atuação efetiva.    Barreiras resolvidas  Barreiras com solução verificada ÷ barreiras identificadas e acompanhadas no período × 100.  Definir o que conta como barreira e como solução.    Percepção das mulheres  Escuta voluntária sobre respeito, compreensão e continuidade, por meio seguro.  Não vincular avaliação positiva à permanência no serviço nem expor a participante.    Recortes por território e características das usuárias podem ajudar a identificar desigualdades, desde que a coleta tenha finalidade legítima e a divulgação proteja a identidade, especialmente em grupos pequenos. Os resultados devem alimentar a revisão do fluxo e o planejamento, sem gerar competição entre serviços ou culpabilização de equipes por problemas estruturais.     Roteiro de facilitação · 4 horas      Etapa  Tempo  Desenvolvimento      Abertura  15 min  Retomada da matriz produzida no módulo III.    Bloco 1  30 min  Rede de enfrentamento e rede de atendimento.    Bloco 2  45 min  Mapeamento funcional e barreiras de acesso.    Bloco 3  40 min  Referência, contrarreferência e continuidade.    Bloco 4  30 min  Fluxos e governança.    Oficina integradora  65 min  Construção e teste do fluxo territorial.    Avaliação e compromissos  15 min  Ajustes, responsáveis e pendências.      Total: 240 minutos de atividades. Prever intervalos adicionalmente na organização do encontro.    OFICINA INTEGRADORA · 65 MIN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 E LINKS DE CONSULTA</a:t>
            </a:r>
          </a:p>
          <a:p xmlns:a="http://schemas.openxmlformats.org/drawingml/2006/main">
            <a:r>
              <a:t>Matriz de mapeamento: https://mulher-segura.camolezimonica.chatgpt.site/#mapa-rede</a:t>
            </a:r>
          </a:p>
          <a:p xmlns:a="http://schemas.openxmlformats.org/drawingml/2006/main">
            <a:r>
              <a:t>Oficina de fluxo: https://mulher-segura.camolezimonica.chatgpt.site/#oficina-4</a:t>
            </a:r>
          </a:p>
          <a:p xmlns:a="http://schemas.openxmlformats.org/drawingml/2006/main">
            <a:r>
              <a:t>Retomar o módulo III: https://mulher-segura.camolezimonica.chatgpt.site/#modulo-3</a:t>
            </a:r>
          </a:p>
          <a:p xmlns:a="http://schemas.openxmlformats.org/drawingml/2006/main">
            <a:r>
              <a:t>Documento de referência · Secretaria de Políticas para as Mulheres  ↗: https://www12.senado.leg.br/institucional/omv/copy_of_acervo/outras-referencias/copy2_of_entenda-a-violencia/pdfs/rede-de-enfrentamento-a-violencia-contra-as-mulheres</a:t>
            </a:r>
          </a:p>
          <a:p xmlns:a="http://schemas.openxmlformats.org/drawingml/2006/main">
            <a:r>
              <a:t>Lei Maria da Penha — arts. 8º e 9º: https://www.planalto.gov.br/ccivil_03/_ato2004-2006/2006/lei/l11340.htm</a:t>
            </a:r>
          </a:p>
          <a:p xmlns:a="http://schemas.openxmlformats.org/drawingml/2006/main">
            <a:r>
              <a:t>Lei nº 14.899/2024 — planejamento e articulação das redes: https://www.planalto.gov.br/ccivil_03/_ato2023-2026/2024/lei/l14899.htm</a:t>
            </a:r>
          </a:p>
          <a:p xmlns:a="http://schemas.openxmlformats.org/drawingml/2006/main">
            <a:r>
              <a:t>MDS — acesso ao CREAS: https://www.gov.br/pt-br/servicos/acessar-creas-centro-de-referencia-especializado-em-assistencia-social</a:t>
            </a:r>
          </a:p>
          <a:p xmlns:a="http://schemas.openxmlformats.org/drawingml/2006/main">
            <a:r>
              <a:t>Resolução CNAS nº 109/2009 — Tipificação Nacional dos Serviços Socioassistenciais: https://www.mds.gov.br/webarquivos/public/resolucao_CNAS_N109_%202009.pdf</a:t>
            </a:r>
          </a:p>
          <a:p xmlns:a="http://schemas.openxmlformats.org/drawingml/2006/main">
            <a:r>
              <a:t>SEMIPI Paraná — função dos centros de referência de atendimento à mulher: https://www.semipi.pr.gov.br/Pagina/Centro-de-Referencia-de-Atendimento-Mulher-CRAM</a:t>
            </a:r>
          </a:p>
          <a:p xmlns:a="http://schemas.openxmlformats.org/drawingml/2006/main">
            <a:r>
              <a:t>Ministério da Saúde — Guia prático de cuidado à mulher em situação de violência: https://www.gov.br/saude/pt-br/centrais-de-conteudo/publicacoes/guias-e-manuais/2025/guia-pratico-de-cuidado-a-mulher-em-situacao-de-violencia.pdf</a:t>
            </a:r>
          </a:p>
          <a:p xmlns:a="http://schemas.openxmlformats.org/drawingml/2006/main">
            <a:r>
              <a:t>Lei nº 12.845/2013 — atendimento integral em violência sexual: https://www.planalto.gov.br/ccivil_03/_ato2011-2014/2013/lei/l12845.htm</a:t>
            </a:r>
          </a:p>
          <a:p xmlns:a="http://schemas.openxmlformats.org/drawingml/2006/main">
            <a:r>
              <a:t>Curitiba — publicação de 18/06/2026: https://www.curitiba.pr.gov.br/noticias/casa-da-mulher-brasileira-completa-dez-anos-como-referencia-no-acolhimento-e-protecao-de-mulheres-em-curitiba/83645</a:t>
            </a:r>
          </a:p>
          <a:p xmlns:a="http://schemas.openxmlformats.org/drawingml/2006/main">
            <a:r>
              <a:t>Pinhais — publicação de 07/08/2026: https://atendenet.pinhais.pr.gov.br/cidadao/noticia/lei-maria-da-penha-20-anos-pinhais-reforca-acoes-de-conscientizacao-e-celebra-5-anos-do-centro-de-referencia</a:t>
            </a:r>
          </a:p>
          <a:p xmlns:a="http://schemas.openxmlformats.org/drawingml/2006/main">
            <a:r>
              <a:t>São José dos Pinhais — publicação de 01/08/2025: https://www.sjp.pr.gov.br/agosto-lilas-sao-jose-dos-pinhais-realiza-acoes-de-combate-a-violencia-contra-a-mulher/</a:t>
            </a:r>
          </a:p>
          <a:p xmlns:a="http://schemas.openxmlformats.org/drawingml/2006/main">
            <a:r>
              <a:t>SESA — relação de referências por Região de Saúde: https://www.documentador.pr.gov.br/documentador/pub.do?action=d&amp;amp;uuid=%40gtf-escriba-sesa%40f3986f0c-4086-4f11-b607-22db5c90b460</a:t>
            </a:r>
          </a:p>
          <a:p xmlns:a="http://schemas.openxmlformats.org/drawingml/2006/main">
            <a:r>
              <a:t>SESA — página de atenção às pessoas em situação de violência e referências: https://www.saude.pr.gov.br/Pagina/Atencao-Pessoas-em-Situacao-de-Violencia</a:t>
            </a:r>
          </a:p>
          <a:p xmlns:a="http://schemas.openxmlformats.org/drawingml/2006/main">
            <a:r>
              <a:t>PCPR — orientação e acesso aos serviços policiais: https://www.policiacivil.pr.gov.br/mulher</a:t>
            </a:r>
          </a:p>
          <a:p xmlns:a="http://schemas.openxmlformats.org/drawingml/2006/main">
            <a:r>
              <a:t>Base territorial utilizada no hub: https://mulher-segura.camolezimonica.chatgpt.site/materiais/base/Base_Mestra_Indicadores_Mulher_Segura_COMESP.xlsx</a:t>
            </a:r>
          </a:p>
          <a:p xmlns:a="http://schemas.openxmlformats.org/drawingml/2006/main">
            <a:r>
              <a:t>IPARDES — Mulheres do Paraná: https://www.ipardes.pr.gov.br/Pagina/Mulheres-do-Parana</a:t>
            </a:r>
          </a:p>
          <a:p xmlns:a="http://schemas.openxmlformats.org/drawingml/2006/main">
            <a:r>
              <a:t>Lei nº 13.431/2017 — proteção de crianças e adolescentes vítimas ou testemunhas de violência: https://www.planalto.gov.br/ccivil_03/_ato2015-2018/2017/lei/l13431.htm</a:t>
            </a:r>
          </a:p>
          <a:p xmlns:a="http://schemas.openxmlformats.org/drawingml/2006/main">
            <a:r>
              <a:t>LGPD — princípios, bases legais e tratamento de dados sensíveis: https://www.planalto.gov.br/ccivil_03/_ato2015-2018/2018/lei/l13709.htm</a:t>
            </a:r>
          </a:p>
          <a:p xmlns:a="http://schemas.openxmlformats.org/drawingml/2006/main">
            <a:r>
              <a:t>Ligue 180 — finalidade e funcionamento: https://www.gov.br/mulheres/pt-br/ligue180</a:t>
            </a:r>
          </a:p>
          <a:p xmlns:a="http://schemas.openxmlformats.org/drawingml/2006/main">
            <a:r>
              <a:t>SESA — acesso à atenção e urgência em saúde: https://www.saude.pr.gov.br/Pagina/Atencao-Saude-das-Pessoas-em-Situacao-de-Violencia</a:t>
            </a:r>
          </a:p>
          <a:p xmlns:a="http://schemas.openxmlformats.org/drawingml/2006/main">
            <a:r>
              <a:t>Consultar o protocolo de facilitação →: https://mulher-segura.camolezimonica.chatgpt.site/#facilitacao</a:t>
            </a:r>
          </a:p>
          <a:p xmlns:a="http://schemas.openxmlformats.org/drawingml/2006/main">
            <a:r>
              <a:t>Retomar legislação: https://mulher-segura.camolezimonica.chatgpt.site/#modulo-3</a:t>
            </a:r>
          </a:p>
          <a:p xmlns:a="http://schemas.openxmlformats.org/drawingml/2006/main">
            <a:r>
              <a:t>Consultar a base territorial: https://mulher-segura.camolezimonica.chatgpt.site/#base</a:t>
            </a:r>
          </a:p>
          <a:p xmlns:a="http://schemas.openxmlformats.org/drawingml/2006/main">
            <a:r>
              <a:t>Voltar ao início ↑: https://mulher-segura.camolezimonica.chatgpt.site/#inicio</a:t>
            </a:r>
          </a:p>
          <a:p xmlns:a="http://schemas.openxmlformats.org/drawingml/2006/main">
            <a:r>
              <a:t>Documento de referência · Secretaria de Políticas para as Mulheres ↗: https://www12.senado.leg.br/institucional/omv/copy_of_acervo/outras-referencias/copy2_of_entenda-a-violencia/pdfs/rede-de-enfrentamento-a-violencia-contra-as-mulheres</a:t>
            </a:r>
          </a:p>
          <a:p xmlns:a="http://schemas.openxmlformats.org/drawingml/2006/main">
            <a:r>
              <a:t>Lei Maria da Penha — arts. 8º e 9º: https://www.planalto.gov.br/ccivil_03/_ato2004-2006/2006/lei/l11340.htm</a:t>
            </a:r>
          </a:p>
          <a:p xmlns:a="http://schemas.openxmlformats.org/drawingml/2006/main">
            <a:r>
              <a:t>Lei nº 14.899/2024 — planejamento e articulação das redes: https://www.planalto.gov.br/ccivil_03/_ato2023-2026/2024/lei/l14899.htm</a:t>
            </a:r>
          </a:p>
          <a:p xmlns:a="http://schemas.openxmlformats.org/drawingml/2006/main">
            <a:r>
              <a:t>MDS — acesso ao CREAS: https://www.gov.br/pt-br/servicos/acessar-creas-centro-de-referencia-especializado-em-assistencia-social</a:t>
            </a:r>
          </a:p>
          <a:p xmlns:a="http://schemas.openxmlformats.org/drawingml/2006/main">
            <a:r>
              <a:t>Resolução CNAS nº 109/2009 — Tipificação Nacional dos Serviços Socioassistenciais: https://www.mds.gov.br/webarquivos/public/resolucao_CNAS_N109_%202009.pdf</a:t>
            </a:r>
          </a:p>
          <a:p xmlns:a="http://schemas.openxmlformats.org/drawingml/2006/main">
            <a:r>
              <a:t>SEMIPI Paraná — função dos centros de referência de atendimento à mulher: https://www.semipi.pr.gov.br/Pagina/Centro-de-Referencia-de-Atendimento-Mulher-CRAM</a:t>
            </a:r>
          </a:p>
          <a:p xmlns:a="http://schemas.openxmlformats.org/drawingml/2006/main">
            <a:r>
              <a:t>Ministério da Saúde — Guia prático de cuidado à mulher em situação de violência: https://www.gov.br/saude/pt-br/centrais-de-conteudo/publicacoes/guias-e-manuais/2025/guia-pratico-de-cuidado-a-mulher-em-situacao-de-violencia.pdf</a:t>
            </a:r>
          </a:p>
          <a:p xmlns:a="http://schemas.openxmlformats.org/drawingml/2006/main">
            <a:r>
              <a:t>Lei nº 12.845/2013 — atendimento integral em violência sexual: https://www.planalto.gov.br/ccivil_03/_ato2011-2014/2013/lei/l12845.htm</a:t>
            </a:r>
          </a:p>
          <a:p xmlns:a="http://schemas.openxmlformats.org/drawingml/2006/main">
            <a:r>
              <a:t>Curitiba — publicação de 18/06/2026: https://www.curitiba.pr.gov.br/noticias/casa-da-mulher-brasileira-completa-dez-anos-como-referencia-no-acolhimento-e-protecao-de-mulheres-em-curitiba/83645</a:t>
            </a:r>
          </a:p>
          <a:p xmlns:a="http://schemas.openxmlformats.org/drawingml/2006/main">
            <a:r>
              <a:t>Pinhais — publicação de 07/08/2026: https://atendenet.pinhais.pr.gov.br/cidadao/noticia/lei-maria-da-penha-20-anos-pinhais-reforca-acoes-de-conscientizacao-e-celebra-5-anos-do-centro-de-referencia</a:t>
            </a:r>
          </a:p>
          <a:p xmlns:a="http://schemas.openxmlformats.org/drawingml/2006/main">
            <a:r>
              <a:t>São José dos Pinhais — publicação de 01/08/2025: https://www.sjp.pr.gov.br/agosto-lilas-sao-jose-dos-pinhais-realiza-acoes-de-combate-a-violencia-contra-a-mulher/</a:t>
            </a:r>
          </a:p>
          <a:p xmlns:a="http://schemas.openxmlformats.org/drawingml/2006/main">
            <a:r>
              <a:t>SESA — relação de referências por Região de Saúde: https://www.documentador.pr.gov.br/documentador/pub.do?action=d&amp;amp;uuid=%40gtf-escriba-sesa%40f3986f0c-4086-4f11-b607-22db5c90b460</a:t>
            </a:r>
          </a:p>
          <a:p xmlns:a="http://schemas.openxmlformats.org/drawingml/2006/main">
            <a:r>
              <a:t>SESA — página de atenção às pessoas em situação de violência e referências: https://www.saude.pr.gov.br/Pagina/Atencao-Pessoas-em-Situacao-de-Violencia</a:t>
            </a:r>
          </a:p>
          <a:p xmlns:a="http://schemas.openxmlformats.org/drawingml/2006/main">
            <a:r>
              <a:t>PCPR — orientação e acesso aos serviços policiais: https://www.policiacivil.pr.gov.br/mulher</a:t>
            </a:r>
          </a:p>
          <a:p xmlns:a="http://schemas.openxmlformats.org/drawingml/2006/main">
            <a:r>
              <a:t>Base territorial utilizada no hub: https://mulher-segura.camolezimonica.chatgpt.site/materiais/base/Base_Mestra_Indicadores_Mulher_Segura_COMESP.xlsx</a:t>
            </a:r>
          </a:p>
          <a:p xmlns:a="http://schemas.openxmlformats.org/drawingml/2006/main">
            <a:r>
              <a:t>IPARDES — Mulheres do Paraná: https://www.ipardes.pr.gov.br/Pagina/Mulheres-do-Parana</a:t>
            </a:r>
          </a:p>
          <a:p xmlns:a="http://schemas.openxmlformats.org/drawingml/2006/main">
            <a:r>
              <a:t>Lei nº 13.431/2017 — proteção de crianças e adolescentes vítimas ou testemunhas de violência: https://www.planalto.gov.br/ccivil_03/_ato2015-2018/2017/lei/l13431.htm</a:t>
            </a:r>
          </a:p>
          <a:p xmlns:a="http://schemas.openxmlformats.org/drawingml/2006/main">
            <a:r>
              <a:t>LGPD — princípios, bases legais e tratamento de dados sensíveis: https://www.planalto.gov.br/ccivil_03/_ato2015-2018/2018/lei/l13709.htm</a:t>
            </a:r>
          </a:p>
          <a:p xmlns:a="http://schemas.openxmlformats.org/drawingml/2006/main">
            <a:r>
              <a:t>Ligue 180 — finalidade e funcionamento: https://www.gov.br/mulheres/pt-br/ligue180</a:t>
            </a:r>
          </a:p>
          <a:p xmlns:a="http://schemas.openxmlformats.org/drawingml/2006/main">
            <a:r>
              <a:t>SESA — acesso à atenção e urgência em saúde: https://www.saude.pr.gov.br/Pagina/Atencao-Saude-das-Pessoas-em-Situacao-de-Violencia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MÓDULO IV — Comunicação segura e registro necessário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3.3 Comunicação segura e registro necessário</a:t>
            </a:r>
          </a:p>
          <a:p xmlns:a="http://schemas.openxmlformats.org/drawingml/2006/main">
            <a:r>
              <a:t>Antes de telefonar ou enviar uma mensagem, verificar com a mulher se o canal é seguro, em quais horários pode ser utilizado e que conteúdo pode aparecer. Telefone monitorado, aparelho compartilhado ou mensagens visíveis na tela podem expor a busca de ajuda. Não substituir essa verificação pela suposição de que todo número fornecido é um contato livre de risco.  O compartilhamento de informações exige finalidade, fundamento adequado e acesso restrito a quem precisa atuar. A LGPD prevê bases legais além do consentimento, incluindo hipóteses vinculadas a obrigações legais, políticas públicas e proteção da vida; dados sensíveis requerem o exame das condições próprias do art. 11. A rede não deve adotar nem a circulação indiscriminada nem a recusa automática de toda comunicação em nome do sigilo.   LGPD — princípios, bases legais e tratamento de dados sensíveis .  Na proposta de trabalho da oficina, cada comunicação deve responder: por que esta informação precisa circular, quem deve recebê-la e como será protegida? O registro deve distinguir o que a mulher relatou, o que a equipe observou e o que foi efetivamente realizado. Grupos amplos de mensagens e planilhas abertas não são meios adequados para circular casos identificáveis. O fluxo institucional deve definir canais autorizados, controle de acesso e responsabilidades de guarda.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 E LINKS DE CONSULTA</a:t>
            </a:r>
          </a:p>
          <a:p xmlns:a="http://schemas.openxmlformats.org/drawingml/2006/main">
            <a:r>
              <a:t>Matriz de mapeamento: https://mulher-segura.camolezimonica.chatgpt.site/#mapa-rede</a:t>
            </a:r>
          </a:p>
          <a:p xmlns:a="http://schemas.openxmlformats.org/drawingml/2006/main">
            <a:r>
              <a:t>Oficina de fluxo: https://mulher-segura.camolezimonica.chatgpt.site/#oficina-4</a:t>
            </a:r>
          </a:p>
          <a:p xmlns:a="http://schemas.openxmlformats.org/drawingml/2006/main">
            <a:r>
              <a:t>Retomar o módulo III: https://mulher-segura.camolezimonica.chatgpt.site/#modulo-3</a:t>
            </a:r>
          </a:p>
          <a:p xmlns:a="http://schemas.openxmlformats.org/drawingml/2006/main">
            <a:r>
              <a:t>Documento de referência · Secretaria de Políticas para as Mulheres  ↗: https://www12.senado.leg.br/institucional/omv/copy_of_acervo/outras-referencias/copy2_of_entenda-a-violencia/pdfs/rede-de-enfrentamento-a-violencia-contra-as-mulheres</a:t>
            </a:r>
          </a:p>
          <a:p xmlns:a="http://schemas.openxmlformats.org/drawingml/2006/main">
            <a:r>
              <a:t>Lei Maria da Penha — arts. 8º e 9º: https://www.planalto.gov.br/ccivil_03/_ato2004-2006/2006/lei/l11340.htm</a:t>
            </a:r>
          </a:p>
          <a:p xmlns:a="http://schemas.openxmlformats.org/drawingml/2006/main">
            <a:r>
              <a:t>Lei nº 14.899/2024 — planejamento e articulação das redes: https://www.planalto.gov.br/ccivil_03/_ato2023-2026/2024/lei/l14899.htm</a:t>
            </a:r>
          </a:p>
          <a:p xmlns:a="http://schemas.openxmlformats.org/drawingml/2006/main">
            <a:r>
              <a:t>MDS — acesso ao CREAS: https://www.gov.br/pt-br/servicos/acessar-creas-centro-de-referencia-especializado-em-assistencia-social</a:t>
            </a:r>
          </a:p>
          <a:p xmlns:a="http://schemas.openxmlformats.org/drawingml/2006/main">
            <a:r>
              <a:t>Resolução CNAS nº 109/2009 — Tipificação Nacional dos Serviços Socioassistenciais: https://www.mds.gov.br/webarquivos/public/resolucao_CNAS_N109_%202009.pdf</a:t>
            </a:r>
          </a:p>
          <a:p xmlns:a="http://schemas.openxmlformats.org/drawingml/2006/main">
            <a:r>
              <a:t>SEMIPI Paraná — função dos centros de referência de atendimento à mulher: https://www.semipi.pr.gov.br/Pagina/Centro-de-Referencia-de-Atendimento-Mulher-CRAM</a:t>
            </a:r>
          </a:p>
          <a:p xmlns:a="http://schemas.openxmlformats.org/drawingml/2006/main">
            <a:r>
              <a:t>Ministério da Saúde — Guia prático de cuidado à mulher em situação de violência: https://www.gov.br/saude/pt-br/centrais-de-conteudo/publicacoes/guias-e-manuais/2025/guia-pratico-de-cuidado-a-mulher-em-situacao-de-violencia.pdf</a:t>
            </a:r>
          </a:p>
          <a:p xmlns:a="http://schemas.openxmlformats.org/drawingml/2006/main">
            <a:r>
              <a:t>Lei nº 12.845/2013 — atendimento integral em violência sexual: https://www.planalto.gov.br/ccivil_03/_ato2011-2014/2013/lei/l12845.htm</a:t>
            </a:r>
          </a:p>
          <a:p xmlns:a="http://schemas.openxmlformats.org/drawingml/2006/main">
            <a:r>
              <a:t>Curitiba — publicação de 18/06/2026: https://www.curitiba.pr.gov.br/noticias/casa-da-mulher-brasileira-completa-dez-anos-como-referencia-no-acolhimento-e-protecao-de-mulheres-em-curitiba/83645</a:t>
            </a:r>
          </a:p>
          <a:p xmlns:a="http://schemas.openxmlformats.org/drawingml/2006/main">
            <a:r>
              <a:t>Pinhais — publicação de 07/08/2026: https://atendenet.pinhais.pr.gov.br/cidadao/noticia/lei-maria-da-penha-20-anos-pinhais-reforca-acoes-de-conscientizacao-e-celebra-5-anos-do-centro-de-referencia</a:t>
            </a:r>
          </a:p>
          <a:p xmlns:a="http://schemas.openxmlformats.org/drawingml/2006/main">
            <a:r>
              <a:t>São José dos Pinhais — publicação de 01/08/2025: https://www.sjp.pr.gov.br/agosto-lilas-sao-jose-dos-pinhais-realiza-acoes-de-combate-a-violencia-contra-a-mulher/</a:t>
            </a:r>
          </a:p>
          <a:p xmlns:a="http://schemas.openxmlformats.org/drawingml/2006/main">
            <a:r>
              <a:t>SESA — relação de referências por Região de Saúde: https://www.documentador.pr.gov.br/documentador/pub.do?action=d&amp;amp;uuid=%40gtf-escriba-sesa%40f3986f0c-4086-4f11-b607-22db5c90b460</a:t>
            </a:r>
          </a:p>
          <a:p xmlns:a="http://schemas.openxmlformats.org/drawingml/2006/main">
            <a:r>
              <a:t>SESA — página de atenção às pessoas em situação de violência e referências: https://www.saude.pr.gov.br/Pagina/Atencao-Pessoas-em-Situacao-de-Violencia</a:t>
            </a:r>
          </a:p>
          <a:p xmlns:a="http://schemas.openxmlformats.org/drawingml/2006/main">
            <a:r>
              <a:t>PCPR — orientação e acesso aos serviços policiais: https://www.policiacivil.pr.gov.br/mulher</a:t>
            </a:r>
          </a:p>
          <a:p xmlns:a="http://schemas.openxmlformats.org/drawingml/2006/main">
            <a:r>
              <a:t>Base territorial utilizada no hub: https://mulher-segura.camolezimonica.chatgpt.site/materiais/base/Base_Mestra_Indicadores_Mulher_Segura_COMESP.xlsx</a:t>
            </a:r>
          </a:p>
          <a:p xmlns:a="http://schemas.openxmlformats.org/drawingml/2006/main">
            <a:r>
              <a:t>IPARDES — Mulheres do Paraná: https://www.ipardes.pr.gov.br/Pagina/Mulheres-do-Parana</a:t>
            </a:r>
          </a:p>
          <a:p xmlns:a="http://schemas.openxmlformats.org/drawingml/2006/main">
            <a:r>
              <a:t>Lei nº 13.431/2017 — proteção de crianças e adolescentes vítimas ou testemunhas de violência: https://www.planalto.gov.br/ccivil_03/_ato2015-2018/2017/lei/l13431.htm</a:t>
            </a:r>
          </a:p>
          <a:p xmlns:a="http://schemas.openxmlformats.org/drawingml/2006/main">
            <a:r>
              <a:t>LGPD — princípios, bases legais e tratamento de dados sensíveis: https://www.planalto.gov.br/ccivil_03/_ato2015-2018/2018/lei/l13709.htm</a:t>
            </a:r>
          </a:p>
          <a:p xmlns:a="http://schemas.openxmlformats.org/drawingml/2006/main">
            <a:r>
              <a:t>Ligue 180 — finalidade e funcionamento: https://www.gov.br/mulheres/pt-br/ligue180</a:t>
            </a:r>
          </a:p>
          <a:p xmlns:a="http://schemas.openxmlformats.org/drawingml/2006/main">
            <a:r>
              <a:t>SESA — acesso à atenção e urgência em saúde: https://www.saude.pr.gov.br/Pagina/Atencao-Saude-das-Pessoas-em-Situacao-de-Violencia</a:t>
            </a:r>
          </a:p>
          <a:p xmlns:a="http://schemas.openxmlformats.org/drawingml/2006/main">
            <a:r>
              <a:t>Consultar o protocolo de facilitação →: https://mulher-segura.camolezimonica.chatgpt.site/#facilitacao</a:t>
            </a:r>
          </a:p>
          <a:p xmlns:a="http://schemas.openxmlformats.org/drawingml/2006/main">
            <a:r>
              <a:t>Retomar legislação: https://mulher-segura.camolezimonica.chatgpt.site/#modulo-3</a:t>
            </a:r>
          </a:p>
          <a:p xmlns:a="http://schemas.openxmlformats.org/drawingml/2006/main">
            <a:r>
              <a:t>Consultar a base territorial: https://mulher-segura.camolezimonica.chatgpt.site/#base</a:t>
            </a:r>
          </a:p>
          <a:p xmlns:a="http://schemas.openxmlformats.org/drawingml/2006/main">
            <a:r>
              <a:t>Voltar ao início ↑: https://mulher-segura.camolezimonica.chatgpt.site/#inicio</a:t>
            </a:r>
          </a:p>
          <a:p xmlns:a="http://schemas.openxmlformats.org/drawingml/2006/main">
            <a:r>
              <a:t>Documento de referência · Secretaria de Políticas para as Mulheres ↗: https://www12.senado.leg.br/institucional/omv/copy_of_acervo/outras-referencias/copy2_of_entenda-a-violencia/pdfs/rede-de-enfrentamento-a-violencia-contra-as-mulheres</a:t>
            </a:r>
          </a:p>
          <a:p xmlns:a="http://schemas.openxmlformats.org/drawingml/2006/main">
            <a:r>
              <a:t>Lei Maria da Penha — arts. 8º e 9º: https://www.planalto.gov.br/ccivil_03/_ato2004-2006/2006/lei/l11340.htm</a:t>
            </a:r>
          </a:p>
          <a:p xmlns:a="http://schemas.openxmlformats.org/drawingml/2006/main">
            <a:r>
              <a:t>Lei nº 14.899/2024 — planejamento e articulação das redes: https://www.planalto.gov.br/ccivil_03/_ato2023-2026/2024/lei/l14899.htm</a:t>
            </a:r>
          </a:p>
          <a:p xmlns:a="http://schemas.openxmlformats.org/drawingml/2006/main">
            <a:r>
              <a:t>MDS — acesso ao CREAS: https://www.gov.br/pt-br/servicos/acessar-creas-centro-de-referencia-especializado-em-assistencia-social</a:t>
            </a:r>
          </a:p>
          <a:p xmlns:a="http://schemas.openxmlformats.org/drawingml/2006/main">
            <a:r>
              <a:t>Resolução CNAS nº 109/2009 — Tipificação Nacional dos Serviços Socioassistenciais: https://www.mds.gov.br/webarquivos/public/resolucao_CNAS_N109_%202009.pdf</a:t>
            </a:r>
          </a:p>
          <a:p xmlns:a="http://schemas.openxmlformats.org/drawingml/2006/main">
            <a:r>
              <a:t>SEMIPI Paraná — função dos centros de referência de atendimento à mulher: https://www.semipi.pr.gov.br/Pagina/Centro-de-Referencia-de-Atendimento-Mulher-CRAM</a:t>
            </a:r>
          </a:p>
          <a:p xmlns:a="http://schemas.openxmlformats.org/drawingml/2006/main">
            <a:r>
              <a:t>Ministério da Saúde — Guia prático de cuidado à mulher em situação de violência: https://www.gov.br/saude/pt-br/centrais-de-conteudo/publicacoes/guias-e-manuais/2025/guia-pratico-de-cuidado-a-mulher-em-situacao-de-violencia.pdf</a:t>
            </a:r>
          </a:p>
          <a:p xmlns:a="http://schemas.openxmlformats.org/drawingml/2006/main">
            <a:r>
              <a:t>Lei nº 12.845/2013 — atendimento integral em violência sexual: https://www.planalto.gov.br/ccivil_03/_ato2011-2014/2013/lei/l12845.htm</a:t>
            </a:r>
          </a:p>
          <a:p xmlns:a="http://schemas.openxmlformats.org/drawingml/2006/main">
            <a:r>
              <a:t>Curitiba — publicação de 18/06/2026: https://www.curitiba.pr.gov.br/noticias/casa-da-mulher-brasileira-completa-dez-anos-como-referencia-no-acolhimento-e-protecao-de-mulheres-em-curitiba/83645</a:t>
            </a:r>
          </a:p>
          <a:p xmlns:a="http://schemas.openxmlformats.org/drawingml/2006/main">
            <a:r>
              <a:t>Pinhais — publicação de 07/08/2026: https://atendenet.pinhais.pr.gov.br/cidadao/noticia/lei-maria-da-penha-20-anos-pinhais-reforca-acoes-de-conscientizacao-e-celebra-5-anos-do-centro-de-referencia</a:t>
            </a:r>
          </a:p>
          <a:p xmlns:a="http://schemas.openxmlformats.org/drawingml/2006/main">
            <a:r>
              <a:t>São José dos Pinhais — publicação de 01/08/2025: https://www.sjp.pr.gov.br/agosto-lilas-sao-jose-dos-pinhais-realiza-acoes-de-combate-a-violencia-contra-a-mulher/</a:t>
            </a:r>
          </a:p>
          <a:p xmlns:a="http://schemas.openxmlformats.org/drawingml/2006/main">
            <a:r>
              <a:t>SESA — relação de referências por Região de Saúde: https://www.documentador.pr.gov.br/documentador/pub.do?action=d&amp;amp;uuid=%40gtf-escriba-sesa%40f3986f0c-4086-4f11-b607-22db5c90b460</a:t>
            </a:r>
          </a:p>
          <a:p xmlns:a="http://schemas.openxmlformats.org/drawingml/2006/main">
            <a:r>
              <a:t>SESA — página de atenção às pessoas em situação de violência e referências: https://www.saude.pr.gov.br/Pagina/Atencao-Pessoas-em-Situacao-de-Violencia</a:t>
            </a:r>
          </a:p>
          <a:p xmlns:a="http://schemas.openxmlformats.org/drawingml/2006/main">
            <a:r>
              <a:t>PCPR — orientação e acesso aos serviços policiais: https://www.policiacivil.pr.gov.br/mulher</a:t>
            </a:r>
          </a:p>
          <a:p xmlns:a="http://schemas.openxmlformats.org/drawingml/2006/main">
            <a:r>
              <a:t>Base territorial utilizada no hub: https://mulher-segura.camolezimonica.chatgpt.site/materiais/base/Base_Mestra_Indicadores_Mulher_Segura_COMESP.xlsx</a:t>
            </a:r>
          </a:p>
          <a:p xmlns:a="http://schemas.openxmlformats.org/drawingml/2006/main">
            <a:r>
              <a:t>IPARDES — Mulheres do Paraná: https://www.ipardes.pr.gov.br/Pagina/Mulheres-do-Parana</a:t>
            </a:r>
          </a:p>
          <a:p xmlns:a="http://schemas.openxmlformats.org/drawingml/2006/main">
            <a:r>
              <a:t>Lei nº 13.431/2017 — proteção de crianças e adolescentes vítimas ou testemunhas de violência: https://www.planalto.gov.br/ccivil_03/_ato2015-2018/2017/lei/l13431.htm</a:t>
            </a:r>
          </a:p>
          <a:p xmlns:a="http://schemas.openxmlformats.org/drawingml/2006/main">
            <a:r>
              <a:t>LGPD — princípios, bases legais e tratamento de dados sensíveis: https://www.planalto.gov.br/ccivil_03/_ato2015-2018/2018/lei/l13709.htm</a:t>
            </a:r>
          </a:p>
          <a:p xmlns:a="http://schemas.openxmlformats.org/drawingml/2006/main">
            <a:r>
              <a:t>Ligue 180 — finalidade e funcionamento: https://www.gov.br/mulheres/pt-br/ligue180</a:t>
            </a:r>
          </a:p>
          <a:p xmlns:a="http://schemas.openxmlformats.org/drawingml/2006/main">
            <a:r>
              <a:t>SESA — acesso à atenção e urgência em saúde: https://www.saude.pr.gov.br/Pagina/Atencao-Saude-das-Pessoas-em-Situacao-de-Violencia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MÓDULO IV — Quando o acesso não acontece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3.4 Quando o acesso não acontece</a:t>
            </a:r>
          </a:p>
          <a:p xmlns:a="http://schemas.openxmlformats.org/drawingml/2006/main">
            <a:r>
              <a:t>Uma ausência ao atendimento não explica sua causa. Pode decorrer de transporte, cuidado de dependentes, ameaça, mudança da situação ou impossibilidade de comunicação segura. O serviço deve utilizar o contato previamente combinado, se houver condições, e reavaliar barreiras sem insistências que aumentem a exposição da mulher. A continuidade não pode ser confundida com vigilância sobre suas escolhas.  Se o destino não responde, a equipe registra a tentativa e aciona o ponto focal ou a gestão pelo caminho pactuado. Situações urgentes seguem o acionamento imediato pertinente; não devem aguardar o prazo administrativo de retorno. Se o serviço informa indisponibilidade, é necessário explicitar alternativa e responsabilidade provisória, conforme competências, em vez de devolver toda a procura à mulher.   Troca de experiências — dentro dos 40 minutos do bloco 3:  após 15 minutos de exposição, formar duplas de setores diferentes por 15 minutos. Cada pessoa descreve uma dificuldade recorrente de articulação sem identificar usuárias. A dupla transforma a dificuldade em um acordo possível sobre recebimento, retorno ou acompanhamento. Nos 10 minutos finais, a plenária distingue o que pode ser ajustado pelas equipes e o que depende da gestão.      Bloco  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 E LINKS DE CONSULTA</a:t>
            </a:r>
          </a:p>
          <a:p xmlns:a="http://schemas.openxmlformats.org/drawingml/2006/main">
            <a:r>
              <a:t>Matriz de mapeamento: https://mulher-segura.camolezimonica.chatgpt.site/#mapa-rede</a:t>
            </a:r>
          </a:p>
          <a:p xmlns:a="http://schemas.openxmlformats.org/drawingml/2006/main">
            <a:r>
              <a:t>Oficina de fluxo: https://mulher-segura.camolezimonica.chatgpt.site/#oficina-4</a:t>
            </a:r>
          </a:p>
          <a:p xmlns:a="http://schemas.openxmlformats.org/drawingml/2006/main">
            <a:r>
              <a:t>Retomar o módulo III: https://mulher-segura.camolezimonica.chatgpt.site/#modulo-3</a:t>
            </a:r>
          </a:p>
          <a:p xmlns:a="http://schemas.openxmlformats.org/drawingml/2006/main">
            <a:r>
              <a:t>Documento de referência · Secretaria de Políticas para as Mulheres  ↗: https://www12.senado.leg.br/institucional/omv/copy_of_acervo/outras-referencias/copy2_of_entenda-a-violencia/pdfs/rede-de-enfrentamento-a-violencia-contra-as-mulheres</a:t>
            </a:r>
          </a:p>
          <a:p xmlns:a="http://schemas.openxmlformats.org/drawingml/2006/main">
            <a:r>
              <a:t>Lei Maria da Penha — arts. 8º e 9º: https://www.planalto.gov.br/ccivil_03/_ato2004-2006/2006/lei/l11340.htm</a:t>
            </a:r>
          </a:p>
          <a:p xmlns:a="http://schemas.openxmlformats.org/drawingml/2006/main">
            <a:r>
              <a:t>Lei nº 14.899/2024 — planejamento e articulação das redes: https://www.planalto.gov.br/ccivil_03/_ato2023-2026/2024/lei/l14899.htm</a:t>
            </a:r>
          </a:p>
          <a:p xmlns:a="http://schemas.openxmlformats.org/drawingml/2006/main">
            <a:r>
              <a:t>MDS — acesso ao CREAS: https://www.gov.br/pt-br/servicos/acessar-creas-centro-de-referencia-especializado-em-assistencia-social</a:t>
            </a:r>
          </a:p>
          <a:p xmlns:a="http://schemas.openxmlformats.org/drawingml/2006/main">
            <a:r>
              <a:t>Resolução CNAS nº 109/2009 — Tipificação Nacional dos Serviços Socioassistenciais: https://www.mds.gov.br/webarquivos/public/resolucao_CNAS_N109_%202009.pdf</a:t>
            </a:r>
          </a:p>
          <a:p xmlns:a="http://schemas.openxmlformats.org/drawingml/2006/main">
            <a:r>
              <a:t>SEMIPI Paraná — função dos centros de referência de atendimento à mulher: https://www.semipi.pr.gov.br/Pagina/Centro-de-Referencia-de-Atendimento-Mulher-CRAM</a:t>
            </a:r>
          </a:p>
          <a:p xmlns:a="http://schemas.openxmlformats.org/drawingml/2006/main">
            <a:r>
              <a:t>Ministério da Saúde — Guia prático de cuidado à mulher em situação de violência: https://www.gov.br/saude/pt-br/centrais-de-conteudo/publicacoes/guias-e-manuais/2025/guia-pratico-de-cuidado-a-mulher-em-situacao-de-violencia.pdf</a:t>
            </a:r>
          </a:p>
          <a:p xmlns:a="http://schemas.openxmlformats.org/drawingml/2006/main">
            <a:r>
              <a:t>Lei nº 12.845/2013 — atendimento integral em violência sexual: https://www.planalto.gov.br/ccivil_03/_ato2011-2014/2013/lei/l12845.htm</a:t>
            </a:r>
          </a:p>
          <a:p xmlns:a="http://schemas.openxmlformats.org/drawingml/2006/main">
            <a:r>
              <a:t>Curitiba — publicação de 18/06/2026: https://www.curitiba.pr.gov.br/noticias/casa-da-mulher-brasileira-completa-dez-anos-como-referencia-no-acolhimento-e-protecao-de-mulheres-em-curitiba/83645</a:t>
            </a:r>
          </a:p>
          <a:p xmlns:a="http://schemas.openxmlformats.org/drawingml/2006/main">
            <a:r>
              <a:t>Pinhais — publicação de 07/08/2026: https://atendenet.pinhais.pr.gov.br/cidadao/noticia/lei-maria-da-penha-20-anos-pinhais-reforca-acoes-de-conscientizacao-e-celebra-5-anos-do-centro-de-referencia</a:t>
            </a:r>
          </a:p>
          <a:p xmlns:a="http://schemas.openxmlformats.org/drawingml/2006/main">
            <a:r>
              <a:t>São José dos Pinhais — publicação de 01/08/2025: https://www.sjp.pr.gov.br/agosto-lilas-sao-jose-dos-pinhais-realiza-acoes-de-combate-a-violencia-contra-a-mulher/</a:t>
            </a:r>
          </a:p>
          <a:p xmlns:a="http://schemas.openxmlformats.org/drawingml/2006/main">
            <a:r>
              <a:t>SESA — relação de referências por Região de Saúde: https://www.documentador.pr.gov.br/documentador/pub.do?action=d&amp;amp;uuid=%40gtf-escriba-sesa%40f3986f0c-4086-4f11-b607-22db5c90b460</a:t>
            </a:r>
          </a:p>
          <a:p xmlns:a="http://schemas.openxmlformats.org/drawingml/2006/main">
            <a:r>
              <a:t>SESA — página de atenção às pessoas em situação de violência e referências: https://www.saude.pr.gov.br/Pagina/Atencao-Pessoas-em-Situacao-de-Violencia</a:t>
            </a:r>
          </a:p>
          <a:p xmlns:a="http://schemas.openxmlformats.org/drawingml/2006/main">
            <a:r>
              <a:t>PCPR — orientação e acesso aos serviços policiais: https://www.policiacivil.pr.gov.br/mulher</a:t>
            </a:r>
          </a:p>
          <a:p xmlns:a="http://schemas.openxmlformats.org/drawingml/2006/main">
            <a:r>
              <a:t>Base territorial utilizada no hub: https://mulher-segura.camolezimonica.chatgpt.site/materiais/base/Base_Mestra_Indicadores_Mulher_Segura_COMESP.xlsx</a:t>
            </a:r>
          </a:p>
          <a:p xmlns:a="http://schemas.openxmlformats.org/drawingml/2006/main">
            <a:r>
              <a:t>IPARDES — Mulheres do Paraná: https://www.ipardes.pr.gov.br/Pagina/Mulheres-do-Parana</a:t>
            </a:r>
          </a:p>
          <a:p xmlns:a="http://schemas.openxmlformats.org/drawingml/2006/main">
            <a:r>
              <a:t>Lei nº 13.431/2017 — proteção de crianças e adolescentes vítimas ou testemunhas de violência: https://www.planalto.gov.br/ccivil_03/_ato2015-2018/2017/lei/l13431.htm</a:t>
            </a:r>
          </a:p>
          <a:p xmlns:a="http://schemas.openxmlformats.org/drawingml/2006/main">
            <a:r>
              <a:t>LGPD — princípios, bases legais e tratamento de dados sensíveis: https://www.planalto.gov.br/ccivil_03/_ato2015-2018/2018/lei/l13709.htm</a:t>
            </a:r>
          </a:p>
          <a:p xmlns:a="http://schemas.openxmlformats.org/drawingml/2006/main">
            <a:r>
              <a:t>Ligue 180 — finalidade e funcionamento: https://www.gov.br/mulheres/pt-br/ligue180</a:t>
            </a:r>
          </a:p>
          <a:p xmlns:a="http://schemas.openxmlformats.org/drawingml/2006/main">
            <a:r>
              <a:t>SESA — acesso à atenção e urgência em saúde: https://www.saude.pr.gov.br/Pagina/Atencao-Saude-das-Pessoas-em-Situacao-de-Violencia</a:t>
            </a:r>
          </a:p>
          <a:p xmlns:a="http://schemas.openxmlformats.org/drawingml/2006/main">
            <a:r>
              <a:t>Consultar o protocolo de facilitação →: https://mulher-segura.camolezimonica.chatgpt.site/#facilitacao</a:t>
            </a:r>
          </a:p>
          <a:p xmlns:a="http://schemas.openxmlformats.org/drawingml/2006/main">
            <a:r>
              <a:t>Retomar legislação: https://mulher-segura.camolezimonica.chatgpt.site/#modulo-3</a:t>
            </a:r>
          </a:p>
          <a:p xmlns:a="http://schemas.openxmlformats.org/drawingml/2006/main">
            <a:r>
              <a:t>Consultar a base territorial: https://mulher-segura.camolezimonica.chatgpt.site/#base</a:t>
            </a:r>
          </a:p>
          <a:p xmlns:a="http://schemas.openxmlformats.org/drawingml/2006/main">
            <a:r>
              <a:t>Voltar ao início ↑: https://mulher-segura.camolezimonica.chatgpt.site/#inicio</a:t>
            </a:r>
          </a:p>
          <a:p xmlns:a="http://schemas.openxmlformats.org/drawingml/2006/main">
            <a:r>
              <a:t>Documento de referência · Secretaria de Políticas para as Mulheres ↗: https://www12.senado.leg.br/institucional/omv/copy_of_acervo/outras-referencias/copy2_of_entenda-a-violencia/pdfs/rede-de-enfrentamento-a-violencia-contra-as-mulheres</a:t>
            </a:r>
          </a:p>
          <a:p xmlns:a="http://schemas.openxmlformats.org/drawingml/2006/main">
            <a:r>
              <a:t>Lei Maria da Penha — arts. 8º e 9º: https://www.planalto.gov.br/ccivil_03/_ato2004-2006/2006/lei/l11340.htm</a:t>
            </a:r>
          </a:p>
          <a:p xmlns:a="http://schemas.openxmlformats.org/drawingml/2006/main">
            <a:r>
              <a:t>Lei nº 14.899/2024 — planejamento e articulação das redes: https://www.planalto.gov.br/ccivil_03/_ato2023-2026/2024/lei/l14899.htm</a:t>
            </a:r>
          </a:p>
          <a:p xmlns:a="http://schemas.openxmlformats.org/drawingml/2006/main">
            <a:r>
              <a:t>MDS — acesso ao CREAS: https://www.gov.br/pt-br/servicos/acessar-creas-centro-de-referencia-especializado-em-assistencia-social</a:t>
            </a:r>
          </a:p>
          <a:p xmlns:a="http://schemas.openxmlformats.org/drawingml/2006/main">
            <a:r>
              <a:t>Resolução CNAS nº 109/2009 — Tipificação Nacional dos Serviços Socioassistenciais: https://www.mds.gov.br/webarquivos/public/resolucao_CNAS_N109_%202009.pdf</a:t>
            </a:r>
          </a:p>
          <a:p xmlns:a="http://schemas.openxmlformats.org/drawingml/2006/main">
            <a:r>
              <a:t>SEMIPI Paraná — função dos centros de referência de atendimento à mulher: https://www.semipi.pr.gov.br/Pagina/Centro-de-Referencia-de-Atendimento-Mulher-CRAM</a:t>
            </a:r>
          </a:p>
          <a:p xmlns:a="http://schemas.openxmlformats.org/drawingml/2006/main">
            <a:r>
              <a:t>Ministério da Saúde — Guia prático de cuidado à mulher em situação de violência: https://www.gov.br/saude/pt-br/centrais-de-conteudo/publicacoes/guias-e-manuais/2025/guia-pratico-de-cuidado-a-mulher-em-situacao-de-violencia.pdf</a:t>
            </a:r>
          </a:p>
          <a:p xmlns:a="http://schemas.openxmlformats.org/drawingml/2006/main">
            <a:r>
              <a:t>Lei nº 12.845/2013 — atendimento integral em violência sexual: https://www.planalto.gov.br/ccivil_03/_ato2011-2014/2013/lei/l12845.htm</a:t>
            </a:r>
          </a:p>
          <a:p xmlns:a="http://schemas.openxmlformats.org/drawingml/2006/main">
            <a:r>
              <a:t>Curitiba — publicação de 18/06/2026: https://www.curitiba.pr.gov.br/noticias/casa-da-mulher-brasileira-completa-dez-anos-como-referencia-no-acolhimento-e-protecao-de-mulheres-em-curitiba/83645</a:t>
            </a:r>
          </a:p>
          <a:p xmlns:a="http://schemas.openxmlformats.org/drawingml/2006/main">
            <a:r>
              <a:t>Pinhais — publicação de 07/08/2026: https://atendenet.pinhais.pr.gov.br/cidadao/noticia/lei-maria-da-penha-20-anos-pinhais-reforca-acoes-de-conscientizacao-e-celebra-5-anos-do-centro-de-referencia</a:t>
            </a:r>
          </a:p>
          <a:p xmlns:a="http://schemas.openxmlformats.org/drawingml/2006/main">
            <a:r>
              <a:t>São José dos Pinhais — publicação de 01/08/2025: https://www.sjp.pr.gov.br/agosto-lilas-sao-jose-dos-pinhais-realiza-acoes-de-combate-a-violencia-contra-a-mulher/</a:t>
            </a:r>
          </a:p>
          <a:p xmlns:a="http://schemas.openxmlformats.org/drawingml/2006/main">
            <a:r>
              <a:t>SESA — relação de referências por Região de Saúde: https://www.documentador.pr.gov.br/documentador/pub.do?action=d&amp;amp;uuid=%40gtf-escriba-sesa%40f3986f0c-4086-4f11-b607-22db5c90b460</a:t>
            </a:r>
          </a:p>
          <a:p xmlns:a="http://schemas.openxmlformats.org/drawingml/2006/main">
            <a:r>
              <a:t>SESA — página de atenção às pessoas em situação de violência e referências: https://www.saude.pr.gov.br/Pagina/Atencao-Pessoas-em-Situacao-de-Violencia</a:t>
            </a:r>
          </a:p>
          <a:p xmlns:a="http://schemas.openxmlformats.org/drawingml/2006/main">
            <a:r>
              <a:t>PCPR — orientação e acesso aos serviços policiais: https://www.policiacivil.pr.gov.br/mulher</a:t>
            </a:r>
          </a:p>
          <a:p xmlns:a="http://schemas.openxmlformats.org/drawingml/2006/main">
            <a:r>
              <a:t>Base territorial utilizada no hub: https://mulher-segura.camolezimonica.chatgpt.site/materiais/base/Base_Mestra_Indicadores_Mulher_Segura_COMESP.xlsx</a:t>
            </a:r>
          </a:p>
          <a:p xmlns:a="http://schemas.openxmlformats.org/drawingml/2006/main">
            <a:r>
              <a:t>IPARDES — Mulheres do Paraná: https://www.ipardes.pr.gov.br/Pagina/Mulheres-do-Parana</a:t>
            </a:r>
          </a:p>
          <a:p xmlns:a="http://schemas.openxmlformats.org/drawingml/2006/main">
            <a:r>
              <a:t>Lei nº 13.431/2017 — proteção de crianças e adolescentes vítimas ou testemunhas de violência: https://www.planalto.gov.br/ccivil_03/_ato2015-2018/2017/lei/l13431.htm</a:t>
            </a:r>
          </a:p>
          <a:p xmlns:a="http://schemas.openxmlformats.org/drawingml/2006/main">
            <a:r>
              <a:t>LGPD — princípios, bases legais e tratamento de dados sensíveis: https://www.planalto.gov.br/ccivil_03/_ato2015-2018/2018/lei/l13709.htm</a:t>
            </a:r>
          </a:p>
          <a:p xmlns:a="http://schemas.openxmlformats.org/drawingml/2006/main">
            <a:r>
              <a:t>Ligue 180 — finalidade e funcionamento: https://www.gov.br/mulheres/pt-br/ligue180</a:t>
            </a:r>
          </a:p>
          <a:p xmlns:a="http://schemas.openxmlformats.org/drawingml/2006/main">
            <a:r>
              <a:t>SESA — acesso à atenção e urgência em saúde: https://www.saude.pr.gov.br/Pagina/Atencao-Saude-das-Pessoas-em-Situacao-de-Violencia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MÓDULO IV — Troca entre setores · 40 minutos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Acolhimento, referência, contrarreferência e acompanhamento</a:t>
            </a:r>
          </a:p>
          <a:p xmlns:a="http://schemas.openxmlformats.org/drawingml/2006/main">
            <a:r>
              <a:t>Retomar os conceitos da palestra 2 e aplicá-los à organização do trabalho.      Processo  O que o grupo deverá definir      Acolhimento  Privacidade, escuta respeitosa e identificação das necessidades imediatas.    Encaminhamento  Qual atendimento está sendo solicitado e quais informações são necessárias.    Referência  Qual serviço assumirá determinada dimensão do atendimento.    Contrarreferência  Como ocorrerá o retorno das informações necessárias à continuidade.    Acompanhamento  Quem verificará acesso, mudanças na situação e necessidades ainda não atendidas.      Incluir obstáculos concretos: ausência de transporte, contato telefônico inseguro, indisponibilidade de vagas, demora no retorno e necessidade de atendimento regional.   Orientação pedagógica  Um encaminhamento só permite avaliar a continuidade quando a equipe consegue saber se o acesso ocorreu e o que permanece pendente.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3.2 Referência e contrarreferência como compromisso verificável</a:t>
            </a:r>
          </a:p>
          <a:p xmlns:a="http://schemas.openxmlformats.org/drawingml/2006/main">
            <a:r>
              <a:t>A referência define o serviço responsável por determinada dimensão da atenção. Uma mulher pode ter, ao mesmo tempo, referência na saúde e no acompanhamento especializado, além de demandas no sistema de justiça. A coordenação do percurso não precisa eliminar essas referências: deve tornar compreensível quem faz o quê e como as equipes se comunicam.  O encaminhamento explicita a necessidade, a finalidade da solicitação e as providências já realizadas. A contrarreferência informa ao serviço que encaminhou os elementos necessários para dar continuidade: recebimento, atendimento realizado ou previsto, pendências e responsabilidades. Não implica envio integral de prontuários nem exposição da narrativa da mulher a toda a rede.  O retorno deve distinguir “solicitação recebida”, “atendimento agendado” e “atendimento realizado”. São situações diferentes. Se a equipe tratar o recebimento de um e-mail como prova de acesso, poderá deixar de perceber que a mulher não conseguiu chegar ao serviço. Da mesma forma, um atendimento pontual não demonstra que todas as necessidades foram resolvidas.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3.4 Quando o acesso não acontece</a:t>
            </a:r>
          </a:p>
          <a:p xmlns:a="http://schemas.openxmlformats.org/drawingml/2006/main">
            <a:r>
              <a:t>Uma ausência ao atendimento não explica sua causa. Pode decorrer de transporte, cuidado de dependentes, ameaça, mudança da situação ou impossibilidade de comunicação segura. O serviço deve utilizar o contato previamente combinado, se houver condições, e reavaliar barreiras sem insistências que aumentem a exposição da mulher. A continuidade não pode ser confundida com vigilância sobre suas escolhas.  Se o destino não responde, a equipe registra a tentativa e aciona o ponto focal ou a gestão pelo caminho pactuado. Situações urgentes seguem o acionamento imediato pertinente; não devem aguardar o prazo administrativo de retorno. Se o serviço informa indisponibilidade, é necessário explicitar alternativa e responsabilidade provisória, conforme competências, em vez de devolver toda a procura à mulher.   Troca de experiências — dentro dos 40 minutos do bloco 3:  após 15 minutos de exposição, formar duplas de setores diferentes por 15 minutos. Cada pessoa descreve uma dificuldade recorrente de articulação sem identificar usuárias. A dupla transforma a dificuldade em um acordo possível sobre recebimento, retorno ou acompanhamento. Nos 10 minutos finais, a plenária distingue o que pode ser ajustado pelas equipes e o que depende da gestão.      Bloco  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 E LINKS DE CONSULTA</a:t>
            </a:r>
          </a:p>
          <a:p xmlns:a="http://schemas.openxmlformats.org/drawingml/2006/main">
            <a:r>
              <a:t>Matriz de mapeamento: https://mulher-segura.camolezimonica.chatgpt.site/#mapa-rede</a:t>
            </a:r>
          </a:p>
          <a:p xmlns:a="http://schemas.openxmlformats.org/drawingml/2006/main">
            <a:r>
              <a:t>Oficina de fluxo: https://mulher-segura.camolezimonica.chatgpt.site/#oficina-4</a:t>
            </a:r>
          </a:p>
          <a:p xmlns:a="http://schemas.openxmlformats.org/drawingml/2006/main">
            <a:r>
              <a:t>Retomar o módulo III: https://mulher-segura.camolezimonica.chatgpt.site/#modulo-3</a:t>
            </a:r>
          </a:p>
          <a:p xmlns:a="http://schemas.openxmlformats.org/drawingml/2006/main">
            <a:r>
              <a:t>Documento de referência · Secretaria de Políticas para as Mulheres  ↗: https://www12.senado.leg.br/institucional/omv/copy_of_acervo/outras-referencias/copy2_of_entenda-a-violencia/pdfs/rede-de-enfrentamento-a-violencia-contra-as-mulheres</a:t>
            </a:r>
          </a:p>
          <a:p xmlns:a="http://schemas.openxmlformats.org/drawingml/2006/main">
            <a:r>
              <a:t>Lei Maria da Penha — arts. 8º e 9º: https://www.planalto.gov.br/ccivil_03/_ato2004-2006/2006/lei/l11340.htm</a:t>
            </a:r>
          </a:p>
          <a:p xmlns:a="http://schemas.openxmlformats.org/drawingml/2006/main">
            <a:r>
              <a:t>Lei nº 14.899/2024 — planejamento e articulação das redes: https://www.planalto.gov.br/ccivil_03/_ato2023-2026/2024/lei/l14899.htm</a:t>
            </a:r>
          </a:p>
          <a:p xmlns:a="http://schemas.openxmlformats.org/drawingml/2006/main">
            <a:r>
              <a:t>MDS — acesso ao CREAS: https://www.gov.br/pt-br/servicos/acessar-creas-centro-de-referencia-especializado-em-assistencia-social</a:t>
            </a:r>
          </a:p>
          <a:p xmlns:a="http://schemas.openxmlformats.org/drawingml/2006/main">
            <a:r>
              <a:t>Resolução CNAS nº 109/2009 — Tipificação Nacional dos Serviços Socioassistenciais: https://www.mds.gov.br/webarquivos/public/resolucao_CNAS_N109_%202009.pdf</a:t>
            </a:r>
          </a:p>
          <a:p xmlns:a="http://schemas.openxmlformats.org/drawingml/2006/main">
            <a:r>
              <a:t>SEMIPI Paraná — função dos centros de referência de atendimento à mulher: https://www.semipi.pr.gov.br/Pagina/Centro-de-Referencia-de-Atendimento-Mulher-CRAM</a:t>
            </a:r>
          </a:p>
          <a:p xmlns:a="http://schemas.openxmlformats.org/drawingml/2006/main">
            <a:r>
              <a:t>Ministério da Saúde — Guia prático de cuidado à mulher em situação de violência: https://www.gov.br/saude/pt-br/centrais-de-conteudo/publicacoes/guias-e-manuais/2025/guia-pratico-de-cuidado-a-mulher-em-situacao-de-violencia.pdf</a:t>
            </a:r>
          </a:p>
          <a:p xmlns:a="http://schemas.openxmlformats.org/drawingml/2006/main">
            <a:r>
              <a:t>Lei nº 12.845/2013 — atendimento integral em violência sexual: https://www.planalto.gov.br/ccivil_03/_ato2011-2014/2013/lei/l12845.htm</a:t>
            </a:r>
          </a:p>
          <a:p xmlns:a="http://schemas.openxmlformats.org/drawingml/2006/main">
            <a:r>
              <a:t>Curitiba — publicação de 18/06/2026: https://www.curitiba.pr.gov.br/noticias/casa-da-mulher-brasileira-completa-dez-anos-como-referencia-no-acolhimento-e-protecao-de-mulheres-em-curitiba/83645</a:t>
            </a:r>
          </a:p>
          <a:p xmlns:a="http://schemas.openxmlformats.org/drawingml/2006/main">
            <a:r>
              <a:t>Pinhais — publicação de 07/08/2026: https://atendenet.pinhais.pr.gov.br/cidadao/noticia/lei-maria-da-penha-20-anos-pinhais-reforca-acoes-de-conscientizacao-e-celebra-5-anos-do-centro-de-referencia</a:t>
            </a:r>
          </a:p>
          <a:p xmlns:a="http://schemas.openxmlformats.org/drawingml/2006/main">
            <a:r>
              <a:t>São José dos Pinhais — publicação de 01/08/2025: https://www.sjp.pr.gov.br/agosto-lilas-sao-jose-dos-pinhais-realiza-acoes-de-combate-a-violencia-contra-a-mulher/</a:t>
            </a:r>
          </a:p>
          <a:p xmlns:a="http://schemas.openxmlformats.org/drawingml/2006/main">
            <a:r>
              <a:t>SESA — relação de referências por Região de Saúde: https://www.documentador.pr.gov.br/documentador/pub.do?action=d&amp;amp;uuid=%40gtf-escriba-sesa%40f3986f0c-4086-4f11-b607-22db5c90b460</a:t>
            </a:r>
          </a:p>
          <a:p xmlns:a="http://schemas.openxmlformats.org/drawingml/2006/main">
            <a:r>
              <a:t>SESA — página de atenção às pessoas em situação de violência e referências: https://www.saude.pr.gov.br/Pagina/Atencao-Pessoas-em-Situacao-de-Violencia</a:t>
            </a:r>
          </a:p>
          <a:p xmlns:a="http://schemas.openxmlformats.org/drawingml/2006/main">
            <a:r>
              <a:t>PCPR — orientação e acesso aos serviços policiais: https://www.policiacivil.pr.gov.br/mulher</a:t>
            </a:r>
          </a:p>
          <a:p xmlns:a="http://schemas.openxmlformats.org/drawingml/2006/main">
            <a:r>
              <a:t>Base territorial utilizada no hub: https://mulher-segura.camolezimonica.chatgpt.site/materiais/base/Base_Mestra_Indicadores_Mulher_Segura_COMESP.xlsx</a:t>
            </a:r>
          </a:p>
          <a:p xmlns:a="http://schemas.openxmlformats.org/drawingml/2006/main">
            <a:r>
              <a:t>IPARDES — Mulheres do Paraná: https://www.ipardes.pr.gov.br/Pagina/Mulheres-do-Parana</a:t>
            </a:r>
          </a:p>
          <a:p xmlns:a="http://schemas.openxmlformats.org/drawingml/2006/main">
            <a:r>
              <a:t>Lei nº 13.431/2017 — proteção de crianças e adolescentes vítimas ou testemunhas de violência: https://www.planalto.gov.br/ccivil_03/_ato2015-2018/2017/lei/l13431.htm</a:t>
            </a:r>
          </a:p>
          <a:p xmlns:a="http://schemas.openxmlformats.org/drawingml/2006/main">
            <a:r>
              <a:t>LGPD — princípios, bases legais e tratamento de dados sensíveis: https://www.planalto.gov.br/ccivil_03/_ato2015-2018/2018/lei/l13709.htm</a:t>
            </a:r>
          </a:p>
          <a:p xmlns:a="http://schemas.openxmlformats.org/drawingml/2006/main">
            <a:r>
              <a:t>Ligue 180 — finalidade e funcionamento: https://www.gov.br/mulheres/pt-br/ligue180</a:t>
            </a:r>
          </a:p>
          <a:p xmlns:a="http://schemas.openxmlformats.org/drawingml/2006/main">
            <a:r>
              <a:t>SESA — acesso à atenção e urgência em saúde: https://www.saude.pr.gov.br/Pagina/Atencao-Saude-das-Pessoas-em-Situacao-de-Violencia</a:t>
            </a:r>
          </a:p>
          <a:p xmlns:a="http://schemas.openxmlformats.org/drawingml/2006/main">
            <a:r>
              <a:t>Consultar o protocolo de facilitação →: https://mulher-segura.camolezimonica.chatgpt.site/#facilitacao</a:t>
            </a:r>
          </a:p>
          <a:p xmlns:a="http://schemas.openxmlformats.org/drawingml/2006/main">
            <a:r>
              <a:t>Retomar legislação: https://mulher-segura.camolezimonica.chatgpt.site/#modulo-3</a:t>
            </a:r>
          </a:p>
          <a:p xmlns:a="http://schemas.openxmlformats.org/drawingml/2006/main">
            <a:r>
              <a:t>Consultar a base territorial: https://mulher-segura.camolezimonica.chatgpt.site/#base</a:t>
            </a:r>
          </a:p>
          <a:p xmlns:a="http://schemas.openxmlformats.org/drawingml/2006/main">
            <a:r>
              <a:t>Voltar ao início ↑: https://mulher-segura.camolezimonica.chatgpt.site/#inicio</a:t>
            </a:r>
          </a:p>
          <a:p xmlns:a="http://schemas.openxmlformats.org/drawingml/2006/main">
            <a:r>
              <a:t>Documento de referência · Secretaria de Políticas para as Mulheres ↗: https://www12.senado.leg.br/institucional/omv/copy_of_acervo/outras-referencias/copy2_of_entenda-a-violencia/pdfs/rede-de-enfrentamento-a-violencia-contra-as-mulheres</a:t>
            </a:r>
          </a:p>
          <a:p xmlns:a="http://schemas.openxmlformats.org/drawingml/2006/main">
            <a:r>
              <a:t>Lei Maria da Penha — arts. 8º e 9º: https://www.planalto.gov.br/ccivil_03/_ato2004-2006/2006/lei/l11340.htm</a:t>
            </a:r>
          </a:p>
          <a:p xmlns:a="http://schemas.openxmlformats.org/drawingml/2006/main">
            <a:r>
              <a:t>Lei nº 14.899/2024 — planejamento e articulação das redes: https://www.planalto.gov.br/ccivil_03/_ato2023-2026/2024/lei/l14899.htm</a:t>
            </a:r>
          </a:p>
          <a:p xmlns:a="http://schemas.openxmlformats.org/drawingml/2006/main">
            <a:r>
              <a:t>MDS — acesso ao CREAS: https://www.gov.br/pt-br/servicos/acessar-creas-centro-de-referencia-especializado-em-assistencia-social</a:t>
            </a:r>
          </a:p>
          <a:p xmlns:a="http://schemas.openxmlformats.org/drawingml/2006/main">
            <a:r>
              <a:t>Resolução CNAS nº 109/2009 — Tipificação Nacional dos Serviços Socioassistenciais: https://www.mds.gov.br/webarquivos/public/resolucao_CNAS_N109_%202009.pdf</a:t>
            </a:r>
          </a:p>
          <a:p xmlns:a="http://schemas.openxmlformats.org/drawingml/2006/main">
            <a:r>
              <a:t>SEMIPI Paraná — função dos centros de referência de atendimento à mulher: https://www.semipi.pr.gov.br/Pagina/Centro-de-Referencia-de-Atendimento-Mulher-CRAM</a:t>
            </a:r>
          </a:p>
          <a:p xmlns:a="http://schemas.openxmlformats.org/drawingml/2006/main">
            <a:r>
              <a:t>Ministério da Saúde — Guia prático de cuidado à mulher em situação de violência: https://www.gov.br/saude/pt-br/centrais-de-conteudo/publicacoes/guias-e-manuais/2025/guia-pratico-de-cuidado-a-mulher-em-situacao-de-violencia.pdf</a:t>
            </a:r>
          </a:p>
          <a:p xmlns:a="http://schemas.openxmlformats.org/drawingml/2006/main">
            <a:r>
              <a:t>Lei nº 12.845/2013 — atendimento integral em violência sexual: https://www.planalto.gov.br/ccivil_03/_ato2011-2014/2013/lei/l12845.htm</a:t>
            </a:r>
          </a:p>
          <a:p xmlns:a="http://schemas.openxmlformats.org/drawingml/2006/main">
            <a:r>
              <a:t>Curitiba — publicação de 18/06/2026: https://www.curitiba.pr.gov.br/noticias/casa-da-mulher-brasileira-completa-dez-anos-como-referencia-no-acolhimento-e-protecao-de-mulheres-em-curitiba/83645</a:t>
            </a:r>
          </a:p>
          <a:p xmlns:a="http://schemas.openxmlformats.org/drawingml/2006/main">
            <a:r>
              <a:t>Pinhais — publicação de 07/08/2026: https://atendenet.pinhais.pr.gov.br/cidadao/noticia/lei-maria-da-penha-20-anos-pinhais-reforca-acoes-de-conscientizacao-e-celebra-5-anos-do-centro-de-referencia</a:t>
            </a:r>
          </a:p>
          <a:p xmlns:a="http://schemas.openxmlformats.org/drawingml/2006/main">
            <a:r>
              <a:t>São José dos Pinhais — publicação de 01/08/2025: https://www.sjp.pr.gov.br/agosto-lilas-sao-jose-dos-pinhais-realiza-acoes-de-combate-a-violencia-contra-a-mulher/</a:t>
            </a:r>
          </a:p>
          <a:p xmlns:a="http://schemas.openxmlformats.org/drawingml/2006/main">
            <a:r>
              <a:t>SESA — relação de referências por Região de Saúde: https://www.documentador.pr.gov.br/documentador/pub.do?action=d&amp;amp;uuid=%40gtf-escriba-sesa%40f3986f0c-4086-4f11-b607-22db5c90b460</a:t>
            </a:r>
          </a:p>
          <a:p xmlns:a="http://schemas.openxmlformats.org/drawingml/2006/main">
            <a:r>
              <a:t>SESA — página de atenção às pessoas em situação de violência e referências: https://www.saude.pr.gov.br/Pagina/Atencao-Pessoas-em-Situacao-de-Violencia</a:t>
            </a:r>
          </a:p>
          <a:p xmlns:a="http://schemas.openxmlformats.org/drawingml/2006/main">
            <a:r>
              <a:t>PCPR — orientação e acesso aos serviços policiais: https://www.policiacivil.pr.gov.br/mulher</a:t>
            </a:r>
          </a:p>
          <a:p xmlns:a="http://schemas.openxmlformats.org/drawingml/2006/main">
            <a:r>
              <a:t>Base territorial utilizada no hub: https://mulher-segura.camolezimonica.chatgpt.site/materiais/base/Base_Mestra_Indicadores_Mulher_Segura_COMESP.xlsx</a:t>
            </a:r>
          </a:p>
          <a:p xmlns:a="http://schemas.openxmlformats.org/drawingml/2006/main">
            <a:r>
              <a:t>IPARDES — Mulheres do Paraná: https://www.ipardes.pr.gov.br/Pagina/Mulheres-do-Parana</a:t>
            </a:r>
          </a:p>
          <a:p xmlns:a="http://schemas.openxmlformats.org/drawingml/2006/main">
            <a:r>
              <a:t>Lei nº 13.431/2017 — proteção de crianças e adolescentes vítimas ou testemunhas de violência: https://www.planalto.gov.br/ccivil_03/_ato2015-2018/2017/lei/l13431.htm</a:t>
            </a:r>
          </a:p>
          <a:p xmlns:a="http://schemas.openxmlformats.org/drawingml/2006/main">
            <a:r>
              <a:t>LGPD — princípios, bases legais e tratamento de dados sensíveis: https://www.planalto.gov.br/ccivil_03/_ato2015-2018/2018/lei/l13709.htm</a:t>
            </a:r>
          </a:p>
          <a:p xmlns:a="http://schemas.openxmlformats.org/drawingml/2006/main">
            <a:r>
              <a:t>Ligue 180 — finalidade e funcionamento: https://www.gov.br/mulheres/pt-br/ligue180</a:t>
            </a:r>
          </a:p>
          <a:p xmlns:a="http://schemas.openxmlformats.org/drawingml/2006/main">
            <a:r>
              <a:t>SESA — acesso à atenção e urgência em saúde: https://www.saude.pr.gov.br/Pagina/Atencao-Saude-das-Pessoas-em-Situacao-de-Violencia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MÓDULO IV — Construir um fluxo integrado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Fluxo integrado e governança da rede</a:t>
            </a:r>
          </a:p>
          <a:p xmlns:a="http://schemas.openxmlformats.org/drawingml/2006/main">
            <a:r>
              <a:t>Acolhimento em diferentes portas de entrada.  Identificação de necessidades urgentes e acionamento das respostas pertinentes.  Explicação dos próximos passos à mulher.  Articulação com serviços, conforme necessidades e competências.  Definição de responsáveis pelo acompanhamento.  Retorno entre serviços e reavaliação da situação.   Essas ações podem ocorrer simultaneamente. O desenho não deverá obrigar toda mulher a percorrer uma sequência fixa de instituições.  Trabalhar decisões de governança: pontos focais, canais institucionais, reuniões periódicas, tratamento de impasses, atualização do mapa e recursos necessários. No contexto do COMESP, incluir a articulação intermunicipal quando a resposta depender de serviço regional.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4.1 Como ler e construir um fluxo integrado</a:t>
            </a:r>
          </a:p>
          <a:p xmlns:a="http://schemas.openxmlformats.org/drawingml/2006/main">
            <a:r>
              <a:t>Um fluxograma deve explicitar decisões e responsabilidades, e não apenas desenhar uma sucessão de órgãos. O ponto de entrada pode ser uma unidade de saúde, um serviço socioassistencial, a escola ou outro equipamento. A partir dessa entrada, a equipe identifica necessidades e aciona as respostas competentes, mantendo atenção às condições de segurança.  A pergunta sobre urgência serve para organizar a resposta imediata. Não cria duas categorias fixas de mulheres nem permite presumir que a ausência de urgência aparente signifique ausência de risco. A situação pode mudar e exigir nova avaliação. As medidas de proteção, o cuidado em saúde e o suporte social podem ocorrer simultaneamente.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Fluxograma pedagógico de atendimento integrado</a:t>
            </a:r>
          </a:p>
          <a:p xmlns:a="http://schemas.openxmlformats.org/drawingml/2006/main">
            <a:r>
              <a:t>Leitura do desenho:  qualquer porta de entrada acolhe e identifica necessidades. Havendo urgência, aciona a resposta imediata competente e articula os demais cuidados em paralelo. Nos dois percursos, é necessário definir responsáveis, viabilizar o acesso e verificar o que ocorreu. Uma nova ameaça ou barreira exige reavaliação. Este modelo orienta a oficina e depende de validação territorial para uso como protocolo.  Em emergência policial, acionar 190; em urgência de saúde, 192, conforme a situação. O Ligue 180 oferece orientação sobre direitos e serviços e recebe denúncias, com funcionamento gratuito e contínuo; não substitui o acionamento policial emergencial. A alternativa local fora do expediente deve constar do fluxo validado.   Ligue 180 — finalidade e funcionamento  ·  SESA — acesso à atenção e urgência em saúde 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 E LINKS DE CONSULTA</a:t>
            </a:r>
          </a:p>
          <a:p xmlns:a="http://schemas.openxmlformats.org/drawingml/2006/main">
            <a:r>
              <a:t>Matriz de mapeamento: https://mulher-segura.camolezimonica.chatgpt.site/#mapa-rede</a:t>
            </a:r>
          </a:p>
          <a:p xmlns:a="http://schemas.openxmlformats.org/drawingml/2006/main">
            <a:r>
              <a:t>Oficina de fluxo: https://mulher-segura.camolezimonica.chatgpt.site/#oficina-4</a:t>
            </a:r>
          </a:p>
          <a:p xmlns:a="http://schemas.openxmlformats.org/drawingml/2006/main">
            <a:r>
              <a:t>Retomar o módulo III: https://mulher-segura.camolezimonica.chatgpt.site/#modulo-3</a:t>
            </a:r>
          </a:p>
          <a:p xmlns:a="http://schemas.openxmlformats.org/drawingml/2006/main">
            <a:r>
              <a:t>Documento de referência · Secretaria de Políticas para as Mulheres  ↗: https://www12.senado.leg.br/institucional/omv/copy_of_acervo/outras-referencias/copy2_of_entenda-a-violencia/pdfs/rede-de-enfrentamento-a-violencia-contra-as-mulheres</a:t>
            </a:r>
          </a:p>
          <a:p xmlns:a="http://schemas.openxmlformats.org/drawingml/2006/main">
            <a:r>
              <a:t>Lei Maria da Penha — arts. 8º e 9º: https://www.planalto.gov.br/ccivil_03/_ato2004-2006/2006/lei/l11340.htm</a:t>
            </a:r>
          </a:p>
          <a:p xmlns:a="http://schemas.openxmlformats.org/drawingml/2006/main">
            <a:r>
              <a:t>Lei nº 14.899/2024 — planejamento e articulação das redes: https://www.planalto.gov.br/ccivil_03/_ato2023-2026/2024/lei/l14899.htm</a:t>
            </a:r>
          </a:p>
          <a:p xmlns:a="http://schemas.openxmlformats.org/drawingml/2006/main">
            <a:r>
              <a:t>MDS — acesso ao CREAS: https://www.gov.br/pt-br/servicos/acessar-creas-centro-de-referencia-especializado-em-assistencia-social</a:t>
            </a:r>
          </a:p>
          <a:p xmlns:a="http://schemas.openxmlformats.org/drawingml/2006/main">
            <a:r>
              <a:t>Resolução CNAS nº 109/2009 — Tipificação Nacional dos Serviços Socioassistenciais: https://www.mds.gov.br/webarquivos/public/resolucao_CNAS_N109_%202009.pdf</a:t>
            </a:r>
          </a:p>
          <a:p xmlns:a="http://schemas.openxmlformats.org/drawingml/2006/main">
            <a:r>
              <a:t>SEMIPI Paraná — função dos centros de referência de atendimento à mulher: https://www.semipi.pr.gov.br/Pagina/Centro-de-Referencia-de-Atendimento-Mulher-CRAM</a:t>
            </a:r>
          </a:p>
          <a:p xmlns:a="http://schemas.openxmlformats.org/drawingml/2006/main">
            <a:r>
              <a:t>Ministério da Saúde — Guia prático de cuidado à mulher em situação de violência: https://www.gov.br/saude/pt-br/centrais-de-conteudo/publicacoes/guias-e-manuais/2025/guia-pratico-de-cuidado-a-mulher-em-situacao-de-violencia.pdf</a:t>
            </a:r>
          </a:p>
          <a:p xmlns:a="http://schemas.openxmlformats.org/drawingml/2006/main">
            <a:r>
              <a:t>Lei nº 12.845/2013 — atendimento integral em violência sexual: https://www.planalto.gov.br/ccivil_03/_ato2011-2014/2013/lei/l12845.htm</a:t>
            </a:r>
          </a:p>
          <a:p xmlns:a="http://schemas.openxmlformats.org/drawingml/2006/main">
            <a:r>
              <a:t>Curitiba — publicação de 18/06/2026: https://www.curitiba.pr.gov.br/noticias/casa-da-mulher-brasileira-completa-dez-anos-como-referencia-no-acolhimento-e-protecao-de-mulheres-em-curitiba/83645</a:t>
            </a:r>
          </a:p>
          <a:p xmlns:a="http://schemas.openxmlformats.org/drawingml/2006/main">
            <a:r>
              <a:t>Pinhais — publicação de 07/08/2026: https://atendenet.pinhais.pr.gov.br/cidadao/noticia/lei-maria-da-penha-20-anos-pinhais-reforca-acoes-de-conscientizacao-e-celebra-5-anos-do-centro-de-referencia</a:t>
            </a:r>
          </a:p>
          <a:p xmlns:a="http://schemas.openxmlformats.org/drawingml/2006/main">
            <a:r>
              <a:t>São José dos Pinhais — publicação de 01/08/2025: https://www.sjp.pr.gov.br/agosto-lilas-sao-jose-dos-pinhais-realiza-acoes-de-combate-a-violencia-contra-a-mulher/</a:t>
            </a:r>
          </a:p>
          <a:p xmlns:a="http://schemas.openxmlformats.org/drawingml/2006/main">
            <a:r>
              <a:t>SESA — relação de referências por Região de Saúde: https://www.documentador.pr.gov.br/documentador/pub.do?action=d&amp;amp;uuid=%40gtf-escriba-sesa%40f3986f0c-4086-4f11-b607-22db5c90b460</a:t>
            </a:r>
          </a:p>
          <a:p xmlns:a="http://schemas.openxmlformats.org/drawingml/2006/main">
            <a:r>
              <a:t>SESA — página de atenção às pessoas em situação de violência e referências: https://www.saude.pr.gov.br/Pagina/Atencao-Pessoas-em-Situacao-de-Violencia</a:t>
            </a:r>
          </a:p>
          <a:p xmlns:a="http://schemas.openxmlformats.org/drawingml/2006/main">
            <a:r>
              <a:t>PCPR — orientação e acesso aos serviços policiais: https://www.policiacivil.pr.gov.br/mulher</a:t>
            </a:r>
          </a:p>
          <a:p xmlns:a="http://schemas.openxmlformats.org/drawingml/2006/main">
            <a:r>
              <a:t>Base territorial utilizada no hub: https://mulher-segura.camolezimonica.chatgpt.site/materiais/base/Base_Mestra_Indicadores_Mulher_Segura_COMESP.xlsx</a:t>
            </a:r>
          </a:p>
          <a:p xmlns:a="http://schemas.openxmlformats.org/drawingml/2006/main">
            <a:r>
              <a:t>IPARDES — Mulheres do Paraná: https://www.ipardes.pr.gov.br/Pagina/Mulheres-do-Parana</a:t>
            </a:r>
          </a:p>
          <a:p xmlns:a="http://schemas.openxmlformats.org/drawingml/2006/main">
            <a:r>
              <a:t>Lei nº 13.431/2017 — proteção de crianças e adolescentes vítimas ou testemunhas de violência: https://www.planalto.gov.br/ccivil_03/_ato2015-2018/2017/lei/l13431.htm</a:t>
            </a:r>
          </a:p>
          <a:p xmlns:a="http://schemas.openxmlformats.org/drawingml/2006/main">
            <a:r>
              <a:t>LGPD — princípios, bases legais e tratamento de dados sensíveis: https://www.planalto.gov.br/ccivil_03/_ato2015-2018/2018/lei/l13709.htm</a:t>
            </a:r>
          </a:p>
          <a:p xmlns:a="http://schemas.openxmlformats.org/drawingml/2006/main">
            <a:r>
              <a:t>Ligue 180 — finalidade e funcionamento: https://www.gov.br/mulheres/pt-br/ligue180</a:t>
            </a:r>
          </a:p>
          <a:p xmlns:a="http://schemas.openxmlformats.org/drawingml/2006/main">
            <a:r>
              <a:t>SESA — acesso à atenção e urgência em saúde: https://www.saude.pr.gov.br/Pagina/Atencao-Saude-das-Pessoas-em-Situacao-de-Violencia</a:t>
            </a:r>
          </a:p>
          <a:p xmlns:a="http://schemas.openxmlformats.org/drawingml/2006/main">
            <a:r>
              <a:t>Consultar o protocolo de facilitação →: https://mulher-segura.camolezimonica.chatgpt.site/#facilitacao</a:t>
            </a:r>
          </a:p>
          <a:p xmlns:a="http://schemas.openxmlformats.org/drawingml/2006/main">
            <a:r>
              <a:t>Retomar legislação: https://mulher-segura.camolezimonica.chatgpt.site/#modulo-3</a:t>
            </a:r>
          </a:p>
          <a:p xmlns:a="http://schemas.openxmlformats.org/drawingml/2006/main">
            <a:r>
              <a:t>Consultar a base territorial: https://mulher-segura.camolezimonica.chatgpt.site/#base</a:t>
            </a:r>
          </a:p>
          <a:p xmlns:a="http://schemas.openxmlformats.org/drawingml/2006/main">
            <a:r>
              <a:t>Voltar ao início ↑: https://mulher-segura.camolezimonica.chatgpt.site/#inicio</a:t>
            </a:r>
          </a:p>
          <a:p xmlns:a="http://schemas.openxmlformats.org/drawingml/2006/main">
            <a:r>
              <a:t>Documento de referência · Secretaria de Políticas para as Mulheres ↗: https://www12.senado.leg.br/institucional/omv/copy_of_acervo/outras-referencias/copy2_of_entenda-a-violencia/pdfs/rede-de-enfrentamento-a-violencia-contra-as-mulheres</a:t>
            </a:r>
          </a:p>
          <a:p xmlns:a="http://schemas.openxmlformats.org/drawingml/2006/main">
            <a:r>
              <a:t>Lei Maria da Penha — arts. 8º e 9º: https://www.planalto.gov.br/ccivil_03/_ato2004-2006/2006/lei/l11340.htm</a:t>
            </a:r>
          </a:p>
          <a:p xmlns:a="http://schemas.openxmlformats.org/drawingml/2006/main">
            <a:r>
              <a:t>Lei nº 14.899/2024 — planejamento e articulação das redes: https://www.planalto.gov.br/ccivil_03/_ato2023-2026/2024/lei/l14899.htm</a:t>
            </a:r>
          </a:p>
          <a:p xmlns:a="http://schemas.openxmlformats.org/drawingml/2006/main">
            <a:r>
              <a:t>MDS — acesso ao CREAS: https://www.gov.br/pt-br/servicos/acessar-creas-centro-de-referencia-especializado-em-assistencia-social</a:t>
            </a:r>
          </a:p>
          <a:p xmlns:a="http://schemas.openxmlformats.org/drawingml/2006/main">
            <a:r>
              <a:t>Resolução CNAS nº 109/2009 — Tipificação Nacional dos Serviços Socioassistenciais: https://www.mds.gov.br/webarquivos/public/resolucao_CNAS_N109_%202009.pdf</a:t>
            </a:r>
          </a:p>
          <a:p xmlns:a="http://schemas.openxmlformats.org/drawingml/2006/main">
            <a:r>
              <a:t>SEMIPI Paraná — função dos centros de referência de atendimento à mulher: https://www.semipi.pr.gov.br/Pagina/Centro-de-Referencia-de-Atendimento-Mulher-CRAM</a:t>
            </a:r>
          </a:p>
          <a:p xmlns:a="http://schemas.openxmlformats.org/drawingml/2006/main">
            <a:r>
              <a:t>Ministério da Saúde — Guia prático de cuidado à mulher em situação de violência: https://www.gov.br/saude/pt-br/centrais-de-conteudo/publicacoes/guias-e-manuais/2025/guia-pratico-de-cuidado-a-mulher-em-situacao-de-violencia.pdf</a:t>
            </a:r>
          </a:p>
          <a:p xmlns:a="http://schemas.openxmlformats.org/drawingml/2006/main">
            <a:r>
              <a:t>Lei nº 12.845/2013 — atendimento integral em violência sexual: https://www.planalto.gov.br/ccivil_03/_ato2011-2014/2013/lei/l12845.htm</a:t>
            </a:r>
          </a:p>
          <a:p xmlns:a="http://schemas.openxmlformats.org/drawingml/2006/main">
            <a:r>
              <a:t>Curitiba — publicação de 18/06/2026: https://www.curitiba.pr.gov.br/noticias/casa-da-mulher-brasileira-completa-dez-anos-como-referencia-no-acolhimento-e-protecao-de-mulheres-em-curitiba/83645</a:t>
            </a:r>
          </a:p>
          <a:p xmlns:a="http://schemas.openxmlformats.org/drawingml/2006/main">
            <a:r>
              <a:t>Pinhais — publicação de 07/08/2026: https://atendenet.pinhais.pr.gov.br/cidadao/noticia/lei-maria-da-penha-20-anos-pinhais-reforca-acoes-de-conscientizacao-e-celebra-5-anos-do-centro-de-referencia</a:t>
            </a:r>
          </a:p>
          <a:p xmlns:a="http://schemas.openxmlformats.org/drawingml/2006/main">
            <a:r>
              <a:t>São José dos Pinhais — publicação de 01/08/2025: https://www.sjp.pr.gov.br/agosto-lilas-sao-jose-dos-pinhais-realiza-acoes-de-combate-a-violencia-contra-a-mulher/</a:t>
            </a:r>
          </a:p>
          <a:p xmlns:a="http://schemas.openxmlformats.org/drawingml/2006/main">
            <a:r>
              <a:t>SESA — relação de referências por Região de Saúde: https://www.documentador.pr.gov.br/documentador/pub.do?action=d&amp;amp;uuid=%40gtf-escriba-sesa%40f3986f0c-4086-4f11-b607-22db5c90b460</a:t>
            </a:r>
          </a:p>
          <a:p xmlns:a="http://schemas.openxmlformats.org/drawingml/2006/main">
            <a:r>
              <a:t>SESA — página de atenção às pessoas em situação de violência e referências: https://www.saude.pr.gov.br/Pagina/Atencao-Pessoas-em-Situacao-de-Violencia</a:t>
            </a:r>
          </a:p>
          <a:p xmlns:a="http://schemas.openxmlformats.org/drawingml/2006/main">
            <a:r>
              <a:t>PCPR — orientação e acesso aos serviços policiais: https://www.policiacivil.pr.gov.br/mulher</a:t>
            </a:r>
          </a:p>
          <a:p xmlns:a="http://schemas.openxmlformats.org/drawingml/2006/main">
            <a:r>
              <a:t>Base territorial utilizada no hub: https://mulher-segura.camolezimonica.chatgpt.site/materiais/base/Base_Mestra_Indicadores_Mulher_Segura_COMESP.xlsx</a:t>
            </a:r>
          </a:p>
          <a:p xmlns:a="http://schemas.openxmlformats.org/drawingml/2006/main">
            <a:r>
              <a:t>IPARDES — Mulheres do Paraná: https://www.ipardes.pr.gov.br/Pagina/Mulheres-do-Parana</a:t>
            </a:r>
          </a:p>
          <a:p xmlns:a="http://schemas.openxmlformats.org/drawingml/2006/main">
            <a:r>
              <a:t>Lei nº 13.431/2017 — proteção de crianças e adolescentes vítimas ou testemunhas de violência: https://www.planalto.gov.br/ccivil_03/_ato2015-2018/2017/lei/l13431.htm</a:t>
            </a:r>
          </a:p>
          <a:p xmlns:a="http://schemas.openxmlformats.org/drawingml/2006/main">
            <a:r>
              <a:t>LGPD — princípios, bases legais e tratamento de dados sensíveis: https://www.planalto.gov.br/ccivil_03/_ato2015-2018/2018/lei/l13709.htm</a:t>
            </a:r>
          </a:p>
          <a:p xmlns:a="http://schemas.openxmlformats.org/drawingml/2006/main">
            <a:r>
              <a:t>Ligue 180 — finalidade e funcionamento: https://www.gov.br/mulheres/pt-br/ligue180</a:t>
            </a:r>
          </a:p>
          <a:p xmlns:a="http://schemas.openxmlformats.org/drawingml/2006/main">
            <a:r>
              <a:t>SESA — acesso à atenção e urgência em saúde: https://www.saude.pr.gov.br/Pagina/Atencao-Saude-das-Pessoas-em-Situacao-de-Violencia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MÓDULO IV — Urgência muda o tempo da resposta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4.1 Como ler e construir um fluxo integrado</a:t>
            </a:r>
          </a:p>
          <a:p xmlns:a="http://schemas.openxmlformats.org/drawingml/2006/main">
            <a:r>
              <a:t>Um fluxograma deve explicitar decisões e responsabilidades, e não apenas desenhar uma sucessão de órgãos. O ponto de entrada pode ser uma unidade de saúde, um serviço socioassistencial, a escola ou outro equipamento. A partir dessa entrada, a equipe identifica necessidades e aciona as respostas competentes, mantendo atenção às condições de segurança.  A pergunta sobre urgência serve para organizar a resposta imediata. Não cria duas categorias fixas de mulheres nem permite presumir que a ausência de urgência aparente signifique ausência de risco. A situação pode mudar e exigir nova avaliação. As medidas de proteção, o cuidado em saúde e o suporte social podem ocorrer simultaneamente.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Fluxograma pedagógico de atendimento integrado</a:t>
            </a:r>
          </a:p>
          <a:p xmlns:a="http://schemas.openxmlformats.org/drawingml/2006/main">
            <a:r>
              <a:t>Leitura do desenho:  qualquer porta de entrada acolhe e identifica necessidades. Havendo urgência, aciona a resposta imediata competente e articula os demais cuidados em paralelo. Nos dois percursos, é necessário definir responsáveis, viabilizar o acesso e verificar o que ocorreu. Uma nova ameaça ou barreira exige reavaliação. Este modelo orienta a oficina e depende de validação territorial para uso como protocolo.  Em emergência policial, acionar 190; em urgência de saúde, 192, conforme a situação. O Ligue 180 oferece orientação sobre direitos e serviços e recebe denúncias, com funcionamento gratuito e contínuo; não substitui o acionamento policial emergencial. A alternativa local fora do expediente deve constar do fluxo validado.   Ligue 180 — finalidade e funcionamento  ·  SESA — acesso à atenção e urgência em saúde 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 E LINKS DE CONSULTA</a:t>
            </a:r>
          </a:p>
          <a:p xmlns:a="http://schemas.openxmlformats.org/drawingml/2006/main">
            <a:r>
              <a:t>Matriz de mapeamento: https://mulher-segura.camolezimonica.chatgpt.site/#mapa-rede</a:t>
            </a:r>
          </a:p>
          <a:p xmlns:a="http://schemas.openxmlformats.org/drawingml/2006/main">
            <a:r>
              <a:t>Oficina de fluxo: https://mulher-segura.camolezimonica.chatgpt.site/#oficina-4</a:t>
            </a:r>
          </a:p>
          <a:p xmlns:a="http://schemas.openxmlformats.org/drawingml/2006/main">
            <a:r>
              <a:t>Retomar o módulo III: https://mulher-segura.camolezimonica.chatgpt.site/#modulo-3</a:t>
            </a:r>
          </a:p>
          <a:p xmlns:a="http://schemas.openxmlformats.org/drawingml/2006/main">
            <a:r>
              <a:t>Documento de referência · Secretaria de Políticas para as Mulheres  ↗: https://www12.senado.leg.br/institucional/omv/copy_of_acervo/outras-referencias/copy2_of_entenda-a-violencia/pdfs/rede-de-enfrentamento-a-violencia-contra-as-mulheres</a:t>
            </a:r>
          </a:p>
          <a:p xmlns:a="http://schemas.openxmlformats.org/drawingml/2006/main">
            <a:r>
              <a:t>Lei Maria da Penha — arts. 8º e 9º: https://www.planalto.gov.br/ccivil_03/_ato2004-2006/2006/lei/l11340.htm</a:t>
            </a:r>
          </a:p>
          <a:p xmlns:a="http://schemas.openxmlformats.org/drawingml/2006/main">
            <a:r>
              <a:t>Lei nº 14.899/2024 — planejamento e articulação das redes: https://www.planalto.gov.br/ccivil_03/_ato2023-2026/2024/lei/l14899.htm</a:t>
            </a:r>
          </a:p>
          <a:p xmlns:a="http://schemas.openxmlformats.org/drawingml/2006/main">
            <a:r>
              <a:t>MDS — acesso ao CREAS: https://www.gov.br/pt-br/servicos/acessar-creas-centro-de-referencia-especializado-em-assistencia-social</a:t>
            </a:r>
          </a:p>
          <a:p xmlns:a="http://schemas.openxmlformats.org/drawingml/2006/main">
            <a:r>
              <a:t>Resolução CNAS nº 109/2009 — Tipificação Nacional dos Serviços Socioassistenciais: https://www.mds.gov.br/webarquivos/public/resolucao_CNAS_N109_%202009.pdf</a:t>
            </a:r>
          </a:p>
          <a:p xmlns:a="http://schemas.openxmlformats.org/drawingml/2006/main">
            <a:r>
              <a:t>SEMIPI Paraná — função dos centros de referência de atendimento à mulher: https://www.semipi.pr.gov.br/Pagina/Centro-de-Referencia-de-Atendimento-Mulher-CRAM</a:t>
            </a:r>
          </a:p>
          <a:p xmlns:a="http://schemas.openxmlformats.org/drawingml/2006/main">
            <a:r>
              <a:t>Ministério da Saúde — Guia prático de cuidado à mulher em situação de violência: https://www.gov.br/saude/pt-br/centrais-de-conteudo/publicacoes/guias-e-manuais/2025/guia-pratico-de-cuidado-a-mulher-em-situacao-de-violencia.pdf</a:t>
            </a:r>
          </a:p>
          <a:p xmlns:a="http://schemas.openxmlformats.org/drawingml/2006/main">
            <a:r>
              <a:t>Lei nº 12.845/2013 — atendimento integral em violência sexual: https://www.planalto.gov.br/ccivil_03/_ato2011-2014/2013/lei/l12845.htm</a:t>
            </a:r>
          </a:p>
          <a:p xmlns:a="http://schemas.openxmlformats.org/drawingml/2006/main">
            <a:r>
              <a:t>Curitiba — publicação de 18/06/2026: https://www.curitiba.pr.gov.br/noticias/casa-da-mulher-brasileira-completa-dez-anos-como-referencia-no-acolhimento-e-protecao-de-mulheres-em-curitiba/83645</a:t>
            </a:r>
          </a:p>
          <a:p xmlns:a="http://schemas.openxmlformats.org/drawingml/2006/main">
            <a:r>
              <a:t>Pinhais — publicação de 07/08/2026: https://atendenet.pinhais.pr.gov.br/cidadao/noticia/lei-maria-da-penha-20-anos-pinhais-reforca-acoes-de-conscientizacao-e-celebra-5-anos-do-centro-de-referencia</a:t>
            </a:r>
          </a:p>
          <a:p xmlns:a="http://schemas.openxmlformats.org/drawingml/2006/main">
            <a:r>
              <a:t>São José dos Pinhais — publicação de 01/08/2025: https://www.sjp.pr.gov.br/agosto-lilas-sao-jose-dos-pinhais-realiza-acoes-de-combate-a-violencia-contra-a-mulher/</a:t>
            </a:r>
          </a:p>
          <a:p xmlns:a="http://schemas.openxmlformats.org/drawingml/2006/main">
            <a:r>
              <a:t>SESA — relação de referências por Região de Saúde: https://www.documentador.pr.gov.br/documentador/pub.do?action=d&amp;amp;uuid=%40gtf-escriba-sesa%40f3986f0c-4086-4f11-b607-22db5c90b460</a:t>
            </a:r>
          </a:p>
          <a:p xmlns:a="http://schemas.openxmlformats.org/drawingml/2006/main">
            <a:r>
              <a:t>SESA — página de atenção às pessoas em situação de violência e referências: https://www.saude.pr.gov.br/Pagina/Atencao-Pessoas-em-Situacao-de-Violencia</a:t>
            </a:r>
          </a:p>
          <a:p xmlns:a="http://schemas.openxmlformats.org/drawingml/2006/main">
            <a:r>
              <a:t>PCPR — orientação e acesso aos serviços policiais: https://www.policiacivil.pr.gov.br/mulher</a:t>
            </a:r>
          </a:p>
          <a:p xmlns:a="http://schemas.openxmlformats.org/drawingml/2006/main">
            <a:r>
              <a:t>Base territorial utilizada no hub: https://mulher-segura.camolezimonica.chatgpt.site/materiais/base/Base_Mestra_Indicadores_Mulher_Segura_COMESP.xlsx</a:t>
            </a:r>
          </a:p>
          <a:p xmlns:a="http://schemas.openxmlformats.org/drawingml/2006/main">
            <a:r>
              <a:t>IPARDES — Mulheres do Paraná: https://www.ipardes.pr.gov.br/Pagina/Mulheres-do-Parana</a:t>
            </a:r>
          </a:p>
          <a:p xmlns:a="http://schemas.openxmlformats.org/drawingml/2006/main">
            <a:r>
              <a:t>Lei nº 13.431/2017 — proteção de crianças e adolescentes vítimas ou testemunhas de violência: https://www.planalto.gov.br/ccivil_03/_ato2015-2018/2017/lei/l13431.htm</a:t>
            </a:r>
          </a:p>
          <a:p xmlns:a="http://schemas.openxmlformats.org/drawingml/2006/main">
            <a:r>
              <a:t>LGPD — princípios, bases legais e tratamento de dados sensíveis: https://www.planalto.gov.br/ccivil_03/_ato2015-2018/2018/lei/l13709.htm</a:t>
            </a:r>
          </a:p>
          <a:p xmlns:a="http://schemas.openxmlformats.org/drawingml/2006/main">
            <a:r>
              <a:t>Ligue 180 — finalidade e funcionamento: https://www.gov.br/mulheres/pt-br/ligue180</a:t>
            </a:r>
          </a:p>
          <a:p xmlns:a="http://schemas.openxmlformats.org/drawingml/2006/main">
            <a:r>
              <a:t>SESA — acesso à atenção e urgência em saúde: https://www.saude.pr.gov.br/Pagina/Atencao-Saude-das-Pessoas-em-Situacao-de-Violencia</a:t>
            </a:r>
          </a:p>
          <a:p xmlns:a="http://schemas.openxmlformats.org/drawingml/2006/main">
            <a:r>
              <a:t>Consultar o protocolo de facilitação →: https://mulher-segura.camolezimonica.chatgpt.site/#facilitacao</a:t>
            </a:r>
          </a:p>
          <a:p xmlns:a="http://schemas.openxmlformats.org/drawingml/2006/main">
            <a:r>
              <a:t>Retomar legislação: https://mulher-segura.camolezimonica.chatgpt.site/#modulo-3</a:t>
            </a:r>
          </a:p>
          <a:p xmlns:a="http://schemas.openxmlformats.org/drawingml/2006/main">
            <a:r>
              <a:t>Consultar a base territorial: https://mulher-segura.camolezimonica.chatgpt.site/#base</a:t>
            </a:r>
          </a:p>
          <a:p xmlns:a="http://schemas.openxmlformats.org/drawingml/2006/main">
            <a:r>
              <a:t>Voltar ao início ↑: https://mulher-segura.camolezimonica.chatgpt.site/#inicio</a:t>
            </a:r>
          </a:p>
          <a:p xmlns:a="http://schemas.openxmlformats.org/drawingml/2006/main">
            <a:r>
              <a:t>Documento de referência · Secretaria de Políticas para as Mulheres ↗: https://www12.senado.leg.br/institucional/omv/copy_of_acervo/outras-referencias/copy2_of_entenda-a-violencia/pdfs/rede-de-enfrentamento-a-violencia-contra-as-mulheres</a:t>
            </a:r>
          </a:p>
          <a:p xmlns:a="http://schemas.openxmlformats.org/drawingml/2006/main">
            <a:r>
              <a:t>Lei Maria da Penha — arts. 8º e 9º: https://www.planalto.gov.br/ccivil_03/_ato2004-2006/2006/lei/l11340.htm</a:t>
            </a:r>
          </a:p>
          <a:p xmlns:a="http://schemas.openxmlformats.org/drawingml/2006/main">
            <a:r>
              <a:t>Lei nº 14.899/2024 — planejamento e articulação das redes: https://www.planalto.gov.br/ccivil_03/_ato2023-2026/2024/lei/l14899.htm</a:t>
            </a:r>
          </a:p>
          <a:p xmlns:a="http://schemas.openxmlformats.org/drawingml/2006/main">
            <a:r>
              <a:t>MDS — acesso ao CREAS: https://www.gov.br/pt-br/servicos/acessar-creas-centro-de-referencia-especializado-em-assistencia-social</a:t>
            </a:r>
          </a:p>
          <a:p xmlns:a="http://schemas.openxmlformats.org/drawingml/2006/main">
            <a:r>
              <a:t>Resolução CNAS nº 109/2009 — Tipificação Nacional dos Serviços Socioassistenciais: https://www.mds.gov.br/webarquivos/public/resolucao_CNAS_N109_%202009.pdf</a:t>
            </a:r>
          </a:p>
          <a:p xmlns:a="http://schemas.openxmlformats.org/drawingml/2006/main">
            <a:r>
              <a:t>SEMIPI Paraná — função dos centros de referência de atendimento à mulher: https://www.semipi.pr.gov.br/Pagina/Centro-de-Referencia-de-Atendimento-Mulher-CRAM</a:t>
            </a:r>
          </a:p>
          <a:p xmlns:a="http://schemas.openxmlformats.org/drawingml/2006/main">
            <a:r>
              <a:t>Ministério da Saúde — Guia prático de cuidado à mulher em situação de violência: https://www.gov.br/saude/pt-br/centrais-de-conteudo/publicacoes/guias-e-manuais/2025/guia-pratico-de-cuidado-a-mulher-em-situacao-de-violencia.pdf</a:t>
            </a:r>
          </a:p>
          <a:p xmlns:a="http://schemas.openxmlformats.org/drawingml/2006/main">
            <a:r>
              <a:t>Lei nº 12.845/2013 — atendimento integral em violência sexual: https://www.planalto.gov.br/ccivil_03/_ato2011-2014/2013/lei/l12845.htm</a:t>
            </a:r>
          </a:p>
          <a:p xmlns:a="http://schemas.openxmlformats.org/drawingml/2006/main">
            <a:r>
              <a:t>Curitiba — publicação de 18/06/2026: https://www.curitiba.pr.gov.br/noticias/casa-da-mulher-brasileira-completa-dez-anos-como-referencia-no-acolhimento-e-protecao-de-mulheres-em-curitiba/83645</a:t>
            </a:r>
          </a:p>
          <a:p xmlns:a="http://schemas.openxmlformats.org/drawingml/2006/main">
            <a:r>
              <a:t>Pinhais — publicação de 07/08/2026: https://atendenet.pinhais.pr.gov.br/cidadao/noticia/lei-maria-da-penha-20-anos-pinhais-reforca-acoes-de-conscientizacao-e-celebra-5-anos-do-centro-de-referencia</a:t>
            </a:r>
          </a:p>
          <a:p xmlns:a="http://schemas.openxmlformats.org/drawingml/2006/main">
            <a:r>
              <a:t>São José dos Pinhais — publicação de 01/08/2025: https://www.sjp.pr.gov.br/agosto-lilas-sao-jose-dos-pinhais-realiza-acoes-de-combate-a-violencia-contra-a-mulher/</a:t>
            </a:r>
          </a:p>
          <a:p xmlns:a="http://schemas.openxmlformats.org/drawingml/2006/main">
            <a:r>
              <a:t>SESA — relação de referências por Região de Saúde: https://www.documentador.pr.gov.br/documentador/pub.do?action=d&amp;amp;uuid=%40gtf-escriba-sesa%40f3986f0c-4086-4f11-b607-22db5c90b460</a:t>
            </a:r>
          </a:p>
          <a:p xmlns:a="http://schemas.openxmlformats.org/drawingml/2006/main">
            <a:r>
              <a:t>SESA — página de atenção às pessoas em situação de violência e referências: https://www.saude.pr.gov.br/Pagina/Atencao-Pessoas-em-Situacao-de-Violencia</a:t>
            </a:r>
          </a:p>
          <a:p xmlns:a="http://schemas.openxmlformats.org/drawingml/2006/main">
            <a:r>
              <a:t>PCPR — orientação e acesso aos serviços policiais: https://www.policiacivil.pr.gov.br/mulher</a:t>
            </a:r>
          </a:p>
          <a:p xmlns:a="http://schemas.openxmlformats.org/drawingml/2006/main">
            <a:r>
              <a:t>Base territorial utilizada no hub: https://mulher-segura.camolezimonica.chatgpt.site/materiais/base/Base_Mestra_Indicadores_Mulher_Segura_COMESP.xlsx</a:t>
            </a:r>
          </a:p>
          <a:p xmlns:a="http://schemas.openxmlformats.org/drawingml/2006/main">
            <a:r>
              <a:t>IPARDES — Mulheres do Paraná: https://www.ipardes.pr.gov.br/Pagina/Mulheres-do-Parana</a:t>
            </a:r>
          </a:p>
          <a:p xmlns:a="http://schemas.openxmlformats.org/drawingml/2006/main">
            <a:r>
              <a:t>Lei nº 13.431/2017 — proteção de crianças e adolescentes vítimas ou testemunhas de violência: https://www.planalto.gov.br/ccivil_03/_ato2015-2018/2017/lei/l13431.htm</a:t>
            </a:r>
          </a:p>
          <a:p xmlns:a="http://schemas.openxmlformats.org/drawingml/2006/main">
            <a:r>
              <a:t>LGPD — princípios, bases legais e tratamento de dados sensíveis: https://www.planalto.gov.br/ccivil_03/_ato2015-2018/2018/lei/l13709.htm</a:t>
            </a:r>
          </a:p>
          <a:p xmlns:a="http://schemas.openxmlformats.org/drawingml/2006/main">
            <a:r>
              <a:t>Ligue 180 — finalidade e funcionamento: https://www.gov.br/mulheres/pt-br/ligue180</a:t>
            </a:r>
          </a:p>
          <a:p xmlns:a="http://schemas.openxmlformats.org/drawingml/2006/main">
            <a:r>
              <a:t>SESA — acesso à atenção e urgência em saúde: https://www.saude.pr.gov.br/Pagina/Atencao-Saude-das-Pessoas-em-Situacao-de-Violencia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MÓDULO IV — Governança: sustentar os acordos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4.2 Governança e articulação intermunicipal</a:t>
            </a:r>
          </a:p>
          <a:p xmlns:a="http://schemas.openxmlformats.org/drawingml/2006/main">
            <a:r>
              <a:t>A governança sustenta o fluxo depois da capacitação. Requer coordenação reconhecida, pontos focais e substitutos, critérios para discutir impasses, atualização dos contatos e participação das instituições com capacidade de decidir. Reuniões sem responsáveis por encaminhamentos podem produzir diagnósticos repetidos e poucas mudanças no acesso.  Uma proposta de organização distingue decisões operacionais, que podem ser assumidas pelas equipes dentro de suas competências, e decisões de gestão, como pactuação de transporte, recursos, cobertura regional e ampliação de oferta. O registro das pendências deve tornar essa diferença visível. A indicação de um órgão na oficina não equivale à aceitação de responsabilidade por ele.  Nos deslocamentos intermunicipais, combinar origem, destino, finalidade, modo de transporte, acompanhamento quando necessário, confirmação do acesso e continuidade no retorno. A mulher não deve se tornar a única portadora das informações entre equipes. O atendimento regional também não afasta as necessidades de suporte no município em que vive.  O enfrentamento ao feminicídio depende dessas conexões concretas. Ao retomar os pactos estudados no Módulo III, perguntar como compromissos de proteção se traduzem em resposta a ameaças, acesso às medidas e continuidade. O fluxo não substitui a avaliação de risco nem os protocolos oficiais; organiza quem aciona, quem responde e como se acompanha a situação.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 E LINKS DE CONSULTA</a:t>
            </a:r>
          </a:p>
          <a:p xmlns:a="http://schemas.openxmlformats.org/drawingml/2006/main">
            <a:r>
              <a:t>Matriz de mapeamento: https://mulher-segura.camolezimonica.chatgpt.site/#mapa-rede</a:t>
            </a:r>
          </a:p>
          <a:p xmlns:a="http://schemas.openxmlformats.org/drawingml/2006/main">
            <a:r>
              <a:t>Oficina de fluxo: https://mulher-segura.camolezimonica.chatgpt.site/#oficina-4</a:t>
            </a:r>
          </a:p>
          <a:p xmlns:a="http://schemas.openxmlformats.org/drawingml/2006/main">
            <a:r>
              <a:t>Retomar o módulo III: https://mulher-segura.camolezimonica.chatgpt.site/#modulo-3</a:t>
            </a:r>
          </a:p>
          <a:p xmlns:a="http://schemas.openxmlformats.org/drawingml/2006/main">
            <a:r>
              <a:t>Documento de referência · Secretaria de Políticas para as Mulheres  ↗: https://www12.senado.leg.br/institucional/omv/copy_of_acervo/outras-referencias/copy2_of_entenda-a-violencia/pdfs/rede-de-enfrentamento-a-violencia-contra-as-mulheres</a:t>
            </a:r>
          </a:p>
          <a:p xmlns:a="http://schemas.openxmlformats.org/drawingml/2006/main">
            <a:r>
              <a:t>Lei Maria da Penha — arts. 8º e 9º: https://www.planalto.gov.br/ccivil_03/_ato2004-2006/2006/lei/l11340.htm</a:t>
            </a:r>
          </a:p>
          <a:p xmlns:a="http://schemas.openxmlformats.org/drawingml/2006/main">
            <a:r>
              <a:t>Lei nº 14.899/2024 — planejamento e articulação das redes: https://www.planalto.gov.br/ccivil_03/_ato2023-2026/2024/lei/l14899.htm</a:t>
            </a:r>
          </a:p>
          <a:p xmlns:a="http://schemas.openxmlformats.org/drawingml/2006/main">
            <a:r>
              <a:t>MDS — acesso ao CREAS: https://www.gov.br/pt-br/servicos/acessar-creas-centro-de-referencia-especializado-em-assistencia-social</a:t>
            </a:r>
          </a:p>
          <a:p xmlns:a="http://schemas.openxmlformats.org/drawingml/2006/main">
            <a:r>
              <a:t>Resolução CNAS nº 109/2009 — Tipificação Nacional dos Serviços Socioassistenciais: https://www.mds.gov.br/webarquivos/public/resolucao_CNAS_N109_%202009.pdf</a:t>
            </a:r>
          </a:p>
          <a:p xmlns:a="http://schemas.openxmlformats.org/drawingml/2006/main">
            <a:r>
              <a:t>SEMIPI Paraná — função dos centros de referência de atendimento à mulher: https://www.semipi.pr.gov.br/Pagina/Centro-de-Referencia-de-Atendimento-Mulher-CRAM</a:t>
            </a:r>
          </a:p>
          <a:p xmlns:a="http://schemas.openxmlformats.org/drawingml/2006/main">
            <a:r>
              <a:t>Ministério da Saúde — Guia prático de cuidado à mulher em situação de violência: https://www.gov.br/saude/pt-br/centrais-de-conteudo/publicacoes/guias-e-manuais/2025/guia-pratico-de-cuidado-a-mulher-em-situacao-de-violencia.pdf</a:t>
            </a:r>
          </a:p>
          <a:p xmlns:a="http://schemas.openxmlformats.org/drawingml/2006/main">
            <a:r>
              <a:t>Lei nº 12.845/2013 — atendimento integral em violência sexual: https://www.planalto.gov.br/ccivil_03/_ato2011-2014/2013/lei/l12845.htm</a:t>
            </a:r>
          </a:p>
          <a:p xmlns:a="http://schemas.openxmlformats.org/drawingml/2006/main">
            <a:r>
              <a:t>Curitiba — publicação de 18/06/2026: https://www.curitiba.pr.gov.br/noticias/casa-da-mulher-brasileira-completa-dez-anos-como-referencia-no-acolhimento-e-protecao-de-mulheres-em-curitiba/83645</a:t>
            </a:r>
          </a:p>
          <a:p xmlns:a="http://schemas.openxmlformats.org/drawingml/2006/main">
            <a:r>
              <a:t>Pinhais — publicação de 07/08/2026: https://atendenet.pinhais.pr.gov.br/cidadao/noticia/lei-maria-da-penha-20-anos-pinhais-reforca-acoes-de-conscientizacao-e-celebra-5-anos-do-centro-de-referencia</a:t>
            </a:r>
          </a:p>
          <a:p xmlns:a="http://schemas.openxmlformats.org/drawingml/2006/main">
            <a:r>
              <a:t>São José dos Pinhais — publicação de 01/08/2025: https://www.sjp.pr.gov.br/agosto-lilas-sao-jose-dos-pinhais-realiza-acoes-de-combate-a-violencia-contra-a-mulher/</a:t>
            </a:r>
          </a:p>
          <a:p xmlns:a="http://schemas.openxmlformats.org/drawingml/2006/main">
            <a:r>
              <a:t>SESA — relação de referências por Região de Saúde: https://www.documentador.pr.gov.br/documentador/pub.do?action=d&amp;amp;uuid=%40gtf-escriba-sesa%40f3986f0c-4086-4f11-b607-22db5c90b460</a:t>
            </a:r>
          </a:p>
          <a:p xmlns:a="http://schemas.openxmlformats.org/drawingml/2006/main">
            <a:r>
              <a:t>SESA — página de atenção às pessoas em situação de violência e referências: https://www.saude.pr.gov.br/Pagina/Atencao-Pessoas-em-Situacao-de-Violencia</a:t>
            </a:r>
          </a:p>
          <a:p xmlns:a="http://schemas.openxmlformats.org/drawingml/2006/main">
            <a:r>
              <a:t>PCPR — orientação e acesso aos serviços policiais: https://www.policiacivil.pr.gov.br/mulher</a:t>
            </a:r>
          </a:p>
          <a:p xmlns:a="http://schemas.openxmlformats.org/drawingml/2006/main">
            <a:r>
              <a:t>Base territorial utilizada no hub: https://mulher-segura.camolezimonica.chatgpt.site/materiais/base/Base_Mestra_Indicadores_Mulher_Segura_COMESP.xlsx</a:t>
            </a:r>
          </a:p>
          <a:p xmlns:a="http://schemas.openxmlformats.org/drawingml/2006/main">
            <a:r>
              <a:t>IPARDES — Mulheres do Paraná: https://www.ipardes.pr.gov.br/Pagina/Mulheres-do-Parana</a:t>
            </a:r>
          </a:p>
          <a:p xmlns:a="http://schemas.openxmlformats.org/drawingml/2006/main">
            <a:r>
              <a:t>Lei nº 13.431/2017 — proteção de crianças e adolescentes vítimas ou testemunhas de violência: https://www.planalto.gov.br/ccivil_03/_ato2015-2018/2017/lei/l13431.htm</a:t>
            </a:r>
          </a:p>
          <a:p xmlns:a="http://schemas.openxmlformats.org/drawingml/2006/main">
            <a:r>
              <a:t>LGPD — princípios, bases legais e tratamento de dados sensíveis: https://www.planalto.gov.br/ccivil_03/_ato2015-2018/2018/lei/l13709.htm</a:t>
            </a:r>
          </a:p>
          <a:p xmlns:a="http://schemas.openxmlformats.org/drawingml/2006/main">
            <a:r>
              <a:t>Ligue 180 — finalidade e funcionamento: https://www.gov.br/mulheres/pt-br/ligue180</a:t>
            </a:r>
          </a:p>
          <a:p xmlns:a="http://schemas.openxmlformats.org/drawingml/2006/main">
            <a:r>
              <a:t>SESA — acesso à atenção e urgência em saúde: https://www.saude.pr.gov.br/Pagina/Atencao-Saude-das-Pessoas-em-Situacao-de-Violencia</a:t>
            </a:r>
          </a:p>
          <a:p xmlns:a="http://schemas.openxmlformats.org/drawingml/2006/main">
            <a:r>
              <a:t>Consultar o protocolo de facilitação →: https://mulher-segura.camolezimonica.chatgpt.site/#facilitacao</a:t>
            </a:r>
          </a:p>
          <a:p xmlns:a="http://schemas.openxmlformats.org/drawingml/2006/main">
            <a:r>
              <a:t>Retomar legislação: https://mulher-segura.camolezimonica.chatgpt.site/#modulo-3</a:t>
            </a:r>
          </a:p>
          <a:p xmlns:a="http://schemas.openxmlformats.org/drawingml/2006/main">
            <a:r>
              <a:t>Consultar a base territorial: https://mulher-segura.camolezimonica.chatgpt.site/#base</a:t>
            </a:r>
          </a:p>
          <a:p xmlns:a="http://schemas.openxmlformats.org/drawingml/2006/main">
            <a:r>
              <a:t>Voltar ao início ↑: https://mulher-segura.camolezimonica.chatgpt.site/#inicio</a:t>
            </a:r>
          </a:p>
          <a:p xmlns:a="http://schemas.openxmlformats.org/drawingml/2006/main">
            <a:r>
              <a:t>Documento de referência · Secretaria de Políticas para as Mulheres ↗: https://www12.senado.leg.br/institucional/omv/copy_of_acervo/outras-referencias/copy2_of_entenda-a-violencia/pdfs/rede-de-enfrentamento-a-violencia-contra-as-mulheres</a:t>
            </a:r>
          </a:p>
          <a:p xmlns:a="http://schemas.openxmlformats.org/drawingml/2006/main">
            <a:r>
              <a:t>Lei Maria da Penha — arts. 8º e 9º: https://www.planalto.gov.br/ccivil_03/_ato2004-2006/2006/lei/l11340.htm</a:t>
            </a:r>
          </a:p>
          <a:p xmlns:a="http://schemas.openxmlformats.org/drawingml/2006/main">
            <a:r>
              <a:t>Lei nº 14.899/2024 — planejamento e articulação das redes: https://www.planalto.gov.br/ccivil_03/_ato2023-2026/2024/lei/l14899.htm</a:t>
            </a:r>
          </a:p>
          <a:p xmlns:a="http://schemas.openxmlformats.org/drawingml/2006/main">
            <a:r>
              <a:t>MDS — acesso ao CREAS: https://www.gov.br/pt-br/servicos/acessar-creas-centro-de-referencia-especializado-em-assistencia-social</a:t>
            </a:r>
          </a:p>
          <a:p xmlns:a="http://schemas.openxmlformats.org/drawingml/2006/main">
            <a:r>
              <a:t>Resolução CNAS nº 109/2009 — Tipificação Nacional dos Serviços Socioassistenciais: https://www.mds.gov.br/webarquivos/public/resolucao_CNAS_N109_%202009.pdf</a:t>
            </a:r>
          </a:p>
          <a:p xmlns:a="http://schemas.openxmlformats.org/drawingml/2006/main">
            <a:r>
              <a:t>SEMIPI Paraná — função dos centros de referência de atendimento à mulher: https://www.semipi.pr.gov.br/Pagina/Centro-de-Referencia-de-Atendimento-Mulher-CRAM</a:t>
            </a:r>
          </a:p>
          <a:p xmlns:a="http://schemas.openxmlformats.org/drawingml/2006/main">
            <a:r>
              <a:t>Ministério da Saúde — Guia prático de cuidado à mulher em situação de violência: https://www.gov.br/saude/pt-br/centrais-de-conteudo/publicacoes/guias-e-manuais/2025/guia-pratico-de-cuidado-a-mulher-em-situacao-de-violencia.pdf</a:t>
            </a:r>
          </a:p>
          <a:p xmlns:a="http://schemas.openxmlformats.org/drawingml/2006/main">
            <a:r>
              <a:t>Lei nº 12.845/2013 — atendimento integral em violência sexual: https://www.planalto.gov.br/ccivil_03/_ato2011-2014/2013/lei/l12845.htm</a:t>
            </a:r>
          </a:p>
          <a:p xmlns:a="http://schemas.openxmlformats.org/drawingml/2006/main">
            <a:r>
              <a:t>Curitiba — publicação de 18/06/2026: https://www.curitiba.pr.gov.br/noticias/casa-da-mulher-brasileira-completa-dez-anos-como-referencia-no-acolhimento-e-protecao-de-mulheres-em-curitiba/83645</a:t>
            </a:r>
          </a:p>
          <a:p xmlns:a="http://schemas.openxmlformats.org/drawingml/2006/main">
            <a:r>
              <a:t>Pinhais — publicação de 07/08/2026: https://atendenet.pinhais.pr.gov.br/cidadao/noticia/lei-maria-da-penha-20-anos-pinhais-reforca-acoes-de-conscientizacao-e-celebra-5-anos-do-centro-de-referencia</a:t>
            </a:r>
          </a:p>
          <a:p xmlns:a="http://schemas.openxmlformats.org/drawingml/2006/main">
            <a:r>
              <a:t>São José dos Pinhais — publicação de 01/08/2025: https://www.sjp.pr.gov.br/agosto-lilas-sao-jose-dos-pinhais-realiza-acoes-de-combate-a-violencia-contra-a-mulher/</a:t>
            </a:r>
          </a:p>
          <a:p xmlns:a="http://schemas.openxmlformats.org/drawingml/2006/main">
            <a:r>
              <a:t>SESA — relação de referências por Região de Saúde: https://www.documentador.pr.gov.br/documentador/pub.do?action=d&amp;amp;uuid=%40gtf-escriba-sesa%40f3986f0c-4086-4f11-b607-22db5c90b460</a:t>
            </a:r>
          </a:p>
          <a:p xmlns:a="http://schemas.openxmlformats.org/drawingml/2006/main">
            <a:r>
              <a:t>SESA — página de atenção às pessoas em situação de violência e referências: https://www.saude.pr.gov.br/Pagina/Atencao-Pessoas-em-Situacao-de-Violencia</a:t>
            </a:r>
          </a:p>
          <a:p xmlns:a="http://schemas.openxmlformats.org/drawingml/2006/main">
            <a:r>
              <a:t>PCPR — orientação e acesso aos serviços policiais: https://www.policiacivil.pr.gov.br/mulher</a:t>
            </a:r>
          </a:p>
          <a:p xmlns:a="http://schemas.openxmlformats.org/drawingml/2006/main">
            <a:r>
              <a:t>Base territorial utilizada no hub: https://mulher-segura.camolezimonica.chatgpt.site/materiais/base/Base_Mestra_Indicadores_Mulher_Segura_COMESP.xlsx</a:t>
            </a:r>
          </a:p>
          <a:p xmlns:a="http://schemas.openxmlformats.org/drawingml/2006/main">
            <a:r>
              <a:t>IPARDES — Mulheres do Paraná: https://www.ipardes.pr.gov.br/Pagina/Mulheres-do-Parana</a:t>
            </a:r>
          </a:p>
          <a:p xmlns:a="http://schemas.openxmlformats.org/drawingml/2006/main">
            <a:r>
              <a:t>Lei nº 13.431/2017 — proteção de crianças e adolescentes vítimas ou testemunhas de violência: https://www.planalto.gov.br/ccivil_03/_ato2015-2018/2017/lei/l13431.htm</a:t>
            </a:r>
          </a:p>
          <a:p xmlns:a="http://schemas.openxmlformats.org/drawingml/2006/main">
            <a:r>
              <a:t>LGPD — princípios, bases legais e tratamento de dados sensíveis: https://www.planalto.gov.br/ccivil_03/_ato2015-2018/2018/lei/l13709.htm</a:t>
            </a:r>
          </a:p>
          <a:p xmlns:a="http://schemas.openxmlformats.org/drawingml/2006/main">
            <a:r>
              <a:t>Ligue 180 — finalidade e funcionamento: https://www.gov.br/mulheres/pt-br/ligue180</a:t>
            </a:r>
          </a:p>
          <a:p xmlns:a="http://schemas.openxmlformats.org/drawingml/2006/main">
            <a:r>
              <a:t>SESA — acesso à atenção e urgência em saúde: https://www.saude.pr.gov.br/Pagina/Atencao-Saude-das-Pessoas-em-Situacao-de-Violencia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MÓDULO IV — Monitorar acesso e qualidade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4.3 Monitorar acesso e qualidade</a:t>
            </a:r>
          </a:p>
          <a:p xmlns:a="http://schemas.openxmlformats.org/drawingml/2006/main">
            <a:r>
              <a:t>O monitoramento deve examinar se a rede produziu acesso e continuidade, além do volume de atividades. Indicadores precisam de definição, período, fonte e responsável, para que números de instituições diferentes possam ser interpretados. Não há meta universal estabelecida nesta apostila: os parâmetros devem ser pactuados conforme necessidades, deveres legais e capacidade de resposta.    Indicador proposto  Como calcular ou observar  Cuidado de interpretação    Recebimento confirmado  Encaminhamentos com confirmação ÷ encaminhamentos que exigiam retorno no período × 100.  Confirmação não equivale a atendimento realizado.    Tempo até o atendimento  Intervalo entre solicitação e primeiro atendimento, separado por tipo de demanda.  Informar também pendências; não misturar urgência com acompanhamento programado.    Responsável definido  Situações acompanhadas com referência responsável registrada ÷ situações acompanhadas × 100.  Nome registrado não demonstra atuação efetiva.    Barreiras resolvidas  Barreiras com solução verificada ÷ barreiras identificadas e acompanhadas no período × 100.  Definir o que conta como barreira e como solução.    Percepção das mulheres  Escuta voluntária sobre respeito, compreensão e continuidade, por meio seguro.  Não vincular avaliação positiva à permanência no serviço nem expor a participante.    Recortes por território e características das usuárias podem ajudar a identificar desigualdades, desde que a coleta tenha finalidade legítima e a divulgação proteja a identidade, especialmente em grupos pequenos. Os resultados devem alimentar a revisão do fluxo e o planejamento, sem gerar competição entre serviços ou culpabilização de equipes por problemas estruturais.     Roteiro de facilitação · 4 horas      Etapa  Tempo  Desenvolvimento      Abertura  15 min  Retomada da matriz produzida no módulo III.    Bloco 1  30 min  Rede de enfrentamento e rede de atendimento.    Bloco 2  45 min  Mapeamento funcional e barreiras de acesso.    Bloco 3  40 min  Referência, contrarreferência e continuidade.    Bloco 4  30 min  Fluxos e governança.    Oficina integradora  65 min  Construção e teste do fluxo territorial.    Avaliação e compromissos  15 min  Ajustes, responsáveis e pendências.      Total: 240 minutos de atividades. Prever intervalos adicionalmente na organização do encontro.    OFICINA INTEGRADORA · 65 MIN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 E LINKS DE CONSULTA</a:t>
            </a:r>
          </a:p>
          <a:p xmlns:a="http://schemas.openxmlformats.org/drawingml/2006/main">
            <a:r>
              <a:t>Matriz de mapeamento: https://mulher-segura.camolezimonica.chatgpt.site/#mapa-rede</a:t>
            </a:r>
          </a:p>
          <a:p xmlns:a="http://schemas.openxmlformats.org/drawingml/2006/main">
            <a:r>
              <a:t>Oficina de fluxo: https://mulher-segura.camolezimonica.chatgpt.site/#oficina-4</a:t>
            </a:r>
          </a:p>
          <a:p xmlns:a="http://schemas.openxmlformats.org/drawingml/2006/main">
            <a:r>
              <a:t>Retomar o módulo III: https://mulher-segura.camolezimonica.chatgpt.site/#modulo-3</a:t>
            </a:r>
          </a:p>
          <a:p xmlns:a="http://schemas.openxmlformats.org/drawingml/2006/main">
            <a:r>
              <a:t>Documento de referência · Secretaria de Políticas para as Mulheres  ↗: https://www12.senado.leg.br/institucional/omv/copy_of_acervo/outras-referencias/copy2_of_entenda-a-violencia/pdfs/rede-de-enfrentamento-a-violencia-contra-as-mulheres</a:t>
            </a:r>
          </a:p>
          <a:p xmlns:a="http://schemas.openxmlformats.org/drawingml/2006/main">
            <a:r>
              <a:t>Lei Maria da Penha — arts. 8º e 9º: https://www.planalto.gov.br/ccivil_03/_ato2004-2006/2006/lei/l11340.htm</a:t>
            </a:r>
          </a:p>
          <a:p xmlns:a="http://schemas.openxmlformats.org/drawingml/2006/main">
            <a:r>
              <a:t>Lei nº 14.899/2024 — planejamento e articulação das redes: https://www.planalto.gov.br/ccivil_03/_ato2023-2026/2024/lei/l14899.htm</a:t>
            </a:r>
          </a:p>
          <a:p xmlns:a="http://schemas.openxmlformats.org/drawingml/2006/main">
            <a:r>
              <a:t>MDS — acesso ao CREAS: https://www.gov.br/pt-br/servicos/acessar-creas-centro-de-referencia-especializado-em-assistencia-social</a:t>
            </a:r>
          </a:p>
          <a:p xmlns:a="http://schemas.openxmlformats.org/drawingml/2006/main">
            <a:r>
              <a:t>Resolução CNAS nº 109/2009 — Tipificação Nacional dos Serviços Socioassistenciais: https://www.mds.gov.br/webarquivos/public/resolucao_CNAS_N109_%202009.pdf</a:t>
            </a:r>
          </a:p>
          <a:p xmlns:a="http://schemas.openxmlformats.org/drawingml/2006/main">
            <a:r>
              <a:t>SEMIPI Paraná — função dos centros de referência de atendimento à mulher: https://www.semipi.pr.gov.br/Pagina/Centro-de-Referencia-de-Atendimento-Mulher-CRAM</a:t>
            </a:r>
          </a:p>
          <a:p xmlns:a="http://schemas.openxmlformats.org/drawingml/2006/main">
            <a:r>
              <a:t>Ministério da Saúde — Guia prático de cuidado à mulher em situação de violência: https://www.gov.br/saude/pt-br/centrais-de-conteudo/publicacoes/guias-e-manuais/2025/guia-pratico-de-cuidado-a-mulher-em-situacao-de-violencia.pdf</a:t>
            </a:r>
          </a:p>
          <a:p xmlns:a="http://schemas.openxmlformats.org/drawingml/2006/main">
            <a:r>
              <a:t>Lei nº 12.845/2013 — atendimento integral em violência sexual: https://www.planalto.gov.br/ccivil_03/_ato2011-2014/2013/lei/l12845.htm</a:t>
            </a:r>
          </a:p>
          <a:p xmlns:a="http://schemas.openxmlformats.org/drawingml/2006/main">
            <a:r>
              <a:t>Curitiba — publicação de 18/06/2026: https://www.curitiba.pr.gov.br/noticias/casa-da-mulher-brasileira-completa-dez-anos-como-referencia-no-acolhimento-e-protecao-de-mulheres-em-curitiba/83645</a:t>
            </a:r>
          </a:p>
          <a:p xmlns:a="http://schemas.openxmlformats.org/drawingml/2006/main">
            <a:r>
              <a:t>Pinhais — publicação de 07/08/2026: https://atendenet.pinhais.pr.gov.br/cidadao/noticia/lei-maria-da-penha-20-anos-pinhais-reforca-acoes-de-conscientizacao-e-celebra-5-anos-do-centro-de-referencia</a:t>
            </a:r>
          </a:p>
          <a:p xmlns:a="http://schemas.openxmlformats.org/drawingml/2006/main">
            <a:r>
              <a:t>São José dos Pinhais — publicação de 01/08/2025: https://www.sjp.pr.gov.br/agosto-lilas-sao-jose-dos-pinhais-realiza-acoes-de-combate-a-violencia-contra-a-mulher/</a:t>
            </a:r>
          </a:p>
          <a:p xmlns:a="http://schemas.openxmlformats.org/drawingml/2006/main">
            <a:r>
              <a:t>SESA — relação de referências por Região de Saúde: https://www.documentador.pr.gov.br/documentador/pub.do?action=d&amp;amp;uuid=%40gtf-escriba-sesa%40f3986f0c-4086-4f11-b607-22db5c90b460</a:t>
            </a:r>
          </a:p>
          <a:p xmlns:a="http://schemas.openxmlformats.org/drawingml/2006/main">
            <a:r>
              <a:t>SESA — página de atenção às pessoas em situação de violência e referências: https://www.saude.pr.gov.br/Pagina/Atencao-Pessoas-em-Situacao-de-Violencia</a:t>
            </a:r>
          </a:p>
          <a:p xmlns:a="http://schemas.openxmlformats.org/drawingml/2006/main">
            <a:r>
              <a:t>PCPR — orientação e acesso aos serviços policiais: https://www.policiacivil.pr.gov.br/mulher</a:t>
            </a:r>
          </a:p>
          <a:p xmlns:a="http://schemas.openxmlformats.org/drawingml/2006/main">
            <a:r>
              <a:t>Base territorial utilizada no hub: https://mulher-segura.camolezimonica.chatgpt.site/materiais/base/Base_Mestra_Indicadores_Mulher_Segura_COMESP.xlsx</a:t>
            </a:r>
          </a:p>
          <a:p xmlns:a="http://schemas.openxmlformats.org/drawingml/2006/main">
            <a:r>
              <a:t>IPARDES — Mulheres do Paraná: https://www.ipardes.pr.gov.br/Pagina/Mulheres-do-Parana</a:t>
            </a:r>
          </a:p>
          <a:p xmlns:a="http://schemas.openxmlformats.org/drawingml/2006/main">
            <a:r>
              <a:t>Lei nº 13.431/2017 — proteção de crianças e adolescentes vítimas ou testemunhas de violência: https://www.planalto.gov.br/ccivil_03/_ato2015-2018/2017/lei/l13431.htm</a:t>
            </a:r>
          </a:p>
          <a:p xmlns:a="http://schemas.openxmlformats.org/drawingml/2006/main">
            <a:r>
              <a:t>LGPD — princípios, bases legais e tratamento de dados sensíveis: https://www.planalto.gov.br/ccivil_03/_ato2015-2018/2018/lei/l13709.htm</a:t>
            </a:r>
          </a:p>
          <a:p xmlns:a="http://schemas.openxmlformats.org/drawingml/2006/main">
            <a:r>
              <a:t>Ligue 180 — finalidade e funcionamento: https://www.gov.br/mulheres/pt-br/ligue180</a:t>
            </a:r>
          </a:p>
          <a:p xmlns:a="http://schemas.openxmlformats.org/drawingml/2006/main">
            <a:r>
              <a:t>SESA — acesso à atenção e urgência em saúde: https://www.saude.pr.gov.br/Pagina/Atencao-Saude-das-Pessoas-em-Situacao-de-Violencia</a:t>
            </a:r>
          </a:p>
          <a:p xmlns:a="http://schemas.openxmlformats.org/drawingml/2006/main">
            <a:r>
              <a:t>Consultar o protocolo de facilitação →: https://mulher-segura.camolezimonica.chatgpt.site/#facilitacao</a:t>
            </a:r>
          </a:p>
          <a:p xmlns:a="http://schemas.openxmlformats.org/drawingml/2006/main">
            <a:r>
              <a:t>Retomar legislação: https://mulher-segura.camolezimonica.chatgpt.site/#modulo-3</a:t>
            </a:r>
          </a:p>
          <a:p xmlns:a="http://schemas.openxmlformats.org/drawingml/2006/main">
            <a:r>
              <a:t>Consultar a base territorial: https://mulher-segura.camolezimonica.chatgpt.site/#base</a:t>
            </a:r>
          </a:p>
          <a:p xmlns:a="http://schemas.openxmlformats.org/drawingml/2006/main">
            <a:r>
              <a:t>Voltar ao início ↑: https://mulher-segura.camolezimonica.chatgpt.site/#inicio</a:t>
            </a:r>
          </a:p>
          <a:p xmlns:a="http://schemas.openxmlformats.org/drawingml/2006/main">
            <a:r>
              <a:t>Documento de referência · Secretaria de Políticas para as Mulheres ↗: https://www12.senado.leg.br/institucional/omv/copy_of_acervo/outras-referencias/copy2_of_entenda-a-violencia/pdfs/rede-de-enfrentamento-a-violencia-contra-as-mulheres</a:t>
            </a:r>
          </a:p>
          <a:p xmlns:a="http://schemas.openxmlformats.org/drawingml/2006/main">
            <a:r>
              <a:t>Lei Maria da Penha — arts. 8º e 9º: https://www.planalto.gov.br/ccivil_03/_ato2004-2006/2006/lei/l11340.htm</a:t>
            </a:r>
          </a:p>
          <a:p xmlns:a="http://schemas.openxmlformats.org/drawingml/2006/main">
            <a:r>
              <a:t>Lei nº 14.899/2024 — planejamento e articulação das redes: https://www.planalto.gov.br/ccivil_03/_ato2023-2026/2024/lei/l14899.htm</a:t>
            </a:r>
          </a:p>
          <a:p xmlns:a="http://schemas.openxmlformats.org/drawingml/2006/main">
            <a:r>
              <a:t>MDS — acesso ao CREAS: https://www.gov.br/pt-br/servicos/acessar-creas-centro-de-referencia-especializado-em-assistencia-social</a:t>
            </a:r>
          </a:p>
          <a:p xmlns:a="http://schemas.openxmlformats.org/drawingml/2006/main">
            <a:r>
              <a:t>Resolução CNAS nº 109/2009 — Tipificação Nacional dos Serviços Socioassistenciais: https://www.mds.gov.br/webarquivos/public/resolucao_CNAS_N109_%202009.pdf</a:t>
            </a:r>
          </a:p>
          <a:p xmlns:a="http://schemas.openxmlformats.org/drawingml/2006/main">
            <a:r>
              <a:t>SEMIPI Paraná — função dos centros de referência de atendimento à mulher: https://www.semipi.pr.gov.br/Pagina/Centro-de-Referencia-de-Atendimento-Mulher-CRAM</a:t>
            </a:r>
          </a:p>
          <a:p xmlns:a="http://schemas.openxmlformats.org/drawingml/2006/main">
            <a:r>
              <a:t>Ministério da Saúde — Guia prático de cuidado à mulher em situação de violência: https://www.gov.br/saude/pt-br/centrais-de-conteudo/publicacoes/guias-e-manuais/2025/guia-pratico-de-cuidado-a-mulher-em-situacao-de-violencia.pdf</a:t>
            </a:r>
          </a:p>
          <a:p xmlns:a="http://schemas.openxmlformats.org/drawingml/2006/main">
            <a:r>
              <a:t>Lei nº 12.845/2013 — atendimento integral em violência sexual: https://www.planalto.gov.br/ccivil_03/_ato2011-2014/2013/lei/l12845.htm</a:t>
            </a:r>
          </a:p>
          <a:p xmlns:a="http://schemas.openxmlformats.org/drawingml/2006/main">
            <a:r>
              <a:t>Curitiba — publicação de 18/06/2026: https://www.curitiba.pr.gov.br/noticias/casa-da-mulher-brasileira-completa-dez-anos-como-referencia-no-acolhimento-e-protecao-de-mulheres-em-curitiba/83645</a:t>
            </a:r>
          </a:p>
          <a:p xmlns:a="http://schemas.openxmlformats.org/drawingml/2006/main">
            <a:r>
              <a:t>Pinhais — publicação de 07/08/2026: https://atendenet.pinhais.pr.gov.br/cidadao/noticia/lei-maria-da-penha-20-anos-pinhais-reforca-acoes-de-conscientizacao-e-celebra-5-anos-do-centro-de-referencia</a:t>
            </a:r>
          </a:p>
          <a:p xmlns:a="http://schemas.openxmlformats.org/drawingml/2006/main">
            <a:r>
              <a:t>São José dos Pinhais — publicação de 01/08/2025: https://www.sjp.pr.gov.br/agosto-lilas-sao-jose-dos-pinhais-realiza-acoes-de-combate-a-violencia-contra-a-mulher/</a:t>
            </a:r>
          </a:p>
          <a:p xmlns:a="http://schemas.openxmlformats.org/drawingml/2006/main">
            <a:r>
              <a:t>SESA — relação de referências por Região de Saúde: https://www.documentador.pr.gov.br/documentador/pub.do?action=d&amp;amp;uuid=%40gtf-escriba-sesa%40f3986f0c-4086-4f11-b607-22db5c90b460</a:t>
            </a:r>
          </a:p>
          <a:p xmlns:a="http://schemas.openxmlformats.org/drawingml/2006/main">
            <a:r>
              <a:t>SESA — página de atenção às pessoas em situação de violência e referências: https://www.saude.pr.gov.br/Pagina/Atencao-Pessoas-em-Situacao-de-Violencia</a:t>
            </a:r>
          </a:p>
          <a:p xmlns:a="http://schemas.openxmlformats.org/drawingml/2006/main">
            <a:r>
              <a:t>PCPR — orientação e acesso aos serviços policiais: https://www.policiacivil.pr.gov.br/mulher</a:t>
            </a:r>
          </a:p>
          <a:p xmlns:a="http://schemas.openxmlformats.org/drawingml/2006/main">
            <a:r>
              <a:t>Base territorial utilizada no hub: https://mulher-segura.camolezimonica.chatgpt.site/materiais/base/Base_Mestra_Indicadores_Mulher_Segura_COMESP.xlsx</a:t>
            </a:r>
          </a:p>
          <a:p xmlns:a="http://schemas.openxmlformats.org/drawingml/2006/main">
            <a:r>
              <a:t>IPARDES — Mulheres do Paraná: https://www.ipardes.pr.gov.br/Pagina/Mulheres-do-Parana</a:t>
            </a:r>
          </a:p>
          <a:p xmlns:a="http://schemas.openxmlformats.org/drawingml/2006/main">
            <a:r>
              <a:t>Lei nº 13.431/2017 — proteção de crianças e adolescentes vítimas ou testemunhas de violência: https://www.planalto.gov.br/ccivil_03/_ato2015-2018/2017/lei/l13431.htm</a:t>
            </a:r>
          </a:p>
          <a:p xmlns:a="http://schemas.openxmlformats.org/drawingml/2006/main">
            <a:r>
              <a:t>LGPD — princípios, bases legais e tratamento de dados sensíveis: https://www.planalto.gov.br/ccivil_03/_ato2015-2018/2018/lei/l13709.htm</a:t>
            </a:r>
          </a:p>
          <a:p xmlns:a="http://schemas.openxmlformats.org/drawingml/2006/main">
            <a:r>
              <a:t>Ligue 180 — finalidade e funcionamento: https://www.gov.br/mulheres/pt-br/ligue180</a:t>
            </a:r>
          </a:p>
          <a:p xmlns:a="http://schemas.openxmlformats.org/drawingml/2006/main">
            <a:r>
              <a:t>SESA — acesso à atenção e urgência em saúde: https://www.saude.pr.gov.br/Pagina/Atencao-Saude-das-Pessoas-em-Situacao-de-Violencia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MÓDULO IV — Oficina · responsabilidades compartilhadas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Uma situação, responsabilidades compartilhadas</a:t>
            </a:r>
          </a:p>
          <a:p xmlns:a="http://schemas.openxmlformats.org/drawingml/2006/main">
            <a:r>
              <a:t>Caso fictício retomado do módulo III.   Uma mulher procura um serviço municipal relatando ameaças, retenção de documentos e vigilância pelo ex-companheiro. Está com a filha adolescente, depende de transporte intermunicipal e teme que ele descubra que buscou ajuda.   Novas condições:  o serviço especializado fica em outro município; a mulher não dispõe de transporte; seu telefone é monitorado; a filha precisa de proteção própria.  Grupos intersetoriais deverão produzir um fluxo e responder:   Quem mantém o contato com a mulher e por qual meio seguro?  Quais respostas precisam ocorrer imediatamente?  Como será viabilizado o deslocamento?  Quem confirma o recebimento pelo serviço de referência?  O que acontece se o serviço não responder?  Como as necessidades da adolescente serão atendidas?  Quais informações precisam circular e quais devem permanecer restritas?    Teste em plenária:  outro grupo apresenta uma intercorrência — serviço fechado, ausência de vaga ou impossibilidade de contato seguro — e verifica se o fluxo oferece uma resposta.   Produtos:  mapa funcional da rede, fluxo preliminar de atendimento e quadro de pendências para pactuação institucional. Identificar o resultado como proposta técnica a validar antes de tratá-lo como protocolo oficial.      Pendência identificada  Ajuste necessário  Responsável a pactuar  Prazo a pactuar  Como verificar      Registrar o obstáculo  Descrever a mudança  Indicar instituição  Definir com a rede  Evidência de resolução       Indicadores para pactuação:  encaminhamentos com recebimento confirmado; tempo até o atendimento; situações com responsável definido; barreiras de acesso resolvidas; percepção das mulheres sobre respeito, compreensão das orientações e continuidade.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 E LINKS DE CONSULTA</a:t>
            </a:r>
          </a:p>
          <a:p xmlns:a="http://schemas.openxmlformats.org/drawingml/2006/main">
            <a:r>
              <a:t>Matriz de mapeamento: https://mulher-segura.camolezimonica.chatgpt.site/#mapa-rede</a:t>
            </a:r>
          </a:p>
          <a:p xmlns:a="http://schemas.openxmlformats.org/drawingml/2006/main">
            <a:r>
              <a:t>Oficina de fluxo: https://mulher-segura.camolezimonica.chatgpt.site/#oficina-4</a:t>
            </a:r>
          </a:p>
          <a:p xmlns:a="http://schemas.openxmlformats.org/drawingml/2006/main">
            <a:r>
              <a:t>Retomar o módulo III: https://mulher-segura.camolezimonica.chatgpt.site/#modulo-3</a:t>
            </a:r>
          </a:p>
          <a:p xmlns:a="http://schemas.openxmlformats.org/drawingml/2006/main">
            <a:r>
              <a:t>Documento de referência · Secretaria de Políticas para as Mulheres  ↗: https://www12.senado.leg.br/institucional/omv/copy_of_acervo/outras-referencias/copy2_of_entenda-a-violencia/pdfs/rede-de-enfrentamento-a-violencia-contra-as-mulheres</a:t>
            </a:r>
          </a:p>
          <a:p xmlns:a="http://schemas.openxmlformats.org/drawingml/2006/main">
            <a:r>
              <a:t>Lei Maria da Penha — arts. 8º e 9º: https://www.planalto.gov.br/ccivil_03/_ato2004-2006/2006/lei/l11340.htm</a:t>
            </a:r>
          </a:p>
          <a:p xmlns:a="http://schemas.openxmlformats.org/drawingml/2006/main">
            <a:r>
              <a:t>Lei nº 14.899/2024 — planejamento e articulação das redes: https://www.planalto.gov.br/ccivil_03/_ato2023-2026/2024/lei/l14899.htm</a:t>
            </a:r>
          </a:p>
          <a:p xmlns:a="http://schemas.openxmlformats.org/drawingml/2006/main">
            <a:r>
              <a:t>MDS — acesso ao CREAS: https://www.gov.br/pt-br/servicos/acessar-creas-centro-de-referencia-especializado-em-assistencia-social</a:t>
            </a:r>
          </a:p>
          <a:p xmlns:a="http://schemas.openxmlformats.org/drawingml/2006/main">
            <a:r>
              <a:t>Resolução CNAS nº 109/2009 — Tipificação Nacional dos Serviços Socioassistenciais: https://www.mds.gov.br/webarquivos/public/resolucao_CNAS_N109_%202009.pdf</a:t>
            </a:r>
          </a:p>
          <a:p xmlns:a="http://schemas.openxmlformats.org/drawingml/2006/main">
            <a:r>
              <a:t>SEMIPI Paraná — função dos centros de referência de atendimento à mulher: https://www.semipi.pr.gov.br/Pagina/Centro-de-Referencia-de-Atendimento-Mulher-CRAM</a:t>
            </a:r>
          </a:p>
          <a:p xmlns:a="http://schemas.openxmlformats.org/drawingml/2006/main">
            <a:r>
              <a:t>Ministério da Saúde — Guia prático de cuidado à mulher em situação de violência: https://www.gov.br/saude/pt-br/centrais-de-conteudo/publicacoes/guias-e-manuais/2025/guia-pratico-de-cuidado-a-mulher-em-situacao-de-violencia.pdf</a:t>
            </a:r>
          </a:p>
          <a:p xmlns:a="http://schemas.openxmlformats.org/drawingml/2006/main">
            <a:r>
              <a:t>Lei nº 12.845/2013 — atendimento integral em violência sexual: https://www.planalto.gov.br/ccivil_03/_ato2011-2014/2013/lei/l12845.htm</a:t>
            </a:r>
          </a:p>
          <a:p xmlns:a="http://schemas.openxmlformats.org/drawingml/2006/main">
            <a:r>
              <a:t>Curitiba — publicação de 18/06/2026: https://www.curitiba.pr.gov.br/noticias/casa-da-mulher-brasileira-completa-dez-anos-como-referencia-no-acolhimento-e-protecao-de-mulheres-em-curitiba/83645</a:t>
            </a:r>
          </a:p>
          <a:p xmlns:a="http://schemas.openxmlformats.org/drawingml/2006/main">
            <a:r>
              <a:t>Pinhais — publicação de 07/08/2026: https://atendenet.pinhais.pr.gov.br/cidadao/noticia/lei-maria-da-penha-20-anos-pinhais-reforca-acoes-de-conscientizacao-e-celebra-5-anos-do-centro-de-referencia</a:t>
            </a:r>
          </a:p>
          <a:p xmlns:a="http://schemas.openxmlformats.org/drawingml/2006/main">
            <a:r>
              <a:t>São José dos Pinhais — publicação de 01/08/2025: https://www.sjp.pr.gov.br/agosto-lilas-sao-jose-dos-pinhais-realiza-acoes-de-combate-a-violencia-contra-a-mulher/</a:t>
            </a:r>
          </a:p>
          <a:p xmlns:a="http://schemas.openxmlformats.org/drawingml/2006/main">
            <a:r>
              <a:t>SESA — relação de referências por Região de Saúde: https://www.documentador.pr.gov.br/documentador/pub.do?action=d&amp;amp;uuid=%40gtf-escriba-sesa%40f3986f0c-4086-4f11-b607-22db5c90b460</a:t>
            </a:r>
          </a:p>
          <a:p xmlns:a="http://schemas.openxmlformats.org/drawingml/2006/main">
            <a:r>
              <a:t>SESA — página de atenção às pessoas em situação de violência e referências: https://www.saude.pr.gov.br/Pagina/Atencao-Pessoas-em-Situacao-de-Violencia</a:t>
            </a:r>
          </a:p>
          <a:p xmlns:a="http://schemas.openxmlformats.org/drawingml/2006/main">
            <a:r>
              <a:t>PCPR — orientação e acesso aos serviços policiais: https://www.policiacivil.pr.gov.br/mulher</a:t>
            </a:r>
          </a:p>
          <a:p xmlns:a="http://schemas.openxmlformats.org/drawingml/2006/main">
            <a:r>
              <a:t>Base territorial utilizada no hub: https://mulher-segura.camolezimonica.chatgpt.site/materiais/base/Base_Mestra_Indicadores_Mulher_Segura_COMESP.xlsx</a:t>
            </a:r>
          </a:p>
          <a:p xmlns:a="http://schemas.openxmlformats.org/drawingml/2006/main">
            <a:r>
              <a:t>IPARDES — Mulheres do Paraná: https://www.ipardes.pr.gov.br/Pagina/Mulheres-do-Parana</a:t>
            </a:r>
          </a:p>
          <a:p xmlns:a="http://schemas.openxmlformats.org/drawingml/2006/main">
            <a:r>
              <a:t>Lei nº 13.431/2017 — proteção de crianças e adolescentes vítimas ou testemunhas de violência: https://www.planalto.gov.br/ccivil_03/_ato2015-2018/2017/lei/l13431.htm</a:t>
            </a:r>
          </a:p>
          <a:p xmlns:a="http://schemas.openxmlformats.org/drawingml/2006/main">
            <a:r>
              <a:t>LGPD — princípios, bases legais e tratamento de dados sensíveis: https://www.planalto.gov.br/ccivil_03/_ato2015-2018/2018/lei/l13709.htm</a:t>
            </a:r>
          </a:p>
          <a:p xmlns:a="http://schemas.openxmlformats.org/drawingml/2006/main">
            <a:r>
              <a:t>Ligue 180 — finalidade e funcionamento: https://www.gov.br/mulheres/pt-br/ligue180</a:t>
            </a:r>
          </a:p>
          <a:p xmlns:a="http://schemas.openxmlformats.org/drawingml/2006/main">
            <a:r>
              <a:t>SESA — acesso à atenção e urgência em saúde: https://www.saude.pr.gov.br/Pagina/Atencao-Saude-das-Pessoas-em-Situacao-de-Violencia</a:t>
            </a:r>
          </a:p>
          <a:p xmlns:a="http://schemas.openxmlformats.org/drawingml/2006/main">
            <a:r>
              <a:t>Consultar o protocolo de facilitação →: https://mulher-segura.camolezimonica.chatgpt.site/#facilitacao</a:t>
            </a:r>
          </a:p>
          <a:p xmlns:a="http://schemas.openxmlformats.org/drawingml/2006/main">
            <a:r>
              <a:t>Retomar legislação: https://mulher-segura.camolezimonica.chatgpt.site/#modulo-3</a:t>
            </a:r>
          </a:p>
          <a:p xmlns:a="http://schemas.openxmlformats.org/drawingml/2006/main">
            <a:r>
              <a:t>Consultar a base territorial: https://mulher-segura.camolezimonica.chatgpt.site/#base</a:t>
            </a:r>
          </a:p>
          <a:p xmlns:a="http://schemas.openxmlformats.org/drawingml/2006/main">
            <a:r>
              <a:t>Voltar ao início ↑: https://mulher-segura.camolezimonica.chatgpt.site/#inicio</a:t>
            </a:r>
          </a:p>
          <a:p xmlns:a="http://schemas.openxmlformats.org/drawingml/2006/main">
            <a:r>
              <a:t>Documento de referência · Secretaria de Políticas para as Mulheres ↗: https://www12.senado.leg.br/institucional/omv/copy_of_acervo/outras-referencias/copy2_of_entenda-a-violencia/pdfs/rede-de-enfrentamento-a-violencia-contra-as-mulheres</a:t>
            </a:r>
          </a:p>
          <a:p xmlns:a="http://schemas.openxmlformats.org/drawingml/2006/main">
            <a:r>
              <a:t>Lei Maria da Penha — arts. 8º e 9º: https://www.planalto.gov.br/ccivil_03/_ato2004-2006/2006/lei/l11340.htm</a:t>
            </a:r>
          </a:p>
          <a:p xmlns:a="http://schemas.openxmlformats.org/drawingml/2006/main">
            <a:r>
              <a:t>Lei nº 14.899/2024 — planejamento e articulação das redes: https://www.planalto.gov.br/ccivil_03/_ato2023-2026/2024/lei/l14899.htm</a:t>
            </a:r>
          </a:p>
          <a:p xmlns:a="http://schemas.openxmlformats.org/drawingml/2006/main">
            <a:r>
              <a:t>MDS — acesso ao CREAS: https://www.gov.br/pt-br/servicos/acessar-creas-centro-de-referencia-especializado-em-assistencia-social</a:t>
            </a:r>
          </a:p>
          <a:p xmlns:a="http://schemas.openxmlformats.org/drawingml/2006/main">
            <a:r>
              <a:t>Resolução CNAS nº 109/2009 — Tipificação Nacional dos Serviços Socioassistenciais: https://www.mds.gov.br/webarquivos/public/resolucao_CNAS_N109_%202009.pdf</a:t>
            </a:r>
          </a:p>
          <a:p xmlns:a="http://schemas.openxmlformats.org/drawingml/2006/main">
            <a:r>
              <a:t>SEMIPI Paraná — função dos centros de referência de atendimento à mulher: https://www.semipi.pr.gov.br/Pagina/Centro-de-Referencia-de-Atendimento-Mulher-CRAM</a:t>
            </a:r>
          </a:p>
          <a:p xmlns:a="http://schemas.openxmlformats.org/drawingml/2006/main">
            <a:r>
              <a:t>Ministério da Saúde — Guia prático de cuidado à mulher em situação de violência: https://www.gov.br/saude/pt-br/centrais-de-conteudo/publicacoes/guias-e-manuais/2025/guia-pratico-de-cuidado-a-mulher-em-situacao-de-violencia.pdf</a:t>
            </a:r>
          </a:p>
          <a:p xmlns:a="http://schemas.openxmlformats.org/drawingml/2006/main">
            <a:r>
              <a:t>Lei nº 12.845/2013 — atendimento integral em violência sexual: https://www.planalto.gov.br/ccivil_03/_ato2011-2014/2013/lei/l12845.htm</a:t>
            </a:r>
          </a:p>
          <a:p xmlns:a="http://schemas.openxmlformats.org/drawingml/2006/main">
            <a:r>
              <a:t>Curitiba — publicação de 18/06/2026: https://www.curitiba.pr.gov.br/noticias/casa-da-mulher-brasileira-completa-dez-anos-como-referencia-no-acolhimento-e-protecao-de-mulheres-em-curitiba/83645</a:t>
            </a:r>
          </a:p>
          <a:p xmlns:a="http://schemas.openxmlformats.org/drawingml/2006/main">
            <a:r>
              <a:t>Pinhais — publicação de 07/08/2026: https://atendenet.pinhais.pr.gov.br/cidadao/noticia/lei-maria-da-penha-20-anos-pinhais-reforca-acoes-de-conscientizacao-e-celebra-5-anos-do-centro-de-referencia</a:t>
            </a:r>
          </a:p>
          <a:p xmlns:a="http://schemas.openxmlformats.org/drawingml/2006/main">
            <a:r>
              <a:t>São José dos Pinhais — publicação de 01/08/2025: https://www.sjp.pr.gov.br/agosto-lilas-sao-jose-dos-pinhais-realiza-acoes-de-combate-a-violencia-contra-a-mulher/</a:t>
            </a:r>
          </a:p>
          <a:p xmlns:a="http://schemas.openxmlformats.org/drawingml/2006/main">
            <a:r>
              <a:t>SESA — relação de referências por Região de Saúde: https://www.documentador.pr.gov.br/documentador/pub.do?action=d&amp;amp;uuid=%40gtf-escriba-sesa%40f3986f0c-4086-4f11-b607-22db5c90b460</a:t>
            </a:r>
          </a:p>
          <a:p xmlns:a="http://schemas.openxmlformats.org/drawingml/2006/main">
            <a:r>
              <a:t>SESA — página de atenção às pessoas em situação de violência e referências: https://www.saude.pr.gov.br/Pagina/Atencao-Pessoas-em-Situacao-de-Violencia</a:t>
            </a:r>
          </a:p>
          <a:p xmlns:a="http://schemas.openxmlformats.org/drawingml/2006/main">
            <a:r>
              <a:t>PCPR — orientação e acesso aos serviços policiais: https://www.policiacivil.pr.gov.br/mulher</a:t>
            </a:r>
          </a:p>
          <a:p xmlns:a="http://schemas.openxmlformats.org/drawingml/2006/main">
            <a:r>
              <a:t>Base territorial utilizada no hub: https://mulher-segura.camolezimonica.chatgpt.site/materiais/base/Base_Mestra_Indicadores_Mulher_Segura_COMESP.xlsx</a:t>
            </a:r>
          </a:p>
          <a:p xmlns:a="http://schemas.openxmlformats.org/drawingml/2006/main">
            <a:r>
              <a:t>IPARDES — Mulheres do Paraná: https://www.ipardes.pr.gov.br/Pagina/Mulheres-do-Parana</a:t>
            </a:r>
          </a:p>
          <a:p xmlns:a="http://schemas.openxmlformats.org/drawingml/2006/main">
            <a:r>
              <a:t>Lei nº 13.431/2017 — proteção de crianças e adolescentes vítimas ou testemunhas de violência: https://www.planalto.gov.br/ccivil_03/_ato2015-2018/2017/lei/l13431.htm</a:t>
            </a:r>
          </a:p>
          <a:p xmlns:a="http://schemas.openxmlformats.org/drawingml/2006/main">
            <a:r>
              <a:t>LGPD — princípios, bases legais e tratamento de dados sensíveis: https://www.planalto.gov.br/ccivil_03/_ato2015-2018/2018/lei/l13709.htm</a:t>
            </a:r>
          </a:p>
          <a:p xmlns:a="http://schemas.openxmlformats.org/drawingml/2006/main">
            <a:r>
              <a:t>Ligue 180 — finalidade e funcionamento: https://www.gov.br/mulheres/pt-br/ligue180</a:t>
            </a:r>
          </a:p>
          <a:p xmlns:a="http://schemas.openxmlformats.org/drawingml/2006/main">
            <a:r>
              <a:t>SESA — acesso à atenção e urgência em saúde: https://www.saude.pr.gov.br/Pagina/Atencao-Saude-das-Pessoas-em-Situacao-de-Violencia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MÓDULO IV — 65 minutos para testar a rede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Roteiro detalhado da oficina de 65 minutos</a:t>
            </a:r>
          </a:p>
          <a:p xmlns:a="http://schemas.openxmlformats.org/drawingml/2006/main">
            <a:r>
              <a:t>Preparação:  formar grupos com participantes de setores diferentes, preferencialmente reunindo quem compartilha um território ou referência regional. Disponibilizar a matriz do Módulo III, o mapa funcional, folhas para desenhar o fluxo e o quadro de pendências. Usar exclusivamente o caso fictício para o exercício.    Momento  Tempo  Tarefa e resultado    Leitura e necessidades  10 min  Identificar proteção imediata, comunicação segura, documentos, transporte e necessidades próprias da adolescente.    Construção do fluxo  20 min  Definir ações simultâneas, serviços, responsáveis, acesso e retorno. Distinguir referência confirmada de informação pendente.    Teste cruzado  15 min  Outro grupo introduz uma intercorrência e verifica se há alternativa, responsável e continuidade.    Revisão e pendências  10 min  Ajustar o desenho e registrar o que depende de pacto entre equipes ou de decisão de gestão.    Socialização  10 min  Apresentar uma solução de acesso e uma pendência prioritária, com justificativa.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 E LINKS DE CONSULTA</a:t>
            </a:r>
          </a:p>
          <a:p xmlns:a="http://schemas.openxmlformats.org/drawingml/2006/main">
            <a:r>
              <a:t>Matriz de mapeamento: https://mulher-segura.camolezimonica.chatgpt.site/#mapa-rede</a:t>
            </a:r>
          </a:p>
          <a:p xmlns:a="http://schemas.openxmlformats.org/drawingml/2006/main">
            <a:r>
              <a:t>Oficina de fluxo: https://mulher-segura.camolezimonica.chatgpt.site/#oficina-4</a:t>
            </a:r>
          </a:p>
          <a:p xmlns:a="http://schemas.openxmlformats.org/drawingml/2006/main">
            <a:r>
              <a:t>Retomar o módulo III: https://mulher-segura.camolezimonica.chatgpt.site/#modulo-3</a:t>
            </a:r>
          </a:p>
          <a:p xmlns:a="http://schemas.openxmlformats.org/drawingml/2006/main">
            <a:r>
              <a:t>Documento de referência · Secretaria de Políticas para as Mulheres  ↗: https://www12.senado.leg.br/institucional/omv/copy_of_acervo/outras-referencias/copy2_of_entenda-a-violencia/pdfs/rede-de-enfrentamento-a-violencia-contra-as-mulheres</a:t>
            </a:r>
          </a:p>
          <a:p xmlns:a="http://schemas.openxmlformats.org/drawingml/2006/main">
            <a:r>
              <a:t>Lei Maria da Penha — arts. 8º e 9º: https://www.planalto.gov.br/ccivil_03/_ato2004-2006/2006/lei/l11340.htm</a:t>
            </a:r>
          </a:p>
          <a:p xmlns:a="http://schemas.openxmlformats.org/drawingml/2006/main">
            <a:r>
              <a:t>Lei nº 14.899/2024 — planejamento e articulação das redes: https://www.planalto.gov.br/ccivil_03/_ato2023-2026/2024/lei/l14899.htm</a:t>
            </a:r>
          </a:p>
          <a:p xmlns:a="http://schemas.openxmlformats.org/drawingml/2006/main">
            <a:r>
              <a:t>MDS — acesso ao CREAS: https://www.gov.br/pt-br/servicos/acessar-creas-centro-de-referencia-especializado-em-assistencia-social</a:t>
            </a:r>
          </a:p>
          <a:p xmlns:a="http://schemas.openxmlformats.org/drawingml/2006/main">
            <a:r>
              <a:t>Resolução CNAS nº 109/2009 — Tipificação Nacional dos Serviços Socioassistenciais: https://www.mds.gov.br/webarquivos/public/resolucao_CNAS_N109_%202009.pdf</a:t>
            </a:r>
          </a:p>
          <a:p xmlns:a="http://schemas.openxmlformats.org/drawingml/2006/main">
            <a:r>
              <a:t>SEMIPI Paraná — função dos centros de referência de atendimento à mulher: https://www.semipi.pr.gov.br/Pagina/Centro-de-Referencia-de-Atendimento-Mulher-CRAM</a:t>
            </a:r>
          </a:p>
          <a:p xmlns:a="http://schemas.openxmlformats.org/drawingml/2006/main">
            <a:r>
              <a:t>Ministério da Saúde — Guia prático de cuidado à mulher em situação de violência: https://www.gov.br/saude/pt-br/centrais-de-conteudo/publicacoes/guias-e-manuais/2025/guia-pratico-de-cuidado-a-mulher-em-situacao-de-violencia.pdf</a:t>
            </a:r>
          </a:p>
          <a:p xmlns:a="http://schemas.openxmlformats.org/drawingml/2006/main">
            <a:r>
              <a:t>Lei nº 12.845/2013 — atendimento integral em violência sexual: https://www.planalto.gov.br/ccivil_03/_ato2011-2014/2013/lei/l12845.htm</a:t>
            </a:r>
          </a:p>
          <a:p xmlns:a="http://schemas.openxmlformats.org/drawingml/2006/main">
            <a:r>
              <a:t>Curitiba — publicação de 18/06/2026: https://www.curitiba.pr.gov.br/noticias/casa-da-mulher-brasileira-completa-dez-anos-como-referencia-no-acolhimento-e-protecao-de-mulheres-em-curitiba/83645</a:t>
            </a:r>
          </a:p>
          <a:p xmlns:a="http://schemas.openxmlformats.org/drawingml/2006/main">
            <a:r>
              <a:t>Pinhais — publicação de 07/08/2026: https://atendenet.pinhais.pr.gov.br/cidadao/noticia/lei-maria-da-penha-20-anos-pinhais-reforca-acoes-de-conscientizacao-e-celebra-5-anos-do-centro-de-referencia</a:t>
            </a:r>
          </a:p>
          <a:p xmlns:a="http://schemas.openxmlformats.org/drawingml/2006/main">
            <a:r>
              <a:t>São José dos Pinhais — publicação de 01/08/2025: https://www.sjp.pr.gov.br/agosto-lilas-sao-jose-dos-pinhais-realiza-acoes-de-combate-a-violencia-contra-a-mulher/</a:t>
            </a:r>
          </a:p>
          <a:p xmlns:a="http://schemas.openxmlformats.org/drawingml/2006/main">
            <a:r>
              <a:t>SESA — relação de referências por Região de Saúde: https://www.documentador.pr.gov.br/documentador/pub.do?action=d&amp;amp;uuid=%40gtf-escriba-sesa%40f3986f0c-4086-4f11-b607-22db5c90b460</a:t>
            </a:r>
          </a:p>
          <a:p xmlns:a="http://schemas.openxmlformats.org/drawingml/2006/main">
            <a:r>
              <a:t>SESA — página de atenção às pessoas em situação de violência e referências: https://www.saude.pr.gov.br/Pagina/Atencao-Pessoas-em-Situacao-de-Violencia</a:t>
            </a:r>
          </a:p>
          <a:p xmlns:a="http://schemas.openxmlformats.org/drawingml/2006/main">
            <a:r>
              <a:t>PCPR — orientação e acesso aos serviços policiais: https://www.policiacivil.pr.gov.br/mulher</a:t>
            </a:r>
          </a:p>
          <a:p xmlns:a="http://schemas.openxmlformats.org/drawingml/2006/main">
            <a:r>
              <a:t>Base territorial utilizada no hub: https://mulher-segura.camolezimonica.chatgpt.site/materiais/base/Base_Mestra_Indicadores_Mulher_Segura_COMESP.xlsx</a:t>
            </a:r>
          </a:p>
          <a:p xmlns:a="http://schemas.openxmlformats.org/drawingml/2006/main">
            <a:r>
              <a:t>IPARDES — Mulheres do Paraná: https://www.ipardes.pr.gov.br/Pagina/Mulheres-do-Parana</a:t>
            </a:r>
          </a:p>
          <a:p xmlns:a="http://schemas.openxmlformats.org/drawingml/2006/main">
            <a:r>
              <a:t>Lei nº 13.431/2017 — proteção de crianças e adolescentes vítimas ou testemunhas de violência: https://www.planalto.gov.br/ccivil_03/_ato2015-2018/2017/lei/l13431.htm</a:t>
            </a:r>
          </a:p>
          <a:p xmlns:a="http://schemas.openxmlformats.org/drawingml/2006/main">
            <a:r>
              <a:t>LGPD — princípios, bases legais e tratamento de dados sensíveis: https://www.planalto.gov.br/ccivil_03/_ato2015-2018/2018/lei/l13709.htm</a:t>
            </a:r>
          </a:p>
          <a:p xmlns:a="http://schemas.openxmlformats.org/drawingml/2006/main">
            <a:r>
              <a:t>Ligue 180 — finalidade e funcionamento: https://www.gov.br/mulheres/pt-br/ligue180</a:t>
            </a:r>
          </a:p>
          <a:p xmlns:a="http://schemas.openxmlformats.org/drawingml/2006/main">
            <a:r>
              <a:t>SESA — acesso à atenção e urgência em saúde: https://www.saude.pr.gov.br/Pagina/Atencao-Saude-das-Pessoas-em-Situacao-de-Violencia</a:t>
            </a:r>
          </a:p>
          <a:p xmlns:a="http://schemas.openxmlformats.org/drawingml/2006/main">
            <a:r>
              <a:t>Consultar o protocolo de facilitação →: https://mulher-segura.camolezimonica.chatgpt.site/#facilitacao</a:t>
            </a:r>
          </a:p>
          <a:p xmlns:a="http://schemas.openxmlformats.org/drawingml/2006/main">
            <a:r>
              <a:t>Retomar legislação: https://mulher-segura.camolezimonica.chatgpt.site/#modulo-3</a:t>
            </a:r>
          </a:p>
          <a:p xmlns:a="http://schemas.openxmlformats.org/drawingml/2006/main">
            <a:r>
              <a:t>Consultar a base territorial: https://mulher-segura.camolezimonica.chatgpt.site/#base</a:t>
            </a:r>
          </a:p>
          <a:p xmlns:a="http://schemas.openxmlformats.org/drawingml/2006/main">
            <a:r>
              <a:t>Voltar ao início ↑: https://mulher-segura.camolezimonica.chatgpt.site/#inicio</a:t>
            </a:r>
          </a:p>
          <a:p xmlns:a="http://schemas.openxmlformats.org/drawingml/2006/main">
            <a:r>
              <a:t>Documento de referência · Secretaria de Políticas para as Mulheres ↗: https://www12.senado.leg.br/institucional/omv/copy_of_acervo/outras-referencias/copy2_of_entenda-a-violencia/pdfs/rede-de-enfrentamento-a-violencia-contra-as-mulheres</a:t>
            </a:r>
          </a:p>
          <a:p xmlns:a="http://schemas.openxmlformats.org/drawingml/2006/main">
            <a:r>
              <a:t>Lei Maria da Penha — arts. 8º e 9º: https://www.planalto.gov.br/ccivil_03/_ato2004-2006/2006/lei/l11340.htm</a:t>
            </a:r>
          </a:p>
          <a:p xmlns:a="http://schemas.openxmlformats.org/drawingml/2006/main">
            <a:r>
              <a:t>Lei nº 14.899/2024 — planejamento e articulação das redes: https://www.planalto.gov.br/ccivil_03/_ato2023-2026/2024/lei/l14899.htm</a:t>
            </a:r>
          </a:p>
          <a:p xmlns:a="http://schemas.openxmlformats.org/drawingml/2006/main">
            <a:r>
              <a:t>MDS — acesso ao CREAS: https://www.gov.br/pt-br/servicos/acessar-creas-centro-de-referencia-especializado-em-assistencia-social</a:t>
            </a:r>
          </a:p>
          <a:p xmlns:a="http://schemas.openxmlformats.org/drawingml/2006/main">
            <a:r>
              <a:t>Resolução CNAS nº 109/2009 — Tipificação Nacional dos Serviços Socioassistenciais: https://www.mds.gov.br/webarquivos/public/resolucao_CNAS_N109_%202009.pdf</a:t>
            </a:r>
          </a:p>
          <a:p xmlns:a="http://schemas.openxmlformats.org/drawingml/2006/main">
            <a:r>
              <a:t>SEMIPI Paraná — função dos centros de referência de atendimento à mulher: https://www.semipi.pr.gov.br/Pagina/Centro-de-Referencia-de-Atendimento-Mulher-CRAM</a:t>
            </a:r>
          </a:p>
          <a:p xmlns:a="http://schemas.openxmlformats.org/drawingml/2006/main">
            <a:r>
              <a:t>Ministério da Saúde — Guia prático de cuidado à mulher em situação de violência: https://www.gov.br/saude/pt-br/centrais-de-conteudo/publicacoes/guias-e-manuais/2025/guia-pratico-de-cuidado-a-mulher-em-situacao-de-violencia.pdf</a:t>
            </a:r>
          </a:p>
          <a:p xmlns:a="http://schemas.openxmlformats.org/drawingml/2006/main">
            <a:r>
              <a:t>Lei nº 12.845/2013 — atendimento integral em violência sexual: https://www.planalto.gov.br/ccivil_03/_ato2011-2014/2013/lei/l12845.htm</a:t>
            </a:r>
          </a:p>
          <a:p xmlns:a="http://schemas.openxmlformats.org/drawingml/2006/main">
            <a:r>
              <a:t>Curitiba — publicação de 18/06/2026: https://www.curitiba.pr.gov.br/noticias/casa-da-mulher-brasileira-completa-dez-anos-como-referencia-no-acolhimento-e-protecao-de-mulheres-em-curitiba/83645</a:t>
            </a:r>
          </a:p>
          <a:p xmlns:a="http://schemas.openxmlformats.org/drawingml/2006/main">
            <a:r>
              <a:t>Pinhais — publicação de 07/08/2026: https://atendenet.pinhais.pr.gov.br/cidadao/noticia/lei-maria-da-penha-20-anos-pinhais-reforca-acoes-de-conscientizacao-e-celebra-5-anos-do-centro-de-referencia</a:t>
            </a:r>
          </a:p>
          <a:p xmlns:a="http://schemas.openxmlformats.org/drawingml/2006/main">
            <a:r>
              <a:t>São José dos Pinhais — publicação de 01/08/2025: https://www.sjp.pr.gov.br/agosto-lilas-sao-jose-dos-pinhais-realiza-acoes-de-combate-a-violencia-contra-a-mulher/</a:t>
            </a:r>
          </a:p>
          <a:p xmlns:a="http://schemas.openxmlformats.org/drawingml/2006/main">
            <a:r>
              <a:t>SESA — relação de referências por Região de Saúde: https://www.documentador.pr.gov.br/documentador/pub.do?action=d&amp;amp;uuid=%40gtf-escriba-sesa%40f3986f0c-4086-4f11-b607-22db5c90b460</a:t>
            </a:r>
          </a:p>
          <a:p xmlns:a="http://schemas.openxmlformats.org/drawingml/2006/main">
            <a:r>
              <a:t>SESA — página de atenção às pessoas em situação de violência e referências: https://www.saude.pr.gov.br/Pagina/Atencao-Pessoas-em-Situacao-de-Violencia</a:t>
            </a:r>
          </a:p>
          <a:p xmlns:a="http://schemas.openxmlformats.org/drawingml/2006/main">
            <a:r>
              <a:t>PCPR — orientação e acesso aos serviços policiais: https://www.policiacivil.pr.gov.br/mulher</a:t>
            </a:r>
          </a:p>
          <a:p xmlns:a="http://schemas.openxmlformats.org/drawingml/2006/main">
            <a:r>
              <a:t>Base territorial utilizada no hub: https://mulher-segura.camolezimonica.chatgpt.site/materiais/base/Base_Mestra_Indicadores_Mulher_Segura_COMESP.xlsx</a:t>
            </a:r>
          </a:p>
          <a:p xmlns:a="http://schemas.openxmlformats.org/drawingml/2006/main">
            <a:r>
              <a:t>IPARDES — Mulheres do Paraná: https://www.ipardes.pr.gov.br/Pagina/Mulheres-do-Parana</a:t>
            </a:r>
          </a:p>
          <a:p xmlns:a="http://schemas.openxmlformats.org/drawingml/2006/main">
            <a:r>
              <a:t>Lei nº 13.431/2017 — proteção de crianças e adolescentes vítimas ou testemunhas de violência: https://www.planalto.gov.br/ccivil_03/_ato2015-2018/2017/lei/l13431.htm</a:t>
            </a:r>
          </a:p>
          <a:p xmlns:a="http://schemas.openxmlformats.org/drawingml/2006/main">
            <a:r>
              <a:t>LGPD — princípios, bases legais e tratamento de dados sensíveis: https://www.planalto.gov.br/ccivil_03/_ato2015-2018/2018/lei/l13709.htm</a:t>
            </a:r>
          </a:p>
          <a:p xmlns:a="http://schemas.openxmlformats.org/drawingml/2006/main">
            <a:r>
              <a:t>Ligue 180 — finalidade e funcionamento: https://www.gov.br/mulheres/pt-br/ligue180</a:t>
            </a:r>
          </a:p>
          <a:p xmlns:a="http://schemas.openxmlformats.org/drawingml/2006/main">
            <a:r>
              <a:t>SESA — acesso à atenção e urgência em saúde: https://www.saude.pr.gov.br/Pagina/Atencao-Saude-das-Pessoas-em-Situacao-de-Violencia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MÓDULO IV — Três testes para o fluxo do grupo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Intercorrências para testar o fluxo</a:t>
            </a:r>
          </a:p>
          <a:p xmlns:a="http://schemas.openxmlformats.org/drawingml/2006/main">
            <a:r>
              <a:t>Serviço fechado:  a referência funciona apenas no dia seguinte. Perguntar qual resposta atua agora, quem mantém o acompanhamento e como a urgência altera o percurso.  Ausência de vaga:  pedir que o grupo identifique quem verifica alternativas e como será sustentada a proteção enquanto a solução é articulada.  Contato inseguro:  testar se o desenho depende exclusivamente de telefonar para a mulher e como poderá ser revisto com segurança.   Critérios de avaliação:  necessidades da mulher e da adolescente reconhecidas; respostas imediatas diferenciadas das programadas; competências respeitadas; transporte e comunicação considerados; retorno previsto; alternativa para falha de acesso; informação protegida; pendências explicitadas. Na avaliação final de 15 minutos, cada grupo apresenta um ajuste realizável e uma decisão que precisa ser levada à gestão.    Pacto de cuidado · módulos III e IV  Participação sem relatos pessoais obrigatórios; casos fictícios ou devidamente desidentificados; discussão centrada nas responsabilidades institucionais. Situações sensíveis devem receber acolhimento reservado, conforme as orientações de facilitação.  Consultar o protocolo de facilitação →    Retomar legislação  Consultar a base territorial  Voltar ao início ↑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 E LINKS DE CONSULTA</a:t>
            </a:r>
          </a:p>
          <a:p xmlns:a="http://schemas.openxmlformats.org/drawingml/2006/main">
            <a:r>
              <a:t>Matriz de mapeamento: https://mulher-segura.camolezimonica.chatgpt.site/#mapa-rede</a:t>
            </a:r>
          </a:p>
          <a:p xmlns:a="http://schemas.openxmlformats.org/drawingml/2006/main">
            <a:r>
              <a:t>Oficina de fluxo: https://mulher-segura.camolezimonica.chatgpt.site/#oficina-4</a:t>
            </a:r>
          </a:p>
          <a:p xmlns:a="http://schemas.openxmlformats.org/drawingml/2006/main">
            <a:r>
              <a:t>Retomar o módulo III: https://mulher-segura.camolezimonica.chatgpt.site/#modulo-3</a:t>
            </a:r>
          </a:p>
          <a:p xmlns:a="http://schemas.openxmlformats.org/drawingml/2006/main">
            <a:r>
              <a:t>Documento de referência · Secretaria de Políticas para as Mulheres  ↗: https://www12.senado.leg.br/institucional/omv/copy_of_acervo/outras-referencias/copy2_of_entenda-a-violencia/pdfs/rede-de-enfrentamento-a-violencia-contra-as-mulheres</a:t>
            </a:r>
          </a:p>
          <a:p xmlns:a="http://schemas.openxmlformats.org/drawingml/2006/main">
            <a:r>
              <a:t>Lei Maria da Penha — arts. 8º e 9º: https://www.planalto.gov.br/ccivil_03/_ato2004-2006/2006/lei/l11340.htm</a:t>
            </a:r>
          </a:p>
          <a:p xmlns:a="http://schemas.openxmlformats.org/drawingml/2006/main">
            <a:r>
              <a:t>Lei nº 14.899/2024 — planejamento e articulação das redes: https://www.planalto.gov.br/ccivil_03/_ato2023-2026/2024/lei/l14899.htm</a:t>
            </a:r>
          </a:p>
          <a:p xmlns:a="http://schemas.openxmlformats.org/drawingml/2006/main">
            <a:r>
              <a:t>MDS — acesso ao CREAS: https://www.gov.br/pt-br/servicos/acessar-creas-centro-de-referencia-especializado-em-assistencia-social</a:t>
            </a:r>
          </a:p>
          <a:p xmlns:a="http://schemas.openxmlformats.org/drawingml/2006/main">
            <a:r>
              <a:t>Resolução CNAS nº 109/2009 — Tipificação Nacional dos Serviços Socioassistenciais: https://www.mds.gov.br/webarquivos/public/resolucao_CNAS_N109_%202009.pdf</a:t>
            </a:r>
          </a:p>
          <a:p xmlns:a="http://schemas.openxmlformats.org/drawingml/2006/main">
            <a:r>
              <a:t>SEMIPI Paraná — função dos centros de referência de atendimento à mulher: https://www.semipi.pr.gov.br/Pagina/Centro-de-Referencia-de-Atendimento-Mulher-CRAM</a:t>
            </a:r>
          </a:p>
          <a:p xmlns:a="http://schemas.openxmlformats.org/drawingml/2006/main">
            <a:r>
              <a:t>Ministério da Saúde — Guia prático de cuidado à mulher em situação de violência: https://www.gov.br/saude/pt-br/centrais-de-conteudo/publicacoes/guias-e-manuais/2025/guia-pratico-de-cuidado-a-mulher-em-situacao-de-violencia.pdf</a:t>
            </a:r>
          </a:p>
          <a:p xmlns:a="http://schemas.openxmlformats.org/drawingml/2006/main">
            <a:r>
              <a:t>Lei nº 12.845/2013 — atendimento integral em violência sexual: https://www.planalto.gov.br/ccivil_03/_ato2011-2014/2013/lei/l12845.htm</a:t>
            </a:r>
          </a:p>
          <a:p xmlns:a="http://schemas.openxmlformats.org/drawingml/2006/main">
            <a:r>
              <a:t>Curitiba — publicação de 18/06/2026: https://www.curitiba.pr.gov.br/noticias/casa-da-mulher-brasileira-completa-dez-anos-como-referencia-no-acolhimento-e-protecao-de-mulheres-em-curitiba/83645</a:t>
            </a:r>
          </a:p>
          <a:p xmlns:a="http://schemas.openxmlformats.org/drawingml/2006/main">
            <a:r>
              <a:t>Pinhais — publicação de 07/08/2026: https://atendenet.pinhais.pr.gov.br/cidadao/noticia/lei-maria-da-penha-20-anos-pinhais-reforca-acoes-de-conscientizacao-e-celebra-5-anos-do-centro-de-referencia</a:t>
            </a:r>
          </a:p>
          <a:p xmlns:a="http://schemas.openxmlformats.org/drawingml/2006/main">
            <a:r>
              <a:t>São José dos Pinhais — publicação de 01/08/2025: https://www.sjp.pr.gov.br/agosto-lilas-sao-jose-dos-pinhais-realiza-acoes-de-combate-a-violencia-contra-a-mulher/</a:t>
            </a:r>
          </a:p>
          <a:p xmlns:a="http://schemas.openxmlformats.org/drawingml/2006/main">
            <a:r>
              <a:t>SESA — relação de referências por Região de Saúde: https://www.documentador.pr.gov.br/documentador/pub.do?action=d&amp;amp;uuid=%40gtf-escriba-sesa%40f3986f0c-4086-4f11-b607-22db5c90b460</a:t>
            </a:r>
          </a:p>
          <a:p xmlns:a="http://schemas.openxmlformats.org/drawingml/2006/main">
            <a:r>
              <a:t>SESA — página de atenção às pessoas em situação de violência e referências: https://www.saude.pr.gov.br/Pagina/Atencao-Pessoas-em-Situacao-de-Violencia</a:t>
            </a:r>
          </a:p>
          <a:p xmlns:a="http://schemas.openxmlformats.org/drawingml/2006/main">
            <a:r>
              <a:t>PCPR — orientação e acesso aos serviços policiais: https://www.policiacivil.pr.gov.br/mulher</a:t>
            </a:r>
          </a:p>
          <a:p xmlns:a="http://schemas.openxmlformats.org/drawingml/2006/main">
            <a:r>
              <a:t>Base territorial utilizada no hub: https://mulher-segura.camolezimonica.chatgpt.site/materiais/base/Base_Mestra_Indicadores_Mulher_Segura_COMESP.xlsx</a:t>
            </a:r>
          </a:p>
          <a:p xmlns:a="http://schemas.openxmlformats.org/drawingml/2006/main">
            <a:r>
              <a:t>IPARDES — Mulheres do Paraná: https://www.ipardes.pr.gov.br/Pagina/Mulheres-do-Parana</a:t>
            </a:r>
          </a:p>
          <a:p xmlns:a="http://schemas.openxmlformats.org/drawingml/2006/main">
            <a:r>
              <a:t>Lei nº 13.431/2017 — proteção de crianças e adolescentes vítimas ou testemunhas de violência: https://www.planalto.gov.br/ccivil_03/_ato2015-2018/2017/lei/l13431.htm</a:t>
            </a:r>
          </a:p>
          <a:p xmlns:a="http://schemas.openxmlformats.org/drawingml/2006/main">
            <a:r>
              <a:t>LGPD — princípios, bases legais e tratamento de dados sensíveis: https://www.planalto.gov.br/ccivil_03/_ato2015-2018/2018/lei/l13709.htm</a:t>
            </a:r>
          </a:p>
          <a:p xmlns:a="http://schemas.openxmlformats.org/drawingml/2006/main">
            <a:r>
              <a:t>Ligue 180 — finalidade e funcionamento: https://www.gov.br/mulheres/pt-br/ligue180</a:t>
            </a:r>
          </a:p>
          <a:p xmlns:a="http://schemas.openxmlformats.org/drawingml/2006/main">
            <a:r>
              <a:t>SESA — acesso à atenção e urgência em saúde: https://www.saude.pr.gov.br/Pagina/Atencao-Saude-das-Pessoas-em-Situacao-de-Violencia</a:t>
            </a:r>
          </a:p>
          <a:p xmlns:a="http://schemas.openxmlformats.org/drawingml/2006/main">
            <a:r>
              <a:t>Consultar o protocolo de facilitação →: https://mulher-segura.camolezimonica.chatgpt.site/#facilitacao</a:t>
            </a:r>
          </a:p>
          <a:p xmlns:a="http://schemas.openxmlformats.org/drawingml/2006/main">
            <a:r>
              <a:t>Retomar legislação: https://mulher-segura.camolezimonica.chatgpt.site/#modulo-3</a:t>
            </a:r>
          </a:p>
          <a:p xmlns:a="http://schemas.openxmlformats.org/drawingml/2006/main">
            <a:r>
              <a:t>Consultar a base territorial: https://mulher-segura.camolezimonica.chatgpt.site/#base</a:t>
            </a:r>
          </a:p>
          <a:p xmlns:a="http://schemas.openxmlformats.org/drawingml/2006/main">
            <a:r>
              <a:t>Voltar ao início ↑: https://mulher-segura.camolezimonica.chatgpt.site/#inicio</a:t>
            </a:r>
          </a:p>
          <a:p xmlns:a="http://schemas.openxmlformats.org/drawingml/2006/main">
            <a:r>
              <a:t>Documento de referência · Secretaria de Políticas para as Mulheres ↗: https://www12.senado.leg.br/institucional/omv/copy_of_acervo/outras-referencias/copy2_of_entenda-a-violencia/pdfs/rede-de-enfrentamento-a-violencia-contra-as-mulheres</a:t>
            </a:r>
          </a:p>
          <a:p xmlns:a="http://schemas.openxmlformats.org/drawingml/2006/main">
            <a:r>
              <a:t>Lei Maria da Penha — arts. 8º e 9º: https://www.planalto.gov.br/ccivil_03/_ato2004-2006/2006/lei/l11340.htm</a:t>
            </a:r>
          </a:p>
          <a:p xmlns:a="http://schemas.openxmlformats.org/drawingml/2006/main">
            <a:r>
              <a:t>Lei nº 14.899/2024 — planejamento e articulação das redes: https://www.planalto.gov.br/ccivil_03/_ato2023-2026/2024/lei/l14899.htm</a:t>
            </a:r>
          </a:p>
          <a:p xmlns:a="http://schemas.openxmlformats.org/drawingml/2006/main">
            <a:r>
              <a:t>MDS — acesso ao CREAS: https://www.gov.br/pt-br/servicos/acessar-creas-centro-de-referencia-especializado-em-assistencia-social</a:t>
            </a:r>
          </a:p>
          <a:p xmlns:a="http://schemas.openxmlformats.org/drawingml/2006/main">
            <a:r>
              <a:t>Resolução CNAS nº 109/2009 — Tipificação Nacional dos Serviços Socioassistenciais: https://www.mds.gov.br/webarquivos/public/resolucao_CNAS_N109_%202009.pdf</a:t>
            </a:r>
          </a:p>
          <a:p xmlns:a="http://schemas.openxmlformats.org/drawingml/2006/main">
            <a:r>
              <a:t>SEMIPI Paraná — função dos centros de referência de atendimento à mulher: https://www.semipi.pr.gov.br/Pagina/Centro-de-Referencia-de-Atendimento-Mulher-CRAM</a:t>
            </a:r>
          </a:p>
          <a:p xmlns:a="http://schemas.openxmlformats.org/drawingml/2006/main">
            <a:r>
              <a:t>Ministério da Saúde — Guia prático de cuidado à mulher em situação de violência: https://www.gov.br/saude/pt-br/centrais-de-conteudo/publicacoes/guias-e-manuais/2025/guia-pratico-de-cuidado-a-mulher-em-situacao-de-violencia.pdf</a:t>
            </a:r>
          </a:p>
          <a:p xmlns:a="http://schemas.openxmlformats.org/drawingml/2006/main">
            <a:r>
              <a:t>Lei nº 12.845/2013 — atendimento integral em violência sexual: https://www.planalto.gov.br/ccivil_03/_ato2011-2014/2013/lei/l12845.htm</a:t>
            </a:r>
          </a:p>
          <a:p xmlns:a="http://schemas.openxmlformats.org/drawingml/2006/main">
            <a:r>
              <a:t>Curitiba — publicação de 18/06/2026: https://www.curitiba.pr.gov.br/noticias/casa-da-mulher-brasileira-completa-dez-anos-como-referencia-no-acolhimento-e-protecao-de-mulheres-em-curitiba/83645</a:t>
            </a:r>
          </a:p>
          <a:p xmlns:a="http://schemas.openxmlformats.org/drawingml/2006/main">
            <a:r>
              <a:t>Pinhais — publicação de 07/08/2026: https://atendenet.pinhais.pr.gov.br/cidadao/noticia/lei-maria-da-penha-20-anos-pinhais-reforca-acoes-de-conscientizacao-e-celebra-5-anos-do-centro-de-referencia</a:t>
            </a:r>
          </a:p>
          <a:p xmlns:a="http://schemas.openxmlformats.org/drawingml/2006/main">
            <a:r>
              <a:t>São José dos Pinhais — publicação de 01/08/2025: https://www.sjp.pr.gov.br/agosto-lilas-sao-jose-dos-pinhais-realiza-acoes-de-combate-a-violencia-contra-a-mulher/</a:t>
            </a:r>
          </a:p>
          <a:p xmlns:a="http://schemas.openxmlformats.org/drawingml/2006/main">
            <a:r>
              <a:t>SESA — relação de referências por Região de Saúde: https://www.documentador.pr.gov.br/documentador/pub.do?action=d&amp;amp;uuid=%40gtf-escriba-sesa%40f3986f0c-4086-4f11-b607-22db5c90b460</a:t>
            </a:r>
          </a:p>
          <a:p xmlns:a="http://schemas.openxmlformats.org/drawingml/2006/main">
            <a:r>
              <a:t>SESA — página de atenção às pessoas em situação de violência e referências: https://www.saude.pr.gov.br/Pagina/Atencao-Pessoas-em-Situacao-de-Violencia</a:t>
            </a:r>
          </a:p>
          <a:p xmlns:a="http://schemas.openxmlformats.org/drawingml/2006/main">
            <a:r>
              <a:t>PCPR — orientação e acesso aos serviços policiais: https://www.policiacivil.pr.gov.br/mulher</a:t>
            </a:r>
          </a:p>
          <a:p xmlns:a="http://schemas.openxmlformats.org/drawingml/2006/main">
            <a:r>
              <a:t>Base territorial utilizada no hub: https://mulher-segura.camolezimonica.chatgpt.site/materiais/base/Base_Mestra_Indicadores_Mulher_Segura_COMESP.xlsx</a:t>
            </a:r>
          </a:p>
          <a:p xmlns:a="http://schemas.openxmlformats.org/drawingml/2006/main">
            <a:r>
              <a:t>IPARDES — Mulheres do Paraná: https://www.ipardes.pr.gov.br/Pagina/Mulheres-do-Parana</a:t>
            </a:r>
          </a:p>
          <a:p xmlns:a="http://schemas.openxmlformats.org/drawingml/2006/main">
            <a:r>
              <a:t>Lei nº 13.431/2017 — proteção de crianças e adolescentes vítimas ou testemunhas de violência: https://www.planalto.gov.br/ccivil_03/_ato2015-2018/2017/lei/l13431.htm</a:t>
            </a:r>
          </a:p>
          <a:p xmlns:a="http://schemas.openxmlformats.org/drawingml/2006/main">
            <a:r>
              <a:t>LGPD — princípios, bases legais e tratamento de dados sensíveis: https://www.planalto.gov.br/ccivil_03/_ato2015-2018/2018/lei/l13709.htm</a:t>
            </a:r>
          </a:p>
          <a:p xmlns:a="http://schemas.openxmlformats.org/drawingml/2006/main">
            <a:r>
              <a:t>Ligue 180 — finalidade e funcionamento: https://www.gov.br/mulheres/pt-br/ligue180</a:t>
            </a:r>
          </a:p>
          <a:p xmlns:a="http://schemas.openxmlformats.org/drawingml/2006/main">
            <a:r>
              <a:t>SESA — acesso à atenção e urgência em saúde: https://www.saude.pr.gov.br/Pagina/Atencao-Saude-das-Pessoas-em-Situacao-de-Violencia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MÓDULO IV — Roteiro de devolutiva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Chaves para a devolutiva da facilitadora</a:t>
            </a:r>
          </a:p>
          <a:p xmlns:a="http://schemas.openxmlformats.org/drawingml/2006/main">
            <a:r>
              <a:t>No caso fictício, a mulher teme exposição e tem o telefone monitorado. O grupo deve prever a construção de um meio seguro de contato, sem enviar automaticamente mensagens com identificação do serviço ou conteúdo da violência. As ameaças exigem atenção à situação atual e acionamento competente; a retenção dos documentos demanda resposta própria e não pode se transformar em justificativa para negar acolhimento.  A adolescente não deve aparecer apenas como acompanhante. O fluxo precisa identificar suas necessidades de cuidado e proteção, sem presumir fatos não narrados nem atribuir a ela a responsabilidade por transmitir mensagens ou proteger a mãe. A condição de dependência de transporte precisa gerar uma providência de acesso a pactuar com a gestão.  Não existe uma sequência única esperada de instituições. A qualidade do trabalho está na coerência entre necessidade, competência, acesso e continuidade. Um grupo pode identificar que uma resposta necessária ainda não está organizada: isso deve aparecer como pendência, com caminho de resolução proposto, e não como um serviço ficticiamente disponível.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 E LINKS DE CONSULTA</a:t>
            </a:r>
          </a:p>
          <a:p xmlns:a="http://schemas.openxmlformats.org/drawingml/2006/main">
            <a:r>
              <a:t>Matriz de mapeamento: https://mulher-segura.camolezimonica.chatgpt.site/#mapa-rede</a:t>
            </a:r>
          </a:p>
          <a:p xmlns:a="http://schemas.openxmlformats.org/drawingml/2006/main">
            <a:r>
              <a:t>Oficina de fluxo: https://mulher-segura.camolezimonica.chatgpt.site/#oficina-4</a:t>
            </a:r>
          </a:p>
          <a:p xmlns:a="http://schemas.openxmlformats.org/drawingml/2006/main">
            <a:r>
              <a:t>Retomar o módulo III: https://mulher-segura.camolezimonica.chatgpt.site/#modulo-3</a:t>
            </a:r>
          </a:p>
          <a:p xmlns:a="http://schemas.openxmlformats.org/drawingml/2006/main">
            <a:r>
              <a:t>Documento de referência · Secretaria de Políticas para as Mulheres  ↗: https://www12.senado.leg.br/institucional/omv/copy_of_acervo/outras-referencias/copy2_of_entenda-a-violencia/pdfs/rede-de-enfrentamento-a-violencia-contra-as-mulheres</a:t>
            </a:r>
          </a:p>
          <a:p xmlns:a="http://schemas.openxmlformats.org/drawingml/2006/main">
            <a:r>
              <a:t>Lei Maria da Penha — arts. 8º e 9º: https://www.planalto.gov.br/ccivil_03/_ato2004-2006/2006/lei/l11340.htm</a:t>
            </a:r>
          </a:p>
          <a:p xmlns:a="http://schemas.openxmlformats.org/drawingml/2006/main">
            <a:r>
              <a:t>Lei nº 14.899/2024 — planejamento e articulação das redes: https://www.planalto.gov.br/ccivil_03/_ato2023-2026/2024/lei/l14899.htm</a:t>
            </a:r>
          </a:p>
          <a:p xmlns:a="http://schemas.openxmlformats.org/drawingml/2006/main">
            <a:r>
              <a:t>MDS — acesso ao CREAS: https://www.gov.br/pt-br/servicos/acessar-creas-centro-de-referencia-especializado-em-assistencia-social</a:t>
            </a:r>
          </a:p>
          <a:p xmlns:a="http://schemas.openxmlformats.org/drawingml/2006/main">
            <a:r>
              <a:t>Resolução CNAS nº 109/2009 — Tipificação Nacional dos Serviços Socioassistenciais: https://www.mds.gov.br/webarquivos/public/resolucao_CNAS_N109_%202009.pdf</a:t>
            </a:r>
          </a:p>
          <a:p xmlns:a="http://schemas.openxmlformats.org/drawingml/2006/main">
            <a:r>
              <a:t>SEMIPI Paraná — função dos centros de referência de atendimento à mulher: https://www.semipi.pr.gov.br/Pagina/Centro-de-Referencia-de-Atendimento-Mulher-CRAM</a:t>
            </a:r>
          </a:p>
          <a:p xmlns:a="http://schemas.openxmlformats.org/drawingml/2006/main">
            <a:r>
              <a:t>Ministério da Saúde — Guia prático de cuidado à mulher em situação de violência: https://www.gov.br/saude/pt-br/centrais-de-conteudo/publicacoes/guias-e-manuais/2025/guia-pratico-de-cuidado-a-mulher-em-situacao-de-violencia.pdf</a:t>
            </a:r>
          </a:p>
          <a:p xmlns:a="http://schemas.openxmlformats.org/drawingml/2006/main">
            <a:r>
              <a:t>Lei nº 12.845/2013 — atendimento integral em violência sexual: https://www.planalto.gov.br/ccivil_03/_ato2011-2014/2013/lei/l12845.htm</a:t>
            </a:r>
          </a:p>
          <a:p xmlns:a="http://schemas.openxmlformats.org/drawingml/2006/main">
            <a:r>
              <a:t>Curitiba — publicação de 18/06/2026: https://www.curitiba.pr.gov.br/noticias/casa-da-mulher-brasileira-completa-dez-anos-como-referencia-no-acolhimento-e-protecao-de-mulheres-em-curitiba/83645</a:t>
            </a:r>
          </a:p>
          <a:p xmlns:a="http://schemas.openxmlformats.org/drawingml/2006/main">
            <a:r>
              <a:t>Pinhais — publicação de 07/08/2026: https://atendenet.pinhais.pr.gov.br/cidadao/noticia/lei-maria-da-penha-20-anos-pinhais-reforca-acoes-de-conscientizacao-e-celebra-5-anos-do-centro-de-referencia</a:t>
            </a:r>
          </a:p>
          <a:p xmlns:a="http://schemas.openxmlformats.org/drawingml/2006/main">
            <a:r>
              <a:t>São José dos Pinhais — publicação de 01/08/2025: https://www.sjp.pr.gov.br/agosto-lilas-sao-jose-dos-pinhais-realiza-acoes-de-combate-a-violencia-contra-a-mulher/</a:t>
            </a:r>
          </a:p>
          <a:p xmlns:a="http://schemas.openxmlformats.org/drawingml/2006/main">
            <a:r>
              <a:t>SESA — relação de referências por Região de Saúde: https://www.documentador.pr.gov.br/documentador/pub.do?action=d&amp;amp;uuid=%40gtf-escriba-sesa%40f3986f0c-4086-4f11-b607-22db5c90b460</a:t>
            </a:r>
          </a:p>
          <a:p xmlns:a="http://schemas.openxmlformats.org/drawingml/2006/main">
            <a:r>
              <a:t>SESA — página de atenção às pessoas em situação de violência e referências: https://www.saude.pr.gov.br/Pagina/Atencao-Pessoas-em-Situacao-de-Violencia</a:t>
            </a:r>
          </a:p>
          <a:p xmlns:a="http://schemas.openxmlformats.org/drawingml/2006/main">
            <a:r>
              <a:t>PCPR — orientação e acesso aos serviços policiais: https://www.policiacivil.pr.gov.br/mulher</a:t>
            </a:r>
          </a:p>
          <a:p xmlns:a="http://schemas.openxmlformats.org/drawingml/2006/main">
            <a:r>
              <a:t>Base territorial utilizada no hub: https://mulher-segura.camolezimonica.chatgpt.site/materiais/base/Base_Mestra_Indicadores_Mulher_Segura_COMESP.xlsx</a:t>
            </a:r>
          </a:p>
          <a:p xmlns:a="http://schemas.openxmlformats.org/drawingml/2006/main">
            <a:r>
              <a:t>IPARDES — Mulheres do Paraná: https://www.ipardes.pr.gov.br/Pagina/Mulheres-do-Parana</a:t>
            </a:r>
          </a:p>
          <a:p xmlns:a="http://schemas.openxmlformats.org/drawingml/2006/main">
            <a:r>
              <a:t>Lei nº 13.431/2017 — proteção de crianças e adolescentes vítimas ou testemunhas de violência: https://www.planalto.gov.br/ccivil_03/_ato2015-2018/2017/lei/l13431.htm</a:t>
            </a:r>
          </a:p>
          <a:p xmlns:a="http://schemas.openxmlformats.org/drawingml/2006/main">
            <a:r>
              <a:t>LGPD — princípios, bases legais e tratamento de dados sensíveis: https://www.planalto.gov.br/ccivil_03/_ato2015-2018/2018/lei/l13709.htm</a:t>
            </a:r>
          </a:p>
          <a:p xmlns:a="http://schemas.openxmlformats.org/drawingml/2006/main">
            <a:r>
              <a:t>Ligue 180 — finalidade e funcionamento: https://www.gov.br/mulheres/pt-br/ligue180</a:t>
            </a:r>
          </a:p>
          <a:p xmlns:a="http://schemas.openxmlformats.org/drawingml/2006/main">
            <a:r>
              <a:t>SESA — acesso à atenção e urgência em saúde: https://www.saude.pr.gov.br/Pagina/Atencao-Saude-das-Pessoas-em-Situacao-de-Violencia</a:t>
            </a:r>
          </a:p>
          <a:p xmlns:a="http://schemas.openxmlformats.org/drawingml/2006/main">
            <a:r>
              <a:t>Consultar o protocolo de facilitação →: https://mulher-segura.camolezimonica.chatgpt.site/#facilitacao</a:t>
            </a:r>
          </a:p>
          <a:p xmlns:a="http://schemas.openxmlformats.org/drawingml/2006/main">
            <a:r>
              <a:t>Retomar legislação: https://mulher-segura.camolezimonica.chatgpt.site/#modulo-3</a:t>
            </a:r>
          </a:p>
          <a:p xmlns:a="http://schemas.openxmlformats.org/drawingml/2006/main">
            <a:r>
              <a:t>Consultar a base territorial: https://mulher-segura.camolezimonica.chatgpt.site/#base</a:t>
            </a:r>
          </a:p>
          <a:p xmlns:a="http://schemas.openxmlformats.org/drawingml/2006/main">
            <a:r>
              <a:t>Voltar ao início ↑: https://mulher-segura.camolezimonica.chatgpt.site/#inicio</a:t>
            </a:r>
          </a:p>
          <a:p xmlns:a="http://schemas.openxmlformats.org/drawingml/2006/main">
            <a:r>
              <a:t>Documento de referência · Secretaria de Políticas para as Mulheres ↗: https://www12.senado.leg.br/institucional/omv/copy_of_acervo/outras-referencias/copy2_of_entenda-a-violencia/pdfs/rede-de-enfrentamento-a-violencia-contra-as-mulheres</a:t>
            </a:r>
          </a:p>
          <a:p xmlns:a="http://schemas.openxmlformats.org/drawingml/2006/main">
            <a:r>
              <a:t>Lei Maria da Penha — arts. 8º e 9º: https://www.planalto.gov.br/ccivil_03/_ato2004-2006/2006/lei/l11340.htm</a:t>
            </a:r>
          </a:p>
          <a:p xmlns:a="http://schemas.openxmlformats.org/drawingml/2006/main">
            <a:r>
              <a:t>Lei nº 14.899/2024 — planejamento e articulação das redes: https://www.planalto.gov.br/ccivil_03/_ato2023-2026/2024/lei/l14899.htm</a:t>
            </a:r>
          </a:p>
          <a:p xmlns:a="http://schemas.openxmlformats.org/drawingml/2006/main">
            <a:r>
              <a:t>MDS — acesso ao CREAS: https://www.gov.br/pt-br/servicos/acessar-creas-centro-de-referencia-especializado-em-assistencia-social</a:t>
            </a:r>
          </a:p>
          <a:p xmlns:a="http://schemas.openxmlformats.org/drawingml/2006/main">
            <a:r>
              <a:t>Resolução CNAS nº 109/2009 — Tipificação Nacional dos Serviços Socioassistenciais: https://www.mds.gov.br/webarquivos/public/resolucao_CNAS_N109_%202009.pdf</a:t>
            </a:r>
          </a:p>
          <a:p xmlns:a="http://schemas.openxmlformats.org/drawingml/2006/main">
            <a:r>
              <a:t>SEMIPI Paraná — função dos centros de referência de atendimento à mulher: https://www.semipi.pr.gov.br/Pagina/Centro-de-Referencia-de-Atendimento-Mulher-CRAM</a:t>
            </a:r>
          </a:p>
          <a:p xmlns:a="http://schemas.openxmlformats.org/drawingml/2006/main">
            <a:r>
              <a:t>Ministério da Saúde — Guia prático de cuidado à mulher em situação de violência: https://www.gov.br/saude/pt-br/centrais-de-conteudo/publicacoes/guias-e-manuais/2025/guia-pratico-de-cuidado-a-mulher-em-situacao-de-violencia.pdf</a:t>
            </a:r>
          </a:p>
          <a:p xmlns:a="http://schemas.openxmlformats.org/drawingml/2006/main">
            <a:r>
              <a:t>Lei nº 12.845/2013 — atendimento integral em violência sexual: https://www.planalto.gov.br/ccivil_03/_ato2011-2014/2013/lei/l12845.htm</a:t>
            </a:r>
          </a:p>
          <a:p xmlns:a="http://schemas.openxmlformats.org/drawingml/2006/main">
            <a:r>
              <a:t>Curitiba — publicação de 18/06/2026: https://www.curitiba.pr.gov.br/noticias/casa-da-mulher-brasileira-completa-dez-anos-como-referencia-no-acolhimento-e-protecao-de-mulheres-em-curitiba/83645</a:t>
            </a:r>
          </a:p>
          <a:p xmlns:a="http://schemas.openxmlformats.org/drawingml/2006/main">
            <a:r>
              <a:t>Pinhais — publicação de 07/08/2026: https://atendenet.pinhais.pr.gov.br/cidadao/noticia/lei-maria-da-penha-20-anos-pinhais-reforca-acoes-de-conscientizacao-e-celebra-5-anos-do-centro-de-referencia</a:t>
            </a:r>
          </a:p>
          <a:p xmlns:a="http://schemas.openxmlformats.org/drawingml/2006/main">
            <a:r>
              <a:t>São José dos Pinhais — publicação de 01/08/2025: https://www.sjp.pr.gov.br/agosto-lilas-sao-jose-dos-pinhais-realiza-acoes-de-combate-a-violencia-contra-a-mulher/</a:t>
            </a:r>
          </a:p>
          <a:p xmlns:a="http://schemas.openxmlformats.org/drawingml/2006/main">
            <a:r>
              <a:t>SESA — relação de referências por Região de Saúde: https://www.documentador.pr.gov.br/documentador/pub.do?action=d&amp;amp;uuid=%40gtf-escriba-sesa%40f3986f0c-4086-4f11-b607-22db5c90b460</a:t>
            </a:r>
          </a:p>
          <a:p xmlns:a="http://schemas.openxmlformats.org/drawingml/2006/main">
            <a:r>
              <a:t>SESA — página de atenção às pessoas em situação de violência e referências: https://www.saude.pr.gov.br/Pagina/Atencao-Pessoas-em-Situacao-de-Violencia</a:t>
            </a:r>
          </a:p>
          <a:p xmlns:a="http://schemas.openxmlformats.org/drawingml/2006/main">
            <a:r>
              <a:t>PCPR — orientação e acesso aos serviços policiais: https://www.policiacivil.pr.gov.br/mulher</a:t>
            </a:r>
          </a:p>
          <a:p xmlns:a="http://schemas.openxmlformats.org/drawingml/2006/main">
            <a:r>
              <a:t>Base territorial utilizada no hub: https://mulher-segura.camolezimonica.chatgpt.site/materiais/base/Base_Mestra_Indicadores_Mulher_Segura_COMESP.xlsx</a:t>
            </a:r>
          </a:p>
          <a:p xmlns:a="http://schemas.openxmlformats.org/drawingml/2006/main">
            <a:r>
              <a:t>IPARDES — Mulheres do Paraná: https://www.ipardes.pr.gov.br/Pagina/Mulheres-do-Parana</a:t>
            </a:r>
          </a:p>
          <a:p xmlns:a="http://schemas.openxmlformats.org/drawingml/2006/main">
            <a:r>
              <a:t>Lei nº 13.431/2017 — proteção de crianças e adolescentes vítimas ou testemunhas de violência: https://www.planalto.gov.br/ccivil_03/_ato2015-2018/2017/lei/l13431.htm</a:t>
            </a:r>
          </a:p>
          <a:p xmlns:a="http://schemas.openxmlformats.org/drawingml/2006/main">
            <a:r>
              <a:t>LGPD — princípios, bases legais e tratamento de dados sensíveis: https://www.planalto.gov.br/ccivil_03/_ato2015-2018/2018/lei/l13709.htm</a:t>
            </a:r>
          </a:p>
          <a:p xmlns:a="http://schemas.openxmlformats.org/drawingml/2006/main">
            <a:r>
              <a:t>Ligue 180 — finalidade e funcionamento: https://www.gov.br/mulheres/pt-br/ligue180</a:t>
            </a:r>
          </a:p>
          <a:p xmlns:a="http://schemas.openxmlformats.org/drawingml/2006/main">
            <a:r>
              <a:t>SESA — acesso à atenção e urgência em saúde: https://www.saude.pr.gov.br/Pagina/Atencao-Saude-das-Pessoas-em-Situacao-de-Violencia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MÓDULO IV — Produtos e compromissos da oficina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Roteiro detalhado da oficina de 65 minutos</a:t>
            </a:r>
          </a:p>
          <a:p xmlns:a="http://schemas.openxmlformats.org/drawingml/2006/main">
            <a:r>
              <a:t>Preparação:  formar grupos com participantes de setores diferentes, preferencialmente reunindo quem compartilha um território ou referência regional. Disponibilizar a matriz do Módulo III, o mapa funcional, folhas para desenhar o fluxo e o quadro de pendências. Usar exclusivamente o caso fictício para o exercício.    Momento  Tempo  Tarefa e resultado    Leitura e necessidades  10 min  Identificar proteção imediata, comunicação segura, documentos, transporte e necessidades próprias da adolescente.    Construção do fluxo  20 min  Definir ações simultâneas, serviços, responsáveis, acesso e retorno. Distinguir referência confirmada de informação pendente.    Teste cruzado  15 min  Outro grupo introduz uma intercorrência e verifica se há alternativa, responsável e continuidade.    Revisão e pendências  10 min  Ajustar o desenho e registrar o que depende de pacto entre equipes ou de decisão de gestão.    Socialização  10 min  Apresentar uma solução de acesso e uma pendência prioritária, com justificativa.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Ficha de trabalho para mapear um serviço</a:t>
            </a:r>
          </a:p>
          <a:p xmlns:a="http://schemas.openxmlformats.org/drawingml/2006/main">
            <a:r>
              <a:t>Utilizar uma ficha por serviço. Não registrar nomes de usuárias ou detalhes de situações atendidas. O preenchimento complementa a matriz de mapeamento apresentada no bloco 2.   Município e serviço:  _____________________________________________________   Oferta efetiva e público atendido:  __________________________________________   Abrangência e forma de acesso:  ____________________________________________   Funcionamento e alternativa fora do expediente:  _____________________________   Canal institucional e ponto focal:  ___________________________________________   Acessibilidade, transporte e cuidado com dependentes:  ________________________   Forma de confirmação e contrarreferência:  ___________________________________   Fonte, data da conferência e responsável:  ____________________________________   Informações ainda a validar:  _______________________________________________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Registro pedagógico de articulação e retorno</a:t>
            </a:r>
          </a:p>
          <a:p xmlns:a="http://schemas.openxmlformats.org/drawingml/2006/main">
            <a:r>
              <a:t>Modelo para testar o fluxo com o caso fictício; não substitui instrumentos oficiais de prontuário ou comunicação. No uso institucional, os campos e as regras de guarda devem ser definidos pelos serviços competentes.    Momento  Elementos necessários ao exercício    Solicitação  Serviço de origem e destino; necessidade e finalidade; urgência identificada; providências realizadas; condições de acesso; canal institucional de retorno.    Recebimento  Data e responsável; possibilidade de atendimento; informações estritamente necessárias ainda pendentes; alternativa em caso de indisponibilidade.    Contrarreferência  Atendimento realizado ou previsto; necessidades ainda não atendidas; divisão de responsabilidades; próximo passo e forma de acompanhamento.    Reavaliação  Acesso efetivamente ocorrido; barreiras persistentes; mudanças da situação; necessidade de novo acionamento e revisão do plano.    O compromisso final é tornar verificável a continuidade: quem acolheu, quem assumiu cada resposta, se a mulher conseguiu acessar o atendimento e o que ainda exige ação. Esse registro alimentará a pactuação posterior e a socialização de boas práticas prevista no encerramento do programa.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 E LINKS DE CONSULTA</a:t>
            </a:r>
          </a:p>
          <a:p xmlns:a="http://schemas.openxmlformats.org/drawingml/2006/main">
            <a:r>
              <a:t>Matriz de mapeamento: https://mulher-segura.camolezimonica.chatgpt.site/#mapa-rede</a:t>
            </a:r>
          </a:p>
          <a:p xmlns:a="http://schemas.openxmlformats.org/drawingml/2006/main">
            <a:r>
              <a:t>Oficina de fluxo: https://mulher-segura.camolezimonica.chatgpt.site/#oficina-4</a:t>
            </a:r>
          </a:p>
          <a:p xmlns:a="http://schemas.openxmlformats.org/drawingml/2006/main">
            <a:r>
              <a:t>Retomar o módulo III: https://mulher-segura.camolezimonica.chatgpt.site/#modulo-3</a:t>
            </a:r>
          </a:p>
          <a:p xmlns:a="http://schemas.openxmlformats.org/drawingml/2006/main">
            <a:r>
              <a:t>Documento de referência · Secretaria de Políticas para as Mulheres  ↗: https://www12.senado.leg.br/institucional/omv/copy_of_acervo/outras-referencias/copy2_of_entenda-a-violencia/pdfs/rede-de-enfrentamento-a-violencia-contra-as-mulheres</a:t>
            </a:r>
          </a:p>
          <a:p xmlns:a="http://schemas.openxmlformats.org/drawingml/2006/main">
            <a:r>
              <a:t>Lei Maria da Penha — arts. 8º e 9º: https://www.planalto.gov.br/ccivil_03/_ato2004-2006/2006/lei/l11340.htm</a:t>
            </a:r>
          </a:p>
          <a:p xmlns:a="http://schemas.openxmlformats.org/drawingml/2006/main">
            <a:r>
              <a:t>Lei nº 14.899/2024 — planejamento e articulação das redes: https://www.planalto.gov.br/ccivil_03/_ato2023-2026/2024/lei/l14899.htm</a:t>
            </a:r>
          </a:p>
          <a:p xmlns:a="http://schemas.openxmlformats.org/drawingml/2006/main">
            <a:r>
              <a:t>MDS — acesso ao CREAS: https://www.gov.br/pt-br/servicos/acessar-creas-centro-de-referencia-especializado-em-assistencia-social</a:t>
            </a:r>
          </a:p>
          <a:p xmlns:a="http://schemas.openxmlformats.org/drawingml/2006/main">
            <a:r>
              <a:t>Resolução CNAS nº 109/2009 — Tipificação Nacional dos Serviços Socioassistenciais: https://www.mds.gov.br/webarquivos/public/resolucao_CNAS_N109_%202009.pdf</a:t>
            </a:r>
          </a:p>
          <a:p xmlns:a="http://schemas.openxmlformats.org/drawingml/2006/main">
            <a:r>
              <a:t>SEMIPI Paraná — função dos centros de referência de atendimento à mulher: https://www.semipi.pr.gov.br/Pagina/Centro-de-Referencia-de-Atendimento-Mulher-CRAM</a:t>
            </a:r>
          </a:p>
          <a:p xmlns:a="http://schemas.openxmlformats.org/drawingml/2006/main">
            <a:r>
              <a:t>Ministério da Saúde — Guia prático de cuidado à mulher em situação de violência: https://www.gov.br/saude/pt-br/centrais-de-conteudo/publicacoes/guias-e-manuais/2025/guia-pratico-de-cuidado-a-mulher-em-situacao-de-violencia.pdf</a:t>
            </a:r>
          </a:p>
          <a:p xmlns:a="http://schemas.openxmlformats.org/drawingml/2006/main">
            <a:r>
              <a:t>Lei nº 12.845/2013 — atendimento integral em violência sexual: https://www.planalto.gov.br/ccivil_03/_ato2011-2014/2013/lei/l12845.htm</a:t>
            </a:r>
          </a:p>
          <a:p xmlns:a="http://schemas.openxmlformats.org/drawingml/2006/main">
            <a:r>
              <a:t>Curitiba — publicação de 18/06/2026: https://www.curitiba.pr.gov.br/noticias/casa-da-mulher-brasileira-completa-dez-anos-como-referencia-no-acolhimento-e-protecao-de-mulheres-em-curitiba/83645</a:t>
            </a:r>
          </a:p>
          <a:p xmlns:a="http://schemas.openxmlformats.org/drawingml/2006/main">
            <a:r>
              <a:t>Pinhais — publicação de 07/08/2026: https://atendenet.pinhais.pr.gov.br/cidadao/noticia/lei-maria-da-penha-20-anos-pinhais-reforca-acoes-de-conscientizacao-e-celebra-5-anos-do-centro-de-referencia</a:t>
            </a:r>
          </a:p>
          <a:p xmlns:a="http://schemas.openxmlformats.org/drawingml/2006/main">
            <a:r>
              <a:t>São José dos Pinhais — publicação de 01/08/2025: https://www.sjp.pr.gov.br/agosto-lilas-sao-jose-dos-pinhais-realiza-acoes-de-combate-a-violencia-contra-a-mulher/</a:t>
            </a:r>
          </a:p>
          <a:p xmlns:a="http://schemas.openxmlformats.org/drawingml/2006/main">
            <a:r>
              <a:t>SESA — relação de referências por Região de Saúde: https://www.documentador.pr.gov.br/documentador/pub.do?action=d&amp;amp;uuid=%40gtf-escriba-sesa%40f3986f0c-4086-4f11-b607-22db5c90b460</a:t>
            </a:r>
          </a:p>
          <a:p xmlns:a="http://schemas.openxmlformats.org/drawingml/2006/main">
            <a:r>
              <a:t>SESA — página de atenção às pessoas em situação de violência e referências: https://www.saude.pr.gov.br/Pagina/Atencao-Pessoas-em-Situacao-de-Violencia</a:t>
            </a:r>
          </a:p>
          <a:p xmlns:a="http://schemas.openxmlformats.org/drawingml/2006/main">
            <a:r>
              <a:t>PCPR — orientação e acesso aos serviços policiais: https://www.policiacivil.pr.gov.br/mulher</a:t>
            </a:r>
          </a:p>
          <a:p xmlns:a="http://schemas.openxmlformats.org/drawingml/2006/main">
            <a:r>
              <a:t>Base territorial utilizada no hub: https://mulher-segura.camolezimonica.chatgpt.site/materiais/base/Base_Mestra_Indicadores_Mulher_Segura_COMESP.xlsx</a:t>
            </a:r>
          </a:p>
          <a:p xmlns:a="http://schemas.openxmlformats.org/drawingml/2006/main">
            <a:r>
              <a:t>IPARDES — Mulheres do Paraná: https://www.ipardes.pr.gov.br/Pagina/Mulheres-do-Parana</a:t>
            </a:r>
          </a:p>
          <a:p xmlns:a="http://schemas.openxmlformats.org/drawingml/2006/main">
            <a:r>
              <a:t>Lei nº 13.431/2017 — proteção de crianças e adolescentes vítimas ou testemunhas de violência: https://www.planalto.gov.br/ccivil_03/_ato2015-2018/2017/lei/l13431.htm</a:t>
            </a:r>
          </a:p>
          <a:p xmlns:a="http://schemas.openxmlformats.org/drawingml/2006/main">
            <a:r>
              <a:t>LGPD — princípios, bases legais e tratamento de dados sensíveis: https://www.planalto.gov.br/ccivil_03/_ato2015-2018/2018/lei/l13709.htm</a:t>
            </a:r>
          </a:p>
          <a:p xmlns:a="http://schemas.openxmlformats.org/drawingml/2006/main">
            <a:r>
              <a:t>Ligue 180 — finalidade e funcionamento: https://www.gov.br/mulheres/pt-br/ligue180</a:t>
            </a:r>
          </a:p>
          <a:p xmlns:a="http://schemas.openxmlformats.org/drawingml/2006/main">
            <a:r>
              <a:t>SESA — acesso à atenção e urgência em saúde: https://www.saude.pr.gov.br/Pagina/Atencao-Saude-das-Pessoas-em-Situacao-de-Violencia</a:t>
            </a:r>
          </a:p>
          <a:p xmlns:a="http://schemas.openxmlformats.org/drawingml/2006/main">
            <a:r>
              <a:t>Consultar o protocolo de facilitação →: https://mulher-segura.camolezimonica.chatgpt.site/#facilitacao</a:t>
            </a:r>
          </a:p>
          <a:p xmlns:a="http://schemas.openxmlformats.org/drawingml/2006/main">
            <a:r>
              <a:t>Retomar legislação: https://mulher-segura.camolezimonica.chatgpt.site/#modulo-3</a:t>
            </a:r>
          </a:p>
          <a:p xmlns:a="http://schemas.openxmlformats.org/drawingml/2006/main">
            <a:r>
              <a:t>Consultar a base territorial: https://mulher-segura.camolezimonica.chatgpt.site/#base</a:t>
            </a:r>
          </a:p>
          <a:p xmlns:a="http://schemas.openxmlformats.org/drawingml/2006/main">
            <a:r>
              <a:t>Voltar ao início ↑: https://mulher-segura.camolezimonica.chatgpt.site/#inicio</a:t>
            </a:r>
          </a:p>
          <a:p xmlns:a="http://schemas.openxmlformats.org/drawingml/2006/main">
            <a:r>
              <a:t>Documento de referência · Secretaria de Políticas para as Mulheres ↗: https://www12.senado.leg.br/institucional/omv/copy_of_acervo/outras-referencias/copy2_of_entenda-a-violencia/pdfs/rede-de-enfrentamento-a-violencia-contra-as-mulheres</a:t>
            </a:r>
          </a:p>
          <a:p xmlns:a="http://schemas.openxmlformats.org/drawingml/2006/main">
            <a:r>
              <a:t>Lei Maria da Penha — arts. 8º e 9º: https://www.planalto.gov.br/ccivil_03/_ato2004-2006/2006/lei/l11340.htm</a:t>
            </a:r>
          </a:p>
          <a:p xmlns:a="http://schemas.openxmlformats.org/drawingml/2006/main">
            <a:r>
              <a:t>Lei nº 14.899/2024 — planejamento e articulação das redes: https://www.planalto.gov.br/ccivil_03/_ato2023-2026/2024/lei/l14899.htm</a:t>
            </a:r>
          </a:p>
          <a:p xmlns:a="http://schemas.openxmlformats.org/drawingml/2006/main">
            <a:r>
              <a:t>MDS — acesso ao CREAS: https://www.gov.br/pt-br/servicos/acessar-creas-centro-de-referencia-especializado-em-assistencia-social</a:t>
            </a:r>
          </a:p>
          <a:p xmlns:a="http://schemas.openxmlformats.org/drawingml/2006/main">
            <a:r>
              <a:t>Resolução CNAS nº 109/2009 — Tipificação Nacional dos Serviços Socioassistenciais: https://www.mds.gov.br/webarquivos/public/resolucao_CNAS_N109_%202009.pdf</a:t>
            </a:r>
          </a:p>
          <a:p xmlns:a="http://schemas.openxmlformats.org/drawingml/2006/main">
            <a:r>
              <a:t>SEMIPI Paraná — função dos centros de referência de atendimento à mulher: https://www.semipi.pr.gov.br/Pagina/Centro-de-Referencia-de-Atendimento-Mulher-CRAM</a:t>
            </a:r>
          </a:p>
          <a:p xmlns:a="http://schemas.openxmlformats.org/drawingml/2006/main">
            <a:r>
              <a:t>Ministério da Saúde — Guia prático de cuidado à mulher em situação de violência: https://www.gov.br/saude/pt-br/centrais-de-conteudo/publicacoes/guias-e-manuais/2025/guia-pratico-de-cuidado-a-mulher-em-situacao-de-violencia.pdf</a:t>
            </a:r>
          </a:p>
          <a:p xmlns:a="http://schemas.openxmlformats.org/drawingml/2006/main">
            <a:r>
              <a:t>Lei nº 12.845/2013 — atendimento integral em violência sexual: https://www.planalto.gov.br/ccivil_03/_ato2011-2014/2013/lei/l12845.htm</a:t>
            </a:r>
          </a:p>
          <a:p xmlns:a="http://schemas.openxmlformats.org/drawingml/2006/main">
            <a:r>
              <a:t>Curitiba — publicação de 18/06/2026: https://www.curitiba.pr.gov.br/noticias/casa-da-mulher-brasileira-completa-dez-anos-como-referencia-no-acolhimento-e-protecao-de-mulheres-em-curitiba/83645</a:t>
            </a:r>
          </a:p>
          <a:p xmlns:a="http://schemas.openxmlformats.org/drawingml/2006/main">
            <a:r>
              <a:t>Pinhais — publicação de 07/08/2026: https://atendenet.pinhais.pr.gov.br/cidadao/noticia/lei-maria-da-penha-20-anos-pinhais-reforca-acoes-de-conscientizacao-e-celebra-5-anos-do-centro-de-referencia</a:t>
            </a:r>
          </a:p>
          <a:p xmlns:a="http://schemas.openxmlformats.org/drawingml/2006/main">
            <a:r>
              <a:t>São José dos Pinhais — publicação de 01/08/2025: https://www.sjp.pr.gov.br/agosto-lilas-sao-jose-dos-pinhais-realiza-acoes-de-combate-a-violencia-contra-a-mulher/</a:t>
            </a:r>
          </a:p>
          <a:p xmlns:a="http://schemas.openxmlformats.org/drawingml/2006/main">
            <a:r>
              <a:t>SESA — relação de referências por Região de Saúde: https://www.documentador.pr.gov.br/documentador/pub.do?action=d&amp;amp;uuid=%40gtf-escriba-sesa%40f3986f0c-4086-4f11-b607-22db5c90b460</a:t>
            </a:r>
          </a:p>
          <a:p xmlns:a="http://schemas.openxmlformats.org/drawingml/2006/main">
            <a:r>
              <a:t>SESA — página de atenção às pessoas em situação de violência e referências: https://www.saude.pr.gov.br/Pagina/Atencao-Pessoas-em-Situacao-de-Violencia</a:t>
            </a:r>
          </a:p>
          <a:p xmlns:a="http://schemas.openxmlformats.org/drawingml/2006/main">
            <a:r>
              <a:t>PCPR — orientação e acesso aos serviços policiais: https://www.policiacivil.pr.gov.br/mulher</a:t>
            </a:r>
          </a:p>
          <a:p xmlns:a="http://schemas.openxmlformats.org/drawingml/2006/main">
            <a:r>
              <a:t>Base territorial utilizada no hub: https://mulher-segura.camolezimonica.chatgpt.site/materiais/base/Base_Mestra_Indicadores_Mulher_Segura_COMESP.xlsx</a:t>
            </a:r>
          </a:p>
          <a:p xmlns:a="http://schemas.openxmlformats.org/drawingml/2006/main">
            <a:r>
              <a:t>IPARDES — Mulheres do Paraná: https://www.ipardes.pr.gov.br/Pagina/Mulheres-do-Parana</a:t>
            </a:r>
          </a:p>
          <a:p xmlns:a="http://schemas.openxmlformats.org/drawingml/2006/main">
            <a:r>
              <a:t>Lei nº 13.431/2017 — proteção de crianças e adolescentes vítimas ou testemunhas de violência: https://www.planalto.gov.br/ccivil_03/_ato2015-2018/2017/lei/l13431.htm</a:t>
            </a:r>
          </a:p>
          <a:p xmlns:a="http://schemas.openxmlformats.org/drawingml/2006/main">
            <a:r>
              <a:t>LGPD — princípios, bases legais e tratamento de dados sensíveis: https://www.planalto.gov.br/ccivil_03/_ato2015-2018/2018/lei/l13709.htm</a:t>
            </a:r>
          </a:p>
          <a:p xmlns:a="http://schemas.openxmlformats.org/drawingml/2006/main">
            <a:r>
              <a:t>Ligue 180 — finalidade e funcionamento: https://www.gov.br/mulheres/pt-br/ligue180</a:t>
            </a:r>
          </a:p>
          <a:p xmlns:a="http://schemas.openxmlformats.org/drawingml/2006/main">
            <a:r>
              <a:t>SESA — acesso à atenção e urgência em saúde: https://www.saude.pr.gov.br/Pagina/Atencao-Saude-das-Pessoas-em-Situacao-de-Violencia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MÓDULO IV — Fontes e materiais de consulta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 E LINKS DE CONSULTA</a:t>
            </a:r>
          </a:p>
          <a:p xmlns:a="http://schemas.openxmlformats.org/drawingml/2006/main">
            <a:r>
              <a:t>Matriz de mapeamento: https://mulher-segura.camolezimonica.chatgpt.site/#mapa-rede</a:t>
            </a:r>
          </a:p>
          <a:p xmlns:a="http://schemas.openxmlformats.org/drawingml/2006/main">
            <a:r>
              <a:t>Oficina de fluxo: https://mulher-segura.camolezimonica.chatgpt.site/#oficina-4</a:t>
            </a:r>
          </a:p>
          <a:p xmlns:a="http://schemas.openxmlformats.org/drawingml/2006/main">
            <a:r>
              <a:t>Retomar o módulo III: https://mulher-segura.camolezimonica.chatgpt.site/#modulo-3</a:t>
            </a:r>
          </a:p>
          <a:p xmlns:a="http://schemas.openxmlformats.org/drawingml/2006/main">
            <a:r>
              <a:t>Documento de referência · Secretaria de Políticas para as Mulheres  ↗: https://www12.senado.leg.br/institucional/omv/copy_of_acervo/outras-referencias/copy2_of_entenda-a-violencia/pdfs/rede-de-enfrentamento-a-violencia-contra-as-mulheres</a:t>
            </a:r>
          </a:p>
          <a:p xmlns:a="http://schemas.openxmlformats.org/drawingml/2006/main">
            <a:r>
              <a:t>Lei Maria da Penha — arts. 8º e 9º: https://www.planalto.gov.br/ccivil_03/_ato2004-2006/2006/lei/l11340.htm</a:t>
            </a:r>
          </a:p>
          <a:p xmlns:a="http://schemas.openxmlformats.org/drawingml/2006/main">
            <a:r>
              <a:t>Lei nº 14.899/2024 — planejamento e articulação das redes: https://www.planalto.gov.br/ccivil_03/_ato2023-2026/2024/lei/l14899.htm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MÓDULO IV — Fontes e materiais de consulta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 E LINKS DE CONSULTA</a:t>
            </a:r>
          </a:p>
          <a:p xmlns:a="http://schemas.openxmlformats.org/drawingml/2006/main">
            <a:r>
              <a:t>MDS — acesso ao CREAS: https://www.gov.br/pt-br/servicos/acessar-creas-centro-de-referencia-especializado-em-assistencia-social</a:t>
            </a:r>
          </a:p>
          <a:p xmlns:a="http://schemas.openxmlformats.org/drawingml/2006/main">
            <a:r>
              <a:t>Resolução CNAS nº 109/2009 — Tipificação Nacional dos Serviços Socioassistenciais: https://www.mds.gov.br/webarquivos/public/resolucao_CNAS_N109_%202009.pdf</a:t>
            </a:r>
          </a:p>
          <a:p xmlns:a="http://schemas.openxmlformats.org/drawingml/2006/main">
            <a:r>
              <a:t>SEMIPI Paraná — função dos centros de referência de atendimento à mulher: https://www.semipi.pr.gov.br/Pagina/Centro-de-Referencia-de-Atendimento-Mulher-CRAM</a:t>
            </a:r>
          </a:p>
          <a:p xmlns:a="http://schemas.openxmlformats.org/drawingml/2006/main">
            <a:r>
              <a:t>Ministério da Saúde — Guia prático de cuidado à mulher em situação de violência: https://www.gov.br/saude/pt-br/centrais-de-conteudo/publicacoes/guias-e-manuais/2025/guia-pratico-de-cuidado-a-mulher-em-situacao-de-violencia.pdf</a:t>
            </a:r>
          </a:p>
          <a:p xmlns:a="http://schemas.openxmlformats.org/drawingml/2006/main">
            <a:r>
              <a:t>Lei nº 12.845/2013 — atendimento integral em violência sexual: https://www.planalto.gov.br/ccivil_03/_ato2011-2014/2013/lei/l12845.htm</a:t>
            </a:r>
          </a:p>
          <a:p xmlns:a="http://schemas.openxmlformats.org/drawingml/2006/main">
            <a:r>
              <a:t>Curitiba — publicação de 18/06/2026: https://www.curitiba.pr.gov.br/noticias/casa-da-mulher-brasileira-completa-dez-anos-como-referencia-no-acolhimento-e-protecao-de-mulheres-em-curitiba/83645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MÓDULO IV — Fontes e materiais de consulta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 E LINKS DE CONSULTA</a:t>
            </a:r>
          </a:p>
          <a:p xmlns:a="http://schemas.openxmlformats.org/drawingml/2006/main">
            <a:r>
              <a:t>Pinhais — publicação de 07/08/2026: https://atendenet.pinhais.pr.gov.br/cidadao/noticia/lei-maria-da-penha-20-anos-pinhais-reforca-acoes-de-conscientizacao-e-celebra-5-anos-do-centro-de-referencia</a:t>
            </a:r>
          </a:p>
          <a:p xmlns:a="http://schemas.openxmlformats.org/drawingml/2006/main">
            <a:r>
              <a:t>São José dos Pinhais — publicação de 01/08/2025: https://www.sjp.pr.gov.br/agosto-lilas-sao-jose-dos-pinhais-realiza-acoes-de-combate-a-violencia-contra-a-mulher/</a:t>
            </a:r>
          </a:p>
          <a:p xmlns:a="http://schemas.openxmlformats.org/drawingml/2006/main">
            <a:r>
              <a:t>SESA — relação de referências por Região de Saúde: https://www.documentador.pr.gov.br/documentador/pub.do?action=d&amp;amp;uuid=%40gtf-escriba-sesa%40f3986f0c-4086-4f11-b607-22db5c90b460</a:t>
            </a:r>
          </a:p>
          <a:p xmlns:a="http://schemas.openxmlformats.org/drawingml/2006/main">
            <a:r>
              <a:t>SESA — página de atenção às pessoas em situação de violência e referências: https://www.saude.pr.gov.br/Pagina/Atencao-Pessoas-em-Situacao-de-Violencia</a:t>
            </a:r>
          </a:p>
          <a:p xmlns:a="http://schemas.openxmlformats.org/drawingml/2006/main">
            <a:r>
              <a:t>PCPR — orientação e acesso aos serviços policiais: https://www.policiacivil.pr.gov.br/mulher</a:t>
            </a:r>
          </a:p>
          <a:p xmlns:a="http://schemas.openxmlformats.org/drawingml/2006/main">
            <a:r>
              <a:t>Base territorial utilizada no hub: https://mulher-segura.camolezimonica.chatgpt.site/materiais/base/Base_Mestra_Indicadores_Mulher_Segura_COMESP.xlsx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MÓDULO IV — Fontes e materiais de consulta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 E LINKS DE CONSULTA</a:t>
            </a:r>
          </a:p>
          <a:p xmlns:a="http://schemas.openxmlformats.org/drawingml/2006/main">
            <a:r>
              <a:t>IPARDES — Mulheres do Paraná: https://www.ipardes.pr.gov.br/Pagina/Mulheres-do-Parana</a:t>
            </a:r>
          </a:p>
          <a:p xmlns:a="http://schemas.openxmlformats.org/drawingml/2006/main">
            <a:r>
              <a:t>Lei nº 13.431/2017 — proteção de crianças e adolescentes vítimas ou testemunhas de violência: https://www.planalto.gov.br/ccivil_03/_ato2015-2018/2017/lei/l13431.htm</a:t>
            </a:r>
          </a:p>
          <a:p xmlns:a="http://schemas.openxmlformats.org/drawingml/2006/main">
            <a:r>
              <a:t>LGPD — princípios, bases legais e tratamento de dados sensíveis: https://www.planalto.gov.br/ccivil_03/_ato2015-2018/2018/lei/l13709.htm</a:t>
            </a:r>
          </a:p>
          <a:p xmlns:a="http://schemas.openxmlformats.org/drawingml/2006/main">
            <a:r>
              <a:t>Ligue 180 — finalidade e funcionamento: https://www.gov.br/mulheres/pt-br/ligue180</a:t>
            </a:r>
          </a:p>
          <a:p xmlns:a="http://schemas.openxmlformats.org/drawingml/2006/main">
            <a:r>
              <a:t>SESA — acesso à atenção e urgência em saúde: https://www.saude.pr.gov.br/Pagina/Atencao-Saude-das-Pessoas-em-Situacao-de-Violencia</a:t>
            </a:r>
          </a:p>
          <a:p xmlns:a="http://schemas.openxmlformats.org/drawingml/2006/main">
            <a:r>
              <a:t>Consultar o protocolo de facilitação →: https://mulher-segura.camolezimonica.chatgpt.site/#facilitacao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MÓDULO IV — Fontes e materiais de consulta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 E LINKS DE CONSULTA</a:t>
            </a:r>
          </a:p>
          <a:p xmlns:a="http://schemas.openxmlformats.org/drawingml/2006/main">
            <a:r>
              <a:t>Consultar a base territorial: https://mulher-segura.camolezimonica.chatgpt.site/#base</a:t>
            </a:r>
          </a:p>
          <a:p xmlns:a="http://schemas.openxmlformats.org/drawingml/2006/main">
            <a:r>
              <a:t>Voltar ao início ↑: https://mulher-segura.camolezimonica.chatgpt.site/#inicio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MÓDULO IV — Uma rede se reconhece na continuidade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4.2 Governança e articulação intermunicipal</a:t>
            </a:r>
          </a:p>
          <a:p xmlns:a="http://schemas.openxmlformats.org/drawingml/2006/main">
            <a:r>
              <a:t>A governança sustenta o fluxo depois da capacitação. Requer coordenação reconhecida, pontos focais e substitutos, critérios para discutir impasses, atualização dos contatos e participação das instituições com capacidade de decidir. Reuniões sem responsáveis por encaminhamentos podem produzir diagnósticos repetidos e poucas mudanças no acesso.  Uma proposta de organização distingue decisões operacionais, que podem ser assumidas pelas equipes dentro de suas competências, e decisões de gestão, como pactuação de transporte, recursos, cobertura regional e ampliação de oferta. O registro das pendências deve tornar essa diferença visível. A indicação de um órgão na oficina não equivale à aceitação de responsabilidade por ele.  Nos deslocamentos intermunicipais, combinar origem, destino, finalidade, modo de transporte, acompanhamento quando necessário, confirmação do acesso e continuidade no retorno. A mulher não deve se tornar a única portadora das informações entre equipes. O atendimento regional também não afasta as necessidades de suporte no município em que vive.  O enfrentamento ao feminicídio depende dessas conexões concretas. Ao retomar os pactos estudados no Módulo III, perguntar como compromissos de proteção se traduzem em resposta a ameaças, acesso às medidas e continuidade. O fluxo não substitui a avaliação de risco nem os protocolos oficiais; organiza quem aciona, quem responde e como se acompanha a situação.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4.3 Monitorar acesso e qualidade</a:t>
            </a:r>
          </a:p>
          <a:p xmlns:a="http://schemas.openxmlformats.org/drawingml/2006/main">
            <a:r>
              <a:t>O monitoramento deve examinar se a rede produziu acesso e continuidade, além do volume de atividades. Indicadores precisam de definição, período, fonte e responsável, para que números de instituições diferentes possam ser interpretados. Não há meta universal estabelecida nesta apostila: os parâmetros devem ser pactuados conforme necessidades, deveres legais e capacidade de resposta.    Indicador proposto  Como calcular ou observar  Cuidado de interpretação    Recebimento confirmado  Encaminhamentos com confirmação ÷ encaminhamentos que exigiam retorno no período × 100.  Confirmação não equivale a atendimento realizado.    Tempo até o atendimento  Intervalo entre solicitação e primeiro atendimento, separado por tipo de demanda.  Informar também pendências; não misturar urgência com acompanhamento programado.    Responsável definido  Situações acompanhadas com referência responsável registrada ÷ situações acompanhadas × 100.  Nome registrado não demonstra atuação efetiva.    Barreiras resolvidas  Barreiras com solução verificada ÷ barreiras identificadas e acompanhadas no período × 100.  Definir o que conta como barreira e como solução.    Percepção das mulheres  Escuta voluntária sobre respeito, compreensão e continuidade, por meio seguro.  Não vincular avaliação positiva à permanência no serviço nem expor a participante.    Recortes por território e características das usuárias podem ajudar a identificar desigualdades, desde que a coleta tenha finalidade legítima e a divulgação proteja a identidade, especialmente em grupos pequenos. Os resultados devem alimentar a revisão do fluxo e o planejamento, sem gerar competição entre serviços ou culpabilização de equipes por problemas estruturais.     Roteiro de facilitação · 4 horas      Etapa  Tempo  Desenvolvimento      Abertura  15 min  Retomada da matriz produzida no módulo III.    Bloco 1  30 min  Rede de enfrentamento e rede de atendimento.    Bloco 2  45 min  Mapeamento funcional e barreiras de acesso.    Bloco 3  40 min  Referência, contrarreferência e continuidade.    Bloco 4  30 min  Fluxos e governança.    Oficina integradora  65 min  Construção e teste do fluxo territorial.    Avaliação e compromissos  15 min  Ajustes, responsáveis e pendências.      Total: 240 minutos de atividades. Prever intervalos adicionalmente na organização do encontro.    OFICINA INTEGRADORA · 65 MIN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 E LINKS DE CONSULTA</a:t>
            </a:r>
          </a:p>
          <a:p xmlns:a="http://schemas.openxmlformats.org/drawingml/2006/main">
            <a:r>
              <a:t>Matriz de mapeamento: https://mulher-segura.camolezimonica.chatgpt.site/#mapa-rede</a:t>
            </a:r>
          </a:p>
          <a:p xmlns:a="http://schemas.openxmlformats.org/drawingml/2006/main">
            <a:r>
              <a:t>Oficina de fluxo: https://mulher-segura.camolezimonica.chatgpt.site/#oficina-4</a:t>
            </a:r>
          </a:p>
          <a:p xmlns:a="http://schemas.openxmlformats.org/drawingml/2006/main">
            <a:r>
              <a:t>Retomar o módulo III: https://mulher-segura.camolezimonica.chatgpt.site/#modulo-3</a:t>
            </a:r>
          </a:p>
          <a:p xmlns:a="http://schemas.openxmlformats.org/drawingml/2006/main">
            <a:r>
              <a:t>Documento de referência · Secretaria de Políticas para as Mulheres  ↗: https://www12.senado.leg.br/institucional/omv/copy_of_acervo/outras-referencias/copy2_of_entenda-a-violencia/pdfs/rede-de-enfrentamento-a-violencia-contra-as-mulheres</a:t>
            </a:r>
          </a:p>
          <a:p xmlns:a="http://schemas.openxmlformats.org/drawingml/2006/main">
            <a:r>
              <a:t>Lei Maria da Penha — arts. 8º e 9º: https://www.planalto.gov.br/ccivil_03/_ato2004-2006/2006/lei/l11340.htm</a:t>
            </a:r>
          </a:p>
          <a:p xmlns:a="http://schemas.openxmlformats.org/drawingml/2006/main">
            <a:r>
              <a:t>Lei nº 14.899/2024 — planejamento e articulação das redes: https://www.planalto.gov.br/ccivil_03/_ato2023-2026/2024/lei/l14899.htm</a:t>
            </a:r>
          </a:p>
          <a:p xmlns:a="http://schemas.openxmlformats.org/drawingml/2006/main">
            <a:r>
              <a:t>MDS — acesso ao CREAS: https://www.gov.br/pt-br/servicos/acessar-creas-centro-de-referencia-especializado-em-assistencia-social</a:t>
            </a:r>
          </a:p>
          <a:p xmlns:a="http://schemas.openxmlformats.org/drawingml/2006/main">
            <a:r>
              <a:t>Resolução CNAS nº 109/2009 — Tipificação Nacional dos Serviços Socioassistenciais: https://www.mds.gov.br/webarquivos/public/resolucao_CNAS_N109_%202009.pdf</a:t>
            </a:r>
          </a:p>
          <a:p xmlns:a="http://schemas.openxmlformats.org/drawingml/2006/main">
            <a:r>
              <a:t>SEMIPI Paraná — função dos centros de referência de atendimento à mulher: https://www.semipi.pr.gov.br/Pagina/Centro-de-Referencia-de-Atendimento-Mulher-CRAM</a:t>
            </a:r>
          </a:p>
          <a:p xmlns:a="http://schemas.openxmlformats.org/drawingml/2006/main">
            <a:r>
              <a:t>Ministério da Saúde — Guia prático de cuidado à mulher em situação de violência: https://www.gov.br/saude/pt-br/centrais-de-conteudo/publicacoes/guias-e-manuais/2025/guia-pratico-de-cuidado-a-mulher-em-situacao-de-violencia.pdf</a:t>
            </a:r>
          </a:p>
          <a:p xmlns:a="http://schemas.openxmlformats.org/drawingml/2006/main">
            <a:r>
              <a:t>Lei nº 12.845/2013 — atendimento integral em violência sexual: https://www.planalto.gov.br/ccivil_03/_ato2011-2014/2013/lei/l12845.htm</a:t>
            </a:r>
          </a:p>
          <a:p xmlns:a="http://schemas.openxmlformats.org/drawingml/2006/main">
            <a:r>
              <a:t>Curitiba — publicação de 18/06/2026: https://www.curitiba.pr.gov.br/noticias/casa-da-mulher-brasileira-completa-dez-anos-como-referencia-no-acolhimento-e-protecao-de-mulheres-em-curitiba/83645</a:t>
            </a:r>
          </a:p>
          <a:p xmlns:a="http://schemas.openxmlformats.org/drawingml/2006/main">
            <a:r>
              <a:t>Pinhais — publicação de 07/08/2026: https://atendenet.pinhais.pr.gov.br/cidadao/noticia/lei-maria-da-penha-20-anos-pinhais-reforca-acoes-de-conscientizacao-e-celebra-5-anos-do-centro-de-referencia</a:t>
            </a:r>
          </a:p>
          <a:p xmlns:a="http://schemas.openxmlformats.org/drawingml/2006/main">
            <a:r>
              <a:t>São José dos Pinhais — publicação de 01/08/2025: https://www.sjp.pr.gov.br/agosto-lilas-sao-jose-dos-pinhais-realiza-acoes-de-combate-a-violencia-contra-a-mulher/</a:t>
            </a:r>
          </a:p>
          <a:p xmlns:a="http://schemas.openxmlformats.org/drawingml/2006/main">
            <a:r>
              <a:t>SESA — relação de referências por Região de Saúde: https://www.documentador.pr.gov.br/documentador/pub.do?action=d&amp;amp;uuid=%40gtf-escriba-sesa%40f3986f0c-4086-4f11-b607-22db5c90b460</a:t>
            </a:r>
          </a:p>
          <a:p xmlns:a="http://schemas.openxmlformats.org/drawingml/2006/main">
            <a:r>
              <a:t>SESA — página de atenção às pessoas em situação de violência e referências: https://www.saude.pr.gov.br/Pagina/Atencao-Pessoas-em-Situacao-de-Violencia</a:t>
            </a:r>
          </a:p>
          <a:p xmlns:a="http://schemas.openxmlformats.org/drawingml/2006/main">
            <a:r>
              <a:t>PCPR — orientação e acesso aos serviços policiais: https://www.policiacivil.pr.gov.br/mulher</a:t>
            </a:r>
          </a:p>
          <a:p xmlns:a="http://schemas.openxmlformats.org/drawingml/2006/main">
            <a:r>
              <a:t>Base territorial utilizada no hub: https://mulher-segura.camolezimonica.chatgpt.site/materiais/base/Base_Mestra_Indicadores_Mulher_Segura_COMESP.xlsx</a:t>
            </a:r>
          </a:p>
          <a:p xmlns:a="http://schemas.openxmlformats.org/drawingml/2006/main">
            <a:r>
              <a:t>IPARDES — Mulheres do Paraná: https://www.ipardes.pr.gov.br/Pagina/Mulheres-do-Parana</a:t>
            </a:r>
          </a:p>
          <a:p xmlns:a="http://schemas.openxmlformats.org/drawingml/2006/main">
            <a:r>
              <a:t>Lei nº 13.431/2017 — proteção de crianças e adolescentes vítimas ou testemunhas de violência: https://www.planalto.gov.br/ccivil_03/_ato2015-2018/2017/lei/l13431.htm</a:t>
            </a:r>
          </a:p>
          <a:p xmlns:a="http://schemas.openxmlformats.org/drawingml/2006/main">
            <a:r>
              <a:t>LGPD — princípios, bases legais e tratamento de dados sensíveis: https://www.planalto.gov.br/ccivil_03/_ato2015-2018/2018/lei/l13709.htm</a:t>
            </a:r>
          </a:p>
          <a:p xmlns:a="http://schemas.openxmlformats.org/drawingml/2006/main">
            <a:r>
              <a:t>Ligue 180 — finalidade e funcionamento: https://www.gov.br/mulheres/pt-br/ligue180</a:t>
            </a:r>
          </a:p>
          <a:p xmlns:a="http://schemas.openxmlformats.org/drawingml/2006/main">
            <a:r>
              <a:t>SESA — acesso à atenção e urgência em saúde: https://www.saude.pr.gov.br/Pagina/Atencao-Saude-das-Pessoas-em-Situacao-de-Violencia</a:t>
            </a:r>
          </a:p>
          <a:p xmlns:a="http://schemas.openxmlformats.org/drawingml/2006/main">
            <a:r>
              <a:t>Consultar o protocolo de facilitação →: https://mulher-segura.camolezimonica.chatgpt.site/#facilitacao</a:t>
            </a:r>
          </a:p>
          <a:p xmlns:a="http://schemas.openxmlformats.org/drawingml/2006/main">
            <a:r>
              <a:t>Retomar legislação: https://mulher-segura.camolezimonica.chatgpt.site/#modulo-3</a:t>
            </a:r>
          </a:p>
          <a:p xmlns:a="http://schemas.openxmlformats.org/drawingml/2006/main">
            <a:r>
              <a:t>Consultar a base territorial: https://mulher-segura.camolezimonica.chatgpt.site/#base</a:t>
            </a:r>
          </a:p>
          <a:p xmlns:a="http://schemas.openxmlformats.org/drawingml/2006/main">
            <a:r>
              <a:t>Voltar ao início ↑: https://mulher-segura.camolezimonica.chatgpt.site/#inicio</a:t>
            </a:r>
          </a:p>
          <a:p xmlns:a="http://schemas.openxmlformats.org/drawingml/2006/main">
            <a:r>
              <a:t>Documento de referência · Secretaria de Políticas para as Mulheres ↗: https://www12.senado.leg.br/institucional/omv/copy_of_acervo/outras-referencias/copy2_of_entenda-a-violencia/pdfs/rede-de-enfrentamento-a-violencia-contra-as-mulheres</a:t>
            </a:r>
          </a:p>
          <a:p xmlns:a="http://schemas.openxmlformats.org/drawingml/2006/main">
            <a:r>
              <a:t>Lei Maria da Penha — arts. 8º e 9º: https://www.planalto.gov.br/ccivil_03/_ato2004-2006/2006/lei/l11340.htm</a:t>
            </a:r>
          </a:p>
          <a:p xmlns:a="http://schemas.openxmlformats.org/drawingml/2006/main">
            <a:r>
              <a:t>Lei nº 14.899/2024 — planejamento e articulação das redes: https://www.planalto.gov.br/ccivil_03/_ato2023-2026/2024/lei/l14899.htm</a:t>
            </a:r>
          </a:p>
          <a:p xmlns:a="http://schemas.openxmlformats.org/drawingml/2006/main">
            <a:r>
              <a:t>MDS — acesso ao CREAS: https://www.gov.br/pt-br/servicos/acessar-creas-centro-de-referencia-especializado-em-assistencia-social</a:t>
            </a:r>
          </a:p>
          <a:p xmlns:a="http://schemas.openxmlformats.org/drawingml/2006/main">
            <a:r>
              <a:t>Resolução CNAS nº 109/2009 — Tipificação Nacional dos Serviços Socioassistenciais: https://www.mds.gov.br/webarquivos/public/resolucao_CNAS_N109_%202009.pdf</a:t>
            </a:r>
          </a:p>
          <a:p xmlns:a="http://schemas.openxmlformats.org/drawingml/2006/main">
            <a:r>
              <a:t>SEMIPI Paraná — função dos centros de referência de atendimento à mulher: https://www.semipi.pr.gov.br/Pagina/Centro-de-Referencia-de-Atendimento-Mulher-CRAM</a:t>
            </a:r>
          </a:p>
          <a:p xmlns:a="http://schemas.openxmlformats.org/drawingml/2006/main">
            <a:r>
              <a:t>Ministério da Saúde — Guia prático de cuidado à mulher em situação de violência: https://www.gov.br/saude/pt-br/centrais-de-conteudo/publicacoes/guias-e-manuais/2025/guia-pratico-de-cuidado-a-mulher-em-situacao-de-violencia.pdf</a:t>
            </a:r>
          </a:p>
          <a:p xmlns:a="http://schemas.openxmlformats.org/drawingml/2006/main">
            <a:r>
              <a:t>Lei nº 12.845/2013 — atendimento integral em violência sexual: https://www.planalto.gov.br/ccivil_03/_ato2011-2014/2013/lei/l12845.htm</a:t>
            </a:r>
          </a:p>
          <a:p xmlns:a="http://schemas.openxmlformats.org/drawingml/2006/main">
            <a:r>
              <a:t>Curitiba — publicação de 18/06/2026: https://www.curitiba.pr.gov.br/noticias/casa-da-mulher-brasileira-completa-dez-anos-como-referencia-no-acolhimento-e-protecao-de-mulheres-em-curitiba/83645</a:t>
            </a:r>
          </a:p>
          <a:p xmlns:a="http://schemas.openxmlformats.org/drawingml/2006/main">
            <a:r>
              <a:t>Pinhais — publicação de 07/08/2026: https://atendenet.pinhais.pr.gov.br/cidadao/noticia/lei-maria-da-penha-20-anos-pinhais-reforca-acoes-de-conscientizacao-e-celebra-5-anos-do-centro-de-referencia</a:t>
            </a:r>
          </a:p>
          <a:p xmlns:a="http://schemas.openxmlformats.org/drawingml/2006/main">
            <a:r>
              <a:t>São José dos Pinhais — publicação de 01/08/2025: https://www.sjp.pr.gov.br/agosto-lilas-sao-jose-dos-pinhais-realiza-acoes-de-combate-a-violencia-contra-a-mulher/</a:t>
            </a:r>
          </a:p>
          <a:p xmlns:a="http://schemas.openxmlformats.org/drawingml/2006/main">
            <a:r>
              <a:t>SESA — relação de referências por Região de Saúde: https://www.documentador.pr.gov.br/documentador/pub.do?action=d&amp;amp;uuid=%40gtf-escriba-sesa%40f3986f0c-4086-4f11-b607-22db5c90b460</a:t>
            </a:r>
          </a:p>
          <a:p xmlns:a="http://schemas.openxmlformats.org/drawingml/2006/main">
            <a:r>
              <a:t>SESA — página de atenção às pessoas em situação de violência e referências: https://www.saude.pr.gov.br/Pagina/Atencao-Pessoas-em-Situacao-de-Violencia</a:t>
            </a:r>
          </a:p>
          <a:p xmlns:a="http://schemas.openxmlformats.org/drawingml/2006/main">
            <a:r>
              <a:t>PCPR — orientação e acesso aos serviços policiais: https://www.policiacivil.pr.gov.br/mulher</a:t>
            </a:r>
          </a:p>
          <a:p xmlns:a="http://schemas.openxmlformats.org/drawingml/2006/main">
            <a:r>
              <a:t>Base territorial utilizada no hub: https://mulher-segura.camolezimonica.chatgpt.site/materiais/base/Base_Mestra_Indicadores_Mulher_Segura_COMESP.xlsx</a:t>
            </a:r>
          </a:p>
          <a:p xmlns:a="http://schemas.openxmlformats.org/drawingml/2006/main">
            <a:r>
              <a:t>IPARDES — Mulheres do Paraná: https://www.ipardes.pr.gov.br/Pagina/Mulheres-do-Parana</a:t>
            </a:r>
          </a:p>
          <a:p xmlns:a="http://schemas.openxmlformats.org/drawingml/2006/main">
            <a:r>
              <a:t>Lei nº 13.431/2017 — proteção de crianças e adolescentes vítimas ou testemunhas de violência: https://www.planalto.gov.br/ccivil_03/_ato2015-2018/2017/lei/l13431.htm</a:t>
            </a:r>
          </a:p>
          <a:p xmlns:a="http://schemas.openxmlformats.org/drawingml/2006/main">
            <a:r>
              <a:t>LGPD — princípios, bases legais e tratamento de dados sensíveis: https://www.planalto.gov.br/ccivil_03/_ato2015-2018/2018/lei/l13709.htm</a:t>
            </a:r>
          </a:p>
          <a:p xmlns:a="http://schemas.openxmlformats.org/drawingml/2006/main">
            <a:r>
              <a:t>Ligue 180 — finalidade e funcionamento: https://www.gov.br/mulheres/pt-br/ligue180</a:t>
            </a:r>
          </a:p>
          <a:p xmlns:a="http://schemas.openxmlformats.org/drawingml/2006/main">
            <a:r>
              <a:t>SESA — acesso à atenção e urgência em saúde: https://www.saude.pr.gov.br/Pagina/Atencao-Saude-das-Pessoas-em-Situacao-de-Violencia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721060e2ba1415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5366dfb61ea46c2" /><Relationship Type="http://schemas.openxmlformats.org/officeDocument/2006/relationships/slideLayout" Target="/ppt/slideLayouts/slideLayout1.xml" Id="R12214d75f1054e6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2214d75f1054e6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36b5fa7d7145e0" /><Relationship Type="http://schemas.openxmlformats.org/officeDocument/2006/relationships/image" Target="/ppt/media/image.png" Id="Rd31a0fa60e444549" /><Relationship Type="http://schemas.openxmlformats.org/officeDocument/2006/relationships/notesSlide" Target="/ppt/notesSlides/notesSlide1.xml" Id="R01a5c5accc5a4c0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a9fd68281543a2" /><Relationship Type="http://schemas.openxmlformats.org/officeDocument/2006/relationships/notesSlide" Target="/ppt/notesSlides/notesSlide2.xml" Id="R1aa4a1bd4df6434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b2f11c826340ee" /><Relationship Type="http://schemas.openxmlformats.org/officeDocument/2006/relationships/notesSlide" Target="/ppt/notesSlides/notesSlide3.xml" Id="R85dc21eace224ff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796a49ce50488e" /><Relationship Type="http://schemas.openxmlformats.org/officeDocument/2006/relationships/notesSlide" Target="/ppt/notesSlides/notesSlide4.xml" Id="R72e0706725db426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961a9fd80c46dd" /><Relationship Type="http://schemas.openxmlformats.org/officeDocument/2006/relationships/notesSlide" Target="/ppt/notesSlides/notesSlide5.xml" Id="R4ada32b2cceb44d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c7d10112934c47" /><Relationship Type="http://schemas.openxmlformats.org/officeDocument/2006/relationships/notesSlide" Target="/ppt/notesSlides/notesSlide6.xml" Id="R0054d72dc02d468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cd736c332f4dab" /><Relationship Type="http://schemas.openxmlformats.org/officeDocument/2006/relationships/notesSlide" Target="/ppt/notesSlides/notesSlide7.xml" Id="Rc1e0782a00e4464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4d9015af424b1f" /><Relationship Type="http://schemas.openxmlformats.org/officeDocument/2006/relationships/notesSlide" Target="/ppt/notesSlides/notesSlide8.xml" Id="R84acc59a4b8c465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8b3c7ace75413b" /><Relationship Type="http://schemas.openxmlformats.org/officeDocument/2006/relationships/notesSlide" Target="/ppt/notesSlides/notesSlide9.xml" Id="R3e221570476c436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8d660588d8488c" /><Relationship Type="http://schemas.openxmlformats.org/officeDocument/2006/relationships/notesSlide" Target="/ppt/notesSlides/notesSlide10.xml" Id="Rb38fd028eab147b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37603328db43f7" /><Relationship Type="http://schemas.openxmlformats.org/officeDocument/2006/relationships/notesSlide" Target="/ppt/notesSlides/notesSlide11.xml" Id="R8e6ba773c6ed463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447d5c274a4e25" /><Relationship Type="http://schemas.openxmlformats.org/officeDocument/2006/relationships/notesSlide" Target="/ppt/notesSlides/notesSlide12.xml" Id="Raa060e3ff04e41d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e061bab0c843dd" /><Relationship Type="http://schemas.openxmlformats.org/officeDocument/2006/relationships/notesSlide" Target="/ppt/notesSlides/notesSlide13.xml" Id="Ra67fb16014344403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5d93fab82845e7" /><Relationship Type="http://schemas.openxmlformats.org/officeDocument/2006/relationships/notesSlide" Target="/ppt/notesSlides/notesSlide14.xml" Id="R7961234ef4a8450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7a04558869403c" /><Relationship Type="http://schemas.openxmlformats.org/officeDocument/2006/relationships/notesSlide" Target="/ppt/notesSlides/notesSlide15.xml" Id="R90381ec8c5584102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ce2c81cc0442dc" /><Relationship Type="http://schemas.openxmlformats.org/officeDocument/2006/relationships/notesSlide" Target="/ppt/notesSlides/notesSlide16.xml" Id="R07340fd18c0045c0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f02363e79248f0" /><Relationship Type="http://schemas.openxmlformats.org/officeDocument/2006/relationships/notesSlide" Target="/ppt/notesSlides/notesSlide17.xml" Id="R70e53a832cdf4d42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d6de1ad9ed44dc" /><Relationship Type="http://schemas.openxmlformats.org/officeDocument/2006/relationships/notesSlide" Target="/ppt/notesSlides/notesSlide18.xml" Id="R5d34b00fba834e7c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7e0ef28eb74a53" /><Relationship Type="http://schemas.openxmlformats.org/officeDocument/2006/relationships/notesSlide" Target="/ppt/notesSlides/notesSlide19.xml" Id="Re81e82eacba44c9e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9e61d2ef8c4d6b" /><Relationship Type="http://schemas.openxmlformats.org/officeDocument/2006/relationships/notesSlide" Target="/ppt/notesSlides/notesSlide20.xml" Id="R2c55641128a347fc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6bd5f62ed547e3" /><Relationship Type="http://schemas.openxmlformats.org/officeDocument/2006/relationships/notesSlide" Target="/ppt/notesSlides/notesSlide21.xml" Id="R572af14619f54bf4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3f523713764c24" /><Relationship Type="http://schemas.openxmlformats.org/officeDocument/2006/relationships/notesSlide" Target="/ppt/notesSlides/notesSlide22.xml" Id="R1be927760a144233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20790616a84cde" /><Relationship Type="http://schemas.openxmlformats.org/officeDocument/2006/relationships/notesSlide" Target="/ppt/notesSlides/notesSlide23.xml" Id="R1523d821e48f4af7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78dc1a22a94ec0" /><Relationship Type="http://schemas.openxmlformats.org/officeDocument/2006/relationships/notesSlide" Target="/ppt/notesSlides/notesSlide24.xml" Id="R3f9c1cc6d8ed41b4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98cfdb85554c57" /><Relationship Type="http://schemas.openxmlformats.org/officeDocument/2006/relationships/notesSlide" Target="/ppt/notesSlides/notesSlide25.xml" Id="R1c57e747cbb64e73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53ea283e1940f5" /><Relationship Type="http://schemas.openxmlformats.org/officeDocument/2006/relationships/notesSlide" Target="/ppt/notesSlides/notesSlide26.xml" Id="Rb3efb80c25ef4a4d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a1a00d29414d6b" /><Relationship Type="http://schemas.openxmlformats.org/officeDocument/2006/relationships/notesSlide" Target="/ppt/notesSlides/notesSlide27.xml" Id="R02e13de135db49a2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9216fea4b04530" /><Relationship Type="http://schemas.openxmlformats.org/officeDocument/2006/relationships/notesSlide" Target="/ppt/notesSlides/notesSlide28.xml" Id="Rfd83d8d2bff74122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57e0e680c248e5" /><Relationship Type="http://schemas.openxmlformats.org/officeDocument/2006/relationships/notesSlide" Target="/ppt/notesSlides/notesSlide29.xml" Id="Rf9b2f65e8b2c4572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ca1b3f1d134b1e" /><Relationship Type="http://schemas.openxmlformats.org/officeDocument/2006/relationships/notesSlide" Target="/ppt/notesSlides/notesSlide30.xml" Id="Rfa9f8b29e5d74567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414a747085407c" /><Relationship Type="http://schemas.openxmlformats.org/officeDocument/2006/relationships/hyperlink" Target="https://mulher-segura.camolezimonica.chatgpt.site/#mapa-rede" TargetMode="External" Id="Rd0c20aa9d386487b" /><Relationship Type="http://schemas.openxmlformats.org/officeDocument/2006/relationships/hyperlink" Target="https://mulher-segura.camolezimonica.chatgpt.site/#oficina-4" TargetMode="External" Id="R338b1addd06b4073" /><Relationship Type="http://schemas.openxmlformats.org/officeDocument/2006/relationships/hyperlink" Target="https://mulher-segura.camolezimonica.chatgpt.site/#modulo-3" TargetMode="External" Id="R4e401eafa5854253" /><Relationship Type="http://schemas.openxmlformats.org/officeDocument/2006/relationships/hyperlink" Target="https://www12.senado.leg.br/institucional/omv/copy_of_acervo/outras-referencias/copy2_of_entenda-a-violencia/pdfs/rede-de-enfrentamento-a-violencia-contra-as-mulheres" TargetMode="External" Id="R84d50a78331b48cc" /><Relationship Type="http://schemas.openxmlformats.org/officeDocument/2006/relationships/hyperlink" Target="https://www.planalto.gov.br/ccivil_03/_ato2004-2006/2006/lei/l11340.htm" TargetMode="External" Id="R385413937a5346ed" /><Relationship Type="http://schemas.openxmlformats.org/officeDocument/2006/relationships/hyperlink" Target="https://www.planalto.gov.br/ccivil_03/_ato2023-2026/2024/lei/l14899.htm" TargetMode="External" Id="Rbcbd8cc704234909" /><Relationship Type="http://schemas.openxmlformats.org/officeDocument/2006/relationships/notesSlide" Target="/ppt/notesSlides/notesSlide31.xml" Id="R39c1ed97669245cb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fd2d3bd41f44d6" /><Relationship Type="http://schemas.openxmlformats.org/officeDocument/2006/relationships/hyperlink" Target="https://www.gov.br/pt-br/servicos/acessar-creas-centro-de-referencia-especializado-em-assistencia-social" TargetMode="External" Id="Rce4c882112c441e7" /><Relationship Type="http://schemas.openxmlformats.org/officeDocument/2006/relationships/hyperlink" Target="https://www.mds.gov.br/webarquivos/public/resolucao_CNAS_N109_%202009.pdf" TargetMode="External" Id="R970cd45ba6714ead" /><Relationship Type="http://schemas.openxmlformats.org/officeDocument/2006/relationships/hyperlink" Target="https://www.semipi.pr.gov.br/Pagina/Centro-de-Referencia-de-Atendimento-Mulher-CRAM" TargetMode="External" Id="Rf6217b3639b24f46" /><Relationship Type="http://schemas.openxmlformats.org/officeDocument/2006/relationships/hyperlink" Target="https://www.gov.br/saude/pt-br/centrais-de-conteudo/publicacoes/guias-e-manuais/2025/guia-pratico-de-cuidado-a-mulher-em-situacao-de-violencia.pdf" TargetMode="External" Id="Rff434273d58a4307" /><Relationship Type="http://schemas.openxmlformats.org/officeDocument/2006/relationships/hyperlink" Target="https://www.planalto.gov.br/ccivil_03/_ato2011-2014/2013/lei/l12845.htm" TargetMode="External" Id="R1451015d3711403e" /><Relationship Type="http://schemas.openxmlformats.org/officeDocument/2006/relationships/hyperlink" Target="https://www.curitiba.pr.gov.br/noticias/casa-da-mulher-brasileira-completa-dez-anos-como-referencia-no-acolhimento-e-protecao-de-mulheres-em-curitiba/83645" TargetMode="External" Id="R41fb66bf703b4022" /><Relationship Type="http://schemas.openxmlformats.org/officeDocument/2006/relationships/notesSlide" Target="/ppt/notesSlides/notesSlide32.xml" Id="R0eddf9747bc54f99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a4d857add84aac" /><Relationship Type="http://schemas.openxmlformats.org/officeDocument/2006/relationships/hyperlink" Target="https://atendenet.pinhais.pr.gov.br/cidadao/noticia/lei-maria-da-penha-20-anos-pinhais-reforca-acoes-de-conscientizacao-e-celebra-5-anos-do-centro-de-referencia" TargetMode="External" Id="Rde384782462f43bb" /><Relationship Type="http://schemas.openxmlformats.org/officeDocument/2006/relationships/hyperlink" Target="https://www.sjp.pr.gov.br/agosto-lilas-sao-jose-dos-pinhais-realiza-acoes-de-combate-a-violencia-contra-a-mulher/" TargetMode="External" Id="R008c910172ea49b2" /><Relationship Type="http://schemas.openxmlformats.org/officeDocument/2006/relationships/hyperlink" Target="https://www.documentador.pr.gov.br/documentador/pub.do?action=d&amp;amp;uuid=%40gtf-escriba-sesa%40f3986f0c-4086-4f11-b607-22db5c90b460" TargetMode="External" Id="R3853ec5169f044cb" /><Relationship Type="http://schemas.openxmlformats.org/officeDocument/2006/relationships/hyperlink" Target="https://www.saude.pr.gov.br/Pagina/Atencao-Pessoas-em-Situacao-de-Violencia" TargetMode="External" Id="R2e9dde83369a4149" /><Relationship Type="http://schemas.openxmlformats.org/officeDocument/2006/relationships/hyperlink" Target="https://www.policiacivil.pr.gov.br/mulher" TargetMode="External" Id="Rbc7808bc4f464821" /><Relationship Type="http://schemas.openxmlformats.org/officeDocument/2006/relationships/hyperlink" Target="https://mulher-segura.camolezimonica.chatgpt.site/materiais/base/Base_Mestra_Indicadores_Mulher_Segura_COMESP.xlsx" TargetMode="External" Id="Re1be59e4372549cf" /><Relationship Type="http://schemas.openxmlformats.org/officeDocument/2006/relationships/notesSlide" Target="/ppt/notesSlides/notesSlide33.xml" Id="Rd2dc6fcbaccd4b6d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f79f20b5c8467d" /><Relationship Type="http://schemas.openxmlformats.org/officeDocument/2006/relationships/hyperlink" Target="https://www.ipardes.pr.gov.br/Pagina/Mulheres-do-Parana" TargetMode="External" Id="R49e72e730f5e434e" /><Relationship Type="http://schemas.openxmlformats.org/officeDocument/2006/relationships/hyperlink" Target="https://www.planalto.gov.br/ccivil_03/_ato2015-2018/2017/lei/l13431.htm" TargetMode="External" Id="R751d20716ddf4f66" /><Relationship Type="http://schemas.openxmlformats.org/officeDocument/2006/relationships/hyperlink" Target="https://www.planalto.gov.br/ccivil_03/_ato2015-2018/2018/lei/l13709.htm" TargetMode="External" Id="R9e9ef637b8024ee7" /><Relationship Type="http://schemas.openxmlformats.org/officeDocument/2006/relationships/hyperlink" Target="https://www.gov.br/mulheres/pt-br/ligue180" TargetMode="External" Id="R36f1e075f8ae4913" /><Relationship Type="http://schemas.openxmlformats.org/officeDocument/2006/relationships/hyperlink" Target="https://www.saude.pr.gov.br/Pagina/Atencao-Saude-das-Pessoas-em-Situacao-de-Violencia" TargetMode="External" Id="R71ee32dff5f54bf8" /><Relationship Type="http://schemas.openxmlformats.org/officeDocument/2006/relationships/hyperlink" Target="https://mulher-segura.camolezimonica.chatgpt.site/#facilitacao" TargetMode="External" Id="Rb35577f8f2804750" /><Relationship Type="http://schemas.openxmlformats.org/officeDocument/2006/relationships/notesSlide" Target="/ppt/notesSlides/notesSlide34.xml" Id="Rb4ec773c2f7e4cd6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ed562fa5a24888" /><Relationship Type="http://schemas.openxmlformats.org/officeDocument/2006/relationships/hyperlink" Target="https://mulher-segura.camolezimonica.chatgpt.site/#base" TargetMode="External" Id="Radd3e3bf00f34c5e" /><Relationship Type="http://schemas.openxmlformats.org/officeDocument/2006/relationships/hyperlink" Target="https://mulher-segura.camolezimonica.chatgpt.site/#inicio" TargetMode="External" Id="R88fac885f40848bc" /><Relationship Type="http://schemas.openxmlformats.org/officeDocument/2006/relationships/notesSlide" Target="/ppt/notesSlides/notesSlide35.xml" Id="R1afd9ad29cbf45b4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8562418a55410e" /><Relationship Type="http://schemas.openxmlformats.org/officeDocument/2006/relationships/notesSlide" Target="/ppt/notesSlides/notesSlide36.xml" Id="R430a8e17216e4fd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1a0fa60e444549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8" name="COMESP · REDE PREPARADA MULHER SEGURA">
            <a:extLst xmlns:a="http://schemas.openxmlformats.org/drawingml/2006/main">
              <a:ext uri="{FF2B5EF4-FFF2-40B4-BE49-F238E27FC236}">
                <a16:creationId xmlns:a16="http://schemas.microsoft.com/office/drawing/2014/main" id="{C2F855CF-396C-4DFE-A5FF-1EAE1AFF8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514350"/>
            <a:ext cx="4438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12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COMESP · REDE PREPARADA MULHER SEGURA</a:t>
            </a:r>
          </a:p>
        </p:txBody>
      </p:sp>
      <p:sp>
        <p:nvSpPr>
          <p:cNvPr id="9" name="Redes de enfrentamento e atendimento">
            <a:extLst xmlns:a="http://schemas.openxmlformats.org/drawingml/2006/main">
              <a:ext uri="{FF2B5EF4-FFF2-40B4-BE49-F238E27FC236}">
                <a16:creationId xmlns:a16="http://schemas.microsoft.com/office/drawing/2014/main" id="{52DDE574-1652-4594-B0C8-B86E7C477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1381125"/>
            <a:ext cx="443865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7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367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Redes de enfrentamento e atendimento</a:t>
            </a:r>
          </a:p>
        </p:txBody>
      </p:sp>
      <p:sp>
        <p:nvSpPr>
          <p:cNvPr id="10" name="Fluxos, acesso e continuidade da proteção">
            <a:extLst xmlns:a="http://schemas.openxmlformats.org/drawingml/2006/main">
              <a:ext uri="{FF2B5EF4-FFF2-40B4-BE49-F238E27FC236}">
                <a16:creationId xmlns:a16="http://schemas.microsoft.com/office/drawing/2014/main" id="{D3997078-5C38-4763-8A66-32DB969EB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876675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1950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Fluxos, acesso e continuidade da proteção</a:t>
            </a:r>
          </a:p>
        </p:txBody>
      </p:sp>
      <p:sp>
        <p:nvSpPr>
          <p:cNvPr id="11" name="Capacitação realizada pelo LabSocial">
            <a:extLst xmlns:a="http://schemas.openxmlformats.org/drawingml/2006/main">
              <a:ext uri="{FF2B5EF4-FFF2-40B4-BE49-F238E27FC236}">
                <a16:creationId xmlns:a16="http://schemas.microsoft.com/office/drawing/2014/main" id="{9D086155-A980-4208-A972-87430C50E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5429250"/>
            <a:ext cx="44386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27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Capacitação realizada pelo LabSocial</a:t>
            </a:r>
          </a:p>
        </p:txBody>
      </p:sp>
      <p:sp>
        <p:nvSpPr>
          <p:cNvPr id="12" name="MÓDULO IV · 4 HORAS">
            <a:extLst xmlns:a="http://schemas.openxmlformats.org/drawingml/2006/main">
              <a:ext uri="{FF2B5EF4-FFF2-40B4-BE49-F238E27FC236}">
                <a16:creationId xmlns:a16="http://schemas.microsoft.com/office/drawing/2014/main" id="{B40C7A9B-D746-4358-A1ED-92C7FB866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5800725"/>
            <a:ext cx="4438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20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MÓDULO IV · 4 HORAS</a:t>
            </a:r>
          </a:p>
        </p:txBody>
      </p:sp>
    </p:spTree>
    <p:extLst>
      <p:ext uri="{BB962C8B-B14F-4D97-AF65-F5344CB8AC3E}">
        <p14:creationId xmlns:p14="http://schemas.microsoft.com/office/powerpoint/2010/main" val="81363646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65C5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MÓDULO IV · REDE PREPARADA MULHER SEGURA">
            <a:extLst xmlns:a="http://schemas.openxmlformats.org/drawingml/2006/main">
              <a:ext uri="{FF2B5EF4-FFF2-40B4-BE49-F238E27FC236}">
                <a16:creationId xmlns:a16="http://schemas.microsoft.com/office/drawing/2014/main" id="{E9327857-9C60-4868-908D-A952E7953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28650"/>
            <a:ext cx="1047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2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MÓDULO IV · REDE PREPARADA MULHER SEGURA</a:t>
            </a:r>
          </a:p>
        </p:txBody>
      </p:sp>
      <p:sp>
        <p:nvSpPr>
          <p:cNvPr id="2" name="Organizar a rede, sustentar a proteção">
            <a:extLst xmlns:a="http://schemas.openxmlformats.org/drawingml/2006/main">
              <a:ext uri="{FF2B5EF4-FFF2-40B4-BE49-F238E27FC236}">
                <a16:creationId xmlns:a16="http://schemas.microsoft.com/office/drawing/2014/main" id="{0FFFDEC2-2882-4C7E-92F2-C539C0F1F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14550"/>
            <a:ext cx="10382250" cy="1571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2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42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Organizar a rede, sustentar a proteção</a:t>
            </a:r>
          </a:p>
        </p:txBody>
      </p:sp>
      <p:sp>
        <p:nvSpPr>
          <p:cNvPr id="3" name="Encaminhar é assumir um compromisso com o acesso e com ">
            <a:extLst xmlns:a="http://schemas.openxmlformats.org/drawingml/2006/main">
              <a:ext uri="{FF2B5EF4-FFF2-40B4-BE49-F238E27FC236}">
                <a16:creationId xmlns:a16="http://schemas.microsoft.com/office/drawing/2014/main" id="{A5AB14F5-C667-4DB8-976A-5F00275B3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029075"/>
            <a:ext cx="100965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Encaminhar é assumir um compromisso com o acesso e com a continuidade.</a:t>
            </a:r>
          </a:p>
        </p:txBody>
      </p:sp>
      <p:sp>
        <p:nvSpPr>
          <p:cNvPr id="4" name="COMESP · REDE PREPARADA MULHER SEGURA | LabSocial">
            <a:extLst xmlns:a="http://schemas.openxmlformats.org/drawingml/2006/main">
              <a:ext uri="{FF2B5EF4-FFF2-40B4-BE49-F238E27FC236}">
                <a16:creationId xmlns:a16="http://schemas.microsoft.com/office/drawing/2014/main" id="{2E5E1798-3DD9-4CEA-8A69-DF837DEFC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05575"/>
            <a:ext cx="895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COMESP · REDE PREPARADA MULHER SEGURA | LabSocial</a:t>
            </a:r>
          </a:p>
        </p:txBody>
      </p:sp>
      <p:sp>
        <p:nvSpPr>
          <p:cNvPr id="5" name="IV · 02">
            <a:extLst xmlns:a="http://schemas.openxmlformats.org/drawingml/2006/main">
              <a:ext uri="{FF2B5EF4-FFF2-40B4-BE49-F238E27FC236}">
                <a16:creationId xmlns:a16="http://schemas.microsoft.com/office/drawing/2014/main" id="{EC00CB6C-25F3-41EE-8949-CB1915BAF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05575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IV · 02</a:t>
            </a:r>
          </a:p>
        </p:txBody>
      </p:sp>
    </p:spTree>
    <p:extLst>
      <p:ext uri="{BB962C8B-B14F-4D97-AF65-F5344CB8AC3E}">
        <p14:creationId xmlns:p14="http://schemas.microsoft.com/office/powerpoint/2010/main" val="124672512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COMESP · MÓDULO IV">
            <a:extLst xmlns:a="http://schemas.openxmlformats.org/drawingml/2006/main">
              <a:ext uri="{FF2B5EF4-FFF2-40B4-BE49-F238E27FC236}">
                <a16:creationId xmlns:a16="http://schemas.microsoft.com/office/drawing/2014/main" id="{E584F14B-E262-4F18-B5E5-F1752AA29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480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12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COMESP · MÓDULO IV</a:t>
            </a:r>
          </a:p>
        </p:txBody>
      </p:sp>
      <p:sp>
        <p:nvSpPr>
          <p:cNvPr id="2" name="Percurso formativo · 240 minutos">
            <a:extLst xmlns:a="http://schemas.openxmlformats.org/drawingml/2006/main">
              <a:ext uri="{FF2B5EF4-FFF2-40B4-BE49-F238E27FC236}">
                <a16:creationId xmlns:a16="http://schemas.microsoft.com/office/drawing/2014/main" id="{793AC18E-2346-44D9-9887-6585DC5B3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322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Percurso formativo · 240 minutos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0E5DFC-5BE5-4099-B720-A9B490506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38300"/>
            <a:ext cx="1047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4" name="01">
            <a:extLst xmlns:a="http://schemas.openxmlformats.org/drawingml/2006/main">
              <a:ext uri="{FF2B5EF4-FFF2-40B4-BE49-F238E27FC236}">
                <a16:creationId xmlns:a16="http://schemas.microsoft.com/office/drawing/2014/main" id="{6A1D8B5E-CCDF-48F2-B8F4-534EE6852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19300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6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5" name="15 min | Abertura e retomada">
            <a:extLst xmlns:a="http://schemas.openxmlformats.org/drawingml/2006/main">
              <a:ext uri="{FF2B5EF4-FFF2-40B4-BE49-F238E27FC236}">
                <a16:creationId xmlns:a16="http://schemas.microsoft.com/office/drawing/2014/main" id="{3467B3F8-3970-4CA6-8D3B-8C2208CE2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" y="2000250"/>
            <a:ext cx="1014412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15 min | Abertura e retomada</a:t>
            </a:r>
          </a:p>
        </p:txBody>
      </p:sp>
      <p:sp>
        <p:nvSpPr>
          <p:cNvPr id="6" name="02">
            <a:extLst xmlns:a="http://schemas.openxmlformats.org/drawingml/2006/main">
              <a:ext uri="{FF2B5EF4-FFF2-40B4-BE49-F238E27FC236}">
                <a16:creationId xmlns:a16="http://schemas.microsoft.com/office/drawing/2014/main" id="{9A0AE25C-45A8-4D4D-987B-3CC421F71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6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7" name="30 min | Conceitos e intersetorialidade">
            <a:extLst xmlns:a="http://schemas.openxmlformats.org/drawingml/2006/main">
              <a:ext uri="{FF2B5EF4-FFF2-40B4-BE49-F238E27FC236}">
                <a16:creationId xmlns:a16="http://schemas.microsoft.com/office/drawing/2014/main" id="{814D76A2-08AE-4F30-A181-CD6DE0B16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" y="2552700"/>
            <a:ext cx="1014412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30 min | Conceitos e intersetorialidade</a:t>
            </a:r>
          </a:p>
        </p:txBody>
      </p:sp>
      <p:sp>
        <p:nvSpPr>
          <p:cNvPr id="8" name="03">
            <a:extLst xmlns:a="http://schemas.openxmlformats.org/drawingml/2006/main">
              <a:ext uri="{FF2B5EF4-FFF2-40B4-BE49-F238E27FC236}">
                <a16:creationId xmlns:a16="http://schemas.microsoft.com/office/drawing/2014/main" id="{043942BC-8496-4D0B-99A4-431434E18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24200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6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9" name="45 min | Mapeamento territorial">
            <a:extLst xmlns:a="http://schemas.openxmlformats.org/drawingml/2006/main">
              <a:ext uri="{FF2B5EF4-FFF2-40B4-BE49-F238E27FC236}">
                <a16:creationId xmlns:a16="http://schemas.microsoft.com/office/drawing/2014/main" id="{30A473A0-5400-4721-9CE4-904889C3D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" y="3105150"/>
            <a:ext cx="1014412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45 min | Mapeamento territorial</a:t>
            </a:r>
          </a:p>
        </p:txBody>
      </p:sp>
      <p:sp>
        <p:nvSpPr>
          <p:cNvPr id="10" name="04">
            <a:extLst xmlns:a="http://schemas.openxmlformats.org/drawingml/2006/main">
              <a:ext uri="{FF2B5EF4-FFF2-40B4-BE49-F238E27FC236}">
                <a16:creationId xmlns:a16="http://schemas.microsoft.com/office/drawing/2014/main" id="{93533C8C-5009-4869-AF00-841FB6ADA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6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11" name="40 min | Acolhimento e troca de experiências">
            <a:extLst xmlns:a="http://schemas.openxmlformats.org/drawingml/2006/main">
              <a:ext uri="{FF2B5EF4-FFF2-40B4-BE49-F238E27FC236}">
                <a16:creationId xmlns:a16="http://schemas.microsoft.com/office/drawing/2014/main" id="{B3359832-B260-49E3-8084-F1BBF6221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" y="3657600"/>
            <a:ext cx="1014412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40 min | Acolhimento e troca de experiências</a:t>
            </a:r>
          </a:p>
        </p:txBody>
      </p:sp>
      <p:sp>
        <p:nvSpPr>
          <p:cNvPr id="12" name="05">
            <a:extLst xmlns:a="http://schemas.openxmlformats.org/drawingml/2006/main">
              <a:ext uri="{FF2B5EF4-FFF2-40B4-BE49-F238E27FC236}">
                <a16:creationId xmlns:a16="http://schemas.microsoft.com/office/drawing/2014/main" id="{CB701FAE-111A-4866-84C0-5C0E1706F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29100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6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05</a:t>
            </a:r>
          </a:p>
        </p:txBody>
      </p:sp>
      <p:sp>
        <p:nvSpPr>
          <p:cNvPr id="13" name="30 min | Fluxo integrado e governança">
            <a:extLst xmlns:a="http://schemas.openxmlformats.org/drawingml/2006/main">
              <a:ext uri="{FF2B5EF4-FFF2-40B4-BE49-F238E27FC236}">
                <a16:creationId xmlns:a16="http://schemas.microsoft.com/office/drawing/2014/main" id="{88BA9B24-F31D-4D0E-9EEE-6EA39B489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" y="4210050"/>
            <a:ext cx="1014412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30 min | Fluxo integrado e governança</a:t>
            </a:r>
          </a:p>
        </p:txBody>
      </p:sp>
      <p:sp>
        <p:nvSpPr>
          <p:cNvPr id="14" name="06">
            <a:extLst xmlns:a="http://schemas.openxmlformats.org/drawingml/2006/main">
              <a:ext uri="{FF2B5EF4-FFF2-40B4-BE49-F238E27FC236}">
                <a16:creationId xmlns:a16="http://schemas.microsoft.com/office/drawing/2014/main" id="{8683B050-B03F-47E7-BDF9-51BF32265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81550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6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06</a:t>
            </a:r>
          </a:p>
        </p:txBody>
      </p:sp>
      <p:sp>
        <p:nvSpPr>
          <p:cNvPr id="15" name="65 min | Oficina coletiva">
            <a:extLst xmlns:a="http://schemas.openxmlformats.org/drawingml/2006/main">
              <a:ext uri="{FF2B5EF4-FFF2-40B4-BE49-F238E27FC236}">
                <a16:creationId xmlns:a16="http://schemas.microsoft.com/office/drawing/2014/main" id="{8BC2B983-A4CF-4DF1-8486-149D31BE8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" y="4762500"/>
            <a:ext cx="1014412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65 min | Oficina coletiva</a:t>
            </a:r>
          </a:p>
        </p:txBody>
      </p:sp>
      <p:sp>
        <p:nvSpPr>
          <p:cNvPr id="16" name="07">
            <a:extLst xmlns:a="http://schemas.openxmlformats.org/drawingml/2006/main">
              <a:ext uri="{FF2B5EF4-FFF2-40B4-BE49-F238E27FC236}">
                <a16:creationId xmlns:a16="http://schemas.microsoft.com/office/drawing/2014/main" id="{4DFC4F4F-0607-4C03-BAC4-490375CD2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0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6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07</a:t>
            </a:r>
          </a:p>
        </p:txBody>
      </p:sp>
      <p:sp>
        <p:nvSpPr>
          <p:cNvPr id="17" name="15 min | Síntese e avaliação">
            <a:extLst xmlns:a="http://schemas.openxmlformats.org/drawingml/2006/main">
              <a:ext uri="{FF2B5EF4-FFF2-40B4-BE49-F238E27FC236}">
                <a16:creationId xmlns:a16="http://schemas.microsoft.com/office/drawing/2014/main" id="{F214A5E4-BD94-4443-AC8D-5927807AF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" y="5314950"/>
            <a:ext cx="1014412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15 min | Síntese e avaliação</a:t>
            </a:r>
          </a:p>
        </p:txBody>
      </p:sp>
      <p:sp>
        <p:nvSpPr>
          <p:cNvPr id="18" name="COMESP · REDE PREPARADA MULHER SEGURA | LabSocial">
            <a:extLst xmlns:a="http://schemas.openxmlformats.org/drawingml/2006/main">
              <a:ext uri="{FF2B5EF4-FFF2-40B4-BE49-F238E27FC236}">
                <a16:creationId xmlns:a16="http://schemas.microsoft.com/office/drawing/2014/main" id="{8772A4DE-822C-4A65-8819-57352AA80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05575"/>
            <a:ext cx="895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C6669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6C6669"/>
                </a:solidFill>
                <a:latin typeface="Calibri"/>
                <a:ea typeface="Calibri"/>
                <a:cs typeface="Calibri"/>
              </a:rPr>
              <a:t>COMESP · REDE PREPARADA MULHER SEGURA | LabSocial</a:t>
            </a:r>
          </a:p>
        </p:txBody>
      </p:sp>
      <p:sp>
        <p:nvSpPr>
          <p:cNvPr id="19" name="IV · 03">
            <a:extLst xmlns:a="http://schemas.openxmlformats.org/drawingml/2006/main">
              <a:ext uri="{FF2B5EF4-FFF2-40B4-BE49-F238E27FC236}">
                <a16:creationId xmlns:a16="http://schemas.microsoft.com/office/drawing/2014/main" id="{AFFB636F-CADE-4543-AA5F-B12023457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05575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C6669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6C6669"/>
                </a:solidFill>
                <a:latin typeface="Calibri"/>
                <a:ea typeface="Calibri"/>
                <a:cs typeface="Calibri"/>
              </a:rPr>
              <a:t>IV · 03</a:t>
            </a:r>
          </a:p>
        </p:txBody>
      </p:sp>
    </p:spTree>
    <p:extLst>
      <p:ext uri="{BB962C8B-B14F-4D97-AF65-F5344CB8AC3E}">
        <p14:creationId xmlns:p14="http://schemas.microsoft.com/office/powerpoint/2010/main" val="32806950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COMESP · MÓDULO IV">
            <a:extLst xmlns:a="http://schemas.openxmlformats.org/drawingml/2006/main">
              <a:ext uri="{FF2B5EF4-FFF2-40B4-BE49-F238E27FC236}">
                <a16:creationId xmlns:a16="http://schemas.microsoft.com/office/drawing/2014/main" id="{549D45DE-9F5A-4687-A814-15C7A0199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480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12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COMESP · MÓDULO IV</a:t>
            </a:r>
          </a:p>
        </p:txBody>
      </p:sp>
      <p:sp>
        <p:nvSpPr>
          <p:cNvPr id="2" name="Duas redes que se articulam">
            <a:extLst xmlns:a="http://schemas.openxmlformats.org/drawingml/2006/main">
              <a:ext uri="{FF2B5EF4-FFF2-40B4-BE49-F238E27FC236}">
                <a16:creationId xmlns:a16="http://schemas.microsoft.com/office/drawing/2014/main" id="{D84D7374-F201-4E33-87FE-F7DF8D91E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322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Duas redes que se articulam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591B4A-E75F-4497-90FF-8FBB0CB05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38300"/>
            <a:ext cx="1047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4" name="Rede de enfrentamento">
            <a:extLst xmlns:a="http://schemas.openxmlformats.org/drawingml/2006/main">
              <a:ext uri="{FF2B5EF4-FFF2-40B4-BE49-F238E27FC236}">
                <a16:creationId xmlns:a16="http://schemas.microsoft.com/office/drawing/2014/main" id="{18DFDE1B-60FD-43F1-80AF-322443486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05025"/>
            <a:ext cx="336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Rede de enfrentamento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51EE46-C425-42C3-A284-3812DCB0A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0"/>
            <a:ext cx="3365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6" name="Inclui prevenção, políticas públicas, participação soci">
            <a:extLst xmlns:a="http://schemas.openxmlformats.org/drawingml/2006/main">
              <a:ext uri="{FF2B5EF4-FFF2-40B4-BE49-F238E27FC236}">
                <a16:creationId xmlns:a16="http://schemas.microsoft.com/office/drawing/2014/main" id="{5E6BF841-3572-4B74-B069-4F01A8CB1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14725"/>
            <a:ext cx="3365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Inclui prevenção, políticas públicas, participação social e garantia de direitos.</a:t>
            </a:r>
          </a:p>
        </p:txBody>
      </p:sp>
      <p:sp>
        <p:nvSpPr>
          <p:cNvPr id="7" name="Rede de atendimento">
            <a:extLst xmlns:a="http://schemas.openxmlformats.org/drawingml/2006/main">
              <a:ext uri="{FF2B5EF4-FFF2-40B4-BE49-F238E27FC236}">
                <a16:creationId xmlns:a16="http://schemas.microsoft.com/office/drawing/2014/main" id="{74E9E3A0-7181-40BB-BB54-B8E520EAB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3250" y="2105025"/>
            <a:ext cx="336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Rede de atendimento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059D6E-8E7D-409D-A3FD-C79CCB004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3250" y="3238500"/>
            <a:ext cx="3365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9" name="Reúne serviços que acolhem e respondem diretamente às n">
            <a:extLst xmlns:a="http://schemas.openxmlformats.org/drawingml/2006/main">
              <a:ext uri="{FF2B5EF4-FFF2-40B4-BE49-F238E27FC236}">
                <a16:creationId xmlns:a16="http://schemas.microsoft.com/office/drawing/2014/main" id="{222A4B47-9E8E-40FB-9630-2A60FF684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3250" y="3514725"/>
            <a:ext cx="3365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Reúne serviços que acolhem e respondem diretamente às necessidades.</a:t>
            </a:r>
          </a:p>
        </p:txBody>
      </p:sp>
      <p:sp>
        <p:nvSpPr>
          <p:cNvPr id="10" name="Compromisso comum">
            <a:extLst xmlns:a="http://schemas.openxmlformats.org/drawingml/2006/main">
              <a:ext uri="{FF2B5EF4-FFF2-40B4-BE49-F238E27FC236}">
                <a16:creationId xmlns:a16="http://schemas.microsoft.com/office/drawing/2014/main" id="{8F7DA240-843A-4C45-B6EB-1D33D65B8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2105025"/>
            <a:ext cx="336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Compromisso comum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905634-1449-480F-AEF3-704CCF39F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3238500"/>
            <a:ext cx="3365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12" name="Organizar responsabilidades e condições reais de acesso">
            <a:extLst xmlns:a="http://schemas.openxmlformats.org/drawingml/2006/main">
              <a:ext uri="{FF2B5EF4-FFF2-40B4-BE49-F238E27FC236}">
                <a16:creationId xmlns:a16="http://schemas.microsoft.com/office/drawing/2014/main" id="{C1531D67-F152-448D-8750-59D56841A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3514725"/>
            <a:ext cx="3365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Organizar responsabilidades e condições reais de acesso à proteção.</a:t>
            </a:r>
          </a:p>
        </p:txBody>
      </p:sp>
      <p:sp>
        <p:nvSpPr>
          <p:cNvPr id="13" name="COMESP · REDE PREPARADA MULHER SEGURA | LabSocial">
            <a:extLst xmlns:a="http://schemas.openxmlformats.org/drawingml/2006/main">
              <a:ext uri="{FF2B5EF4-FFF2-40B4-BE49-F238E27FC236}">
                <a16:creationId xmlns:a16="http://schemas.microsoft.com/office/drawing/2014/main" id="{D413C5FA-2A81-43E5-AFCC-F68EA4AFE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05575"/>
            <a:ext cx="895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C6669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6C6669"/>
                </a:solidFill>
                <a:latin typeface="Calibri"/>
                <a:ea typeface="Calibri"/>
                <a:cs typeface="Calibri"/>
              </a:rPr>
              <a:t>COMESP · REDE PREPARADA MULHER SEGURA | LabSocial</a:t>
            </a:r>
          </a:p>
        </p:txBody>
      </p:sp>
      <p:sp>
        <p:nvSpPr>
          <p:cNvPr id="14" name="IV · 04">
            <a:extLst xmlns:a="http://schemas.openxmlformats.org/drawingml/2006/main">
              <a:ext uri="{FF2B5EF4-FFF2-40B4-BE49-F238E27FC236}">
                <a16:creationId xmlns:a16="http://schemas.microsoft.com/office/drawing/2014/main" id="{A40A3743-1B4C-4AF1-A3A2-0E1522CEB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05575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C6669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6C6669"/>
                </a:solidFill>
                <a:latin typeface="Calibri"/>
                <a:ea typeface="Calibri"/>
                <a:cs typeface="Calibri"/>
              </a:rPr>
              <a:t>IV · 04</a:t>
            </a:r>
          </a:p>
        </p:txBody>
      </p:sp>
    </p:spTree>
    <p:extLst>
      <p:ext uri="{BB962C8B-B14F-4D97-AF65-F5344CB8AC3E}">
        <p14:creationId xmlns:p14="http://schemas.microsoft.com/office/powerpoint/2010/main" val="32806950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COMESP · MÓDULO IV">
            <a:extLst xmlns:a="http://schemas.openxmlformats.org/drawingml/2006/main">
              <a:ext uri="{FF2B5EF4-FFF2-40B4-BE49-F238E27FC236}">
                <a16:creationId xmlns:a16="http://schemas.microsoft.com/office/drawing/2014/main" id="{DFED95EF-2027-4CE4-A044-76F963F14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480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12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COMESP · MÓDULO IV</a:t>
            </a:r>
          </a:p>
        </p:txBody>
      </p:sp>
      <p:sp>
        <p:nvSpPr>
          <p:cNvPr id="2" name="Intersetorialidade se realiza no trabalho">
            <a:extLst xmlns:a="http://schemas.openxmlformats.org/drawingml/2006/main">
              <a:ext uri="{FF2B5EF4-FFF2-40B4-BE49-F238E27FC236}">
                <a16:creationId xmlns:a16="http://schemas.microsoft.com/office/drawing/2014/main" id="{0EDC5593-F429-4210-8F04-66D6E5486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322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Intersetorialidade se realiza no trabalho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675DFA-CA5F-4DBB-9D52-38FC63528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38300"/>
            <a:ext cx="1047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4" name="Competência">
            <a:extLst xmlns:a="http://schemas.openxmlformats.org/drawingml/2006/main">
              <a:ext uri="{FF2B5EF4-FFF2-40B4-BE49-F238E27FC236}">
                <a16:creationId xmlns:a16="http://schemas.microsoft.com/office/drawing/2014/main" id="{5D520761-E684-41FA-878F-03D8A1778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05025"/>
            <a:ext cx="336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Competência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716B77-5D4D-4E3E-BD9B-B6E7573E6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0"/>
            <a:ext cx="3365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6" name="Cada setor oferece uma resposta específica.">
            <a:extLst xmlns:a="http://schemas.openxmlformats.org/drawingml/2006/main">
              <a:ext uri="{FF2B5EF4-FFF2-40B4-BE49-F238E27FC236}">
                <a16:creationId xmlns:a16="http://schemas.microsoft.com/office/drawing/2014/main" id="{7FC4223F-0E9E-4F05-9BD7-45D2E82BE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14725"/>
            <a:ext cx="3365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Cada setor oferece uma resposta específica.</a:t>
            </a:r>
          </a:p>
        </p:txBody>
      </p:sp>
      <p:sp>
        <p:nvSpPr>
          <p:cNvPr id="7" name="Corresponsabilidade">
            <a:extLst xmlns:a="http://schemas.openxmlformats.org/drawingml/2006/main">
              <a:ext uri="{FF2B5EF4-FFF2-40B4-BE49-F238E27FC236}">
                <a16:creationId xmlns:a16="http://schemas.microsoft.com/office/drawing/2014/main" id="{5A458F36-1E2C-4780-B672-36BF04A16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3250" y="2105025"/>
            <a:ext cx="336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Corresponsabilidade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F0AFF8-0B55-4202-912F-0471440FD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3250" y="3238500"/>
            <a:ext cx="3365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9" name="A articulação não elimina a atribuição de cada serviço.">
            <a:extLst xmlns:a="http://schemas.openxmlformats.org/drawingml/2006/main">
              <a:ext uri="{FF2B5EF4-FFF2-40B4-BE49-F238E27FC236}">
                <a16:creationId xmlns:a16="http://schemas.microsoft.com/office/drawing/2014/main" id="{96B2EF55-814F-42EB-AB91-1AB99EEC9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3250" y="3514725"/>
            <a:ext cx="3365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A articulação não elimina a atribuição de cada serviço.</a:t>
            </a:r>
          </a:p>
        </p:txBody>
      </p:sp>
      <p:sp>
        <p:nvSpPr>
          <p:cNvPr id="10" name="Continuidade">
            <a:extLst xmlns:a="http://schemas.openxmlformats.org/drawingml/2006/main">
              <a:ext uri="{FF2B5EF4-FFF2-40B4-BE49-F238E27FC236}">
                <a16:creationId xmlns:a16="http://schemas.microsoft.com/office/drawing/2014/main" id="{5C623808-2692-4138-8992-B331C6567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2105025"/>
            <a:ext cx="336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Continuidade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11E802-8A89-4F27-AEB1-1972406F2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3238500"/>
            <a:ext cx="3365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12" name="A rede verifica se a mulher conseguiu acessar a respost">
            <a:extLst xmlns:a="http://schemas.openxmlformats.org/drawingml/2006/main">
              <a:ext uri="{FF2B5EF4-FFF2-40B4-BE49-F238E27FC236}">
                <a16:creationId xmlns:a16="http://schemas.microsoft.com/office/drawing/2014/main" id="{52BBE47C-EA2C-44AD-9BC5-8A3F85F7C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3514725"/>
            <a:ext cx="3365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A rede verifica se a mulher conseguiu acessar a resposta.</a:t>
            </a:r>
          </a:p>
        </p:txBody>
      </p:sp>
      <p:sp>
        <p:nvSpPr>
          <p:cNvPr id="13" name="COMESP · REDE PREPARADA MULHER SEGURA | LabSocial">
            <a:extLst xmlns:a="http://schemas.openxmlformats.org/drawingml/2006/main">
              <a:ext uri="{FF2B5EF4-FFF2-40B4-BE49-F238E27FC236}">
                <a16:creationId xmlns:a16="http://schemas.microsoft.com/office/drawing/2014/main" id="{F8A000CF-F291-4349-A0A7-ED1E9DFBB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05575"/>
            <a:ext cx="895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C6669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6C6669"/>
                </a:solidFill>
                <a:latin typeface="Calibri"/>
                <a:ea typeface="Calibri"/>
                <a:cs typeface="Calibri"/>
              </a:rPr>
              <a:t>COMESP · REDE PREPARADA MULHER SEGURA | LabSocial</a:t>
            </a:r>
          </a:p>
        </p:txBody>
      </p:sp>
      <p:sp>
        <p:nvSpPr>
          <p:cNvPr id="14" name="IV · 05">
            <a:extLst xmlns:a="http://schemas.openxmlformats.org/drawingml/2006/main">
              <a:ext uri="{FF2B5EF4-FFF2-40B4-BE49-F238E27FC236}">
                <a16:creationId xmlns:a16="http://schemas.microsoft.com/office/drawing/2014/main" id="{C17C9B2B-E343-451E-AFDF-88C53969E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05575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C6669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6C6669"/>
                </a:solidFill>
                <a:latin typeface="Calibri"/>
                <a:ea typeface="Calibri"/>
                <a:cs typeface="Calibri"/>
              </a:rPr>
              <a:t>IV · 05</a:t>
            </a:r>
          </a:p>
        </p:txBody>
      </p:sp>
    </p:spTree>
    <p:extLst>
      <p:ext uri="{BB962C8B-B14F-4D97-AF65-F5344CB8AC3E}">
        <p14:creationId xmlns:p14="http://schemas.microsoft.com/office/powerpoint/2010/main" val="32806950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COMESP · MÓDULO IV">
            <a:extLst xmlns:a="http://schemas.openxmlformats.org/drawingml/2006/main">
              <a:ext uri="{FF2B5EF4-FFF2-40B4-BE49-F238E27FC236}">
                <a16:creationId xmlns:a16="http://schemas.microsoft.com/office/drawing/2014/main" id="{4765B8AA-3680-4D22-9ECC-8EE451AA2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480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12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COMESP · MÓDULO IV</a:t>
            </a:r>
          </a:p>
        </p:txBody>
      </p:sp>
      <p:sp>
        <p:nvSpPr>
          <p:cNvPr id="2" name="Autonomia e desigualdades no acesso">
            <a:extLst xmlns:a="http://schemas.openxmlformats.org/drawingml/2006/main">
              <a:ext uri="{FF2B5EF4-FFF2-40B4-BE49-F238E27FC236}">
                <a16:creationId xmlns:a16="http://schemas.microsoft.com/office/drawing/2014/main" id="{D01ADF79-1CBC-4CC9-BB8F-BD8B6B667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322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Autonomia e desigualdades no acesso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C236B2-D0DC-4E2A-9E98-8F443E73B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38300"/>
            <a:ext cx="1047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4" name="Escutar escolhas">
            <a:extLst xmlns:a="http://schemas.openxmlformats.org/drawingml/2006/main">
              <a:ext uri="{FF2B5EF4-FFF2-40B4-BE49-F238E27FC236}">
                <a16:creationId xmlns:a16="http://schemas.microsoft.com/office/drawing/2014/main" id="{DDBC0D82-4EB3-4046-9EC8-4AA77FCB3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05025"/>
            <a:ext cx="336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Escutar escolhas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430E3E-7E92-4F47-A6D5-3AEC63AF6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0"/>
            <a:ext cx="3365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6" name="Reconhecer decisões, medos e condições concretas da mul">
            <a:extLst xmlns:a="http://schemas.openxmlformats.org/drawingml/2006/main">
              <a:ext uri="{FF2B5EF4-FFF2-40B4-BE49-F238E27FC236}">
                <a16:creationId xmlns:a16="http://schemas.microsoft.com/office/drawing/2014/main" id="{78630D7B-ADCB-4CCF-A199-CF23D86FB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14725"/>
            <a:ext cx="3365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Reconhecer decisões, medos e condições concretas da mulher.</a:t>
            </a:r>
          </a:p>
        </p:txBody>
      </p:sp>
      <p:sp>
        <p:nvSpPr>
          <p:cNvPr id="7" name="Identificar barreiras">
            <a:extLst xmlns:a="http://schemas.openxmlformats.org/drawingml/2006/main">
              <a:ext uri="{FF2B5EF4-FFF2-40B4-BE49-F238E27FC236}">
                <a16:creationId xmlns:a16="http://schemas.microsoft.com/office/drawing/2014/main" id="{68844C3B-7290-4AA2-B890-EE9E91AA8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3250" y="2105025"/>
            <a:ext cx="336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Identificar barreiras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5E6301-9743-463A-87A7-ED8AF8DD1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3250" y="3238500"/>
            <a:ext cx="3365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9" name="Raça, deficiência, idade, renda, território e outras de">
            <a:extLst xmlns:a="http://schemas.openxmlformats.org/drawingml/2006/main">
              <a:ext uri="{FF2B5EF4-FFF2-40B4-BE49-F238E27FC236}">
                <a16:creationId xmlns:a16="http://schemas.microsoft.com/office/drawing/2014/main" id="{82CE114F-D294-445E-BFC6-0CD4ACE84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3250" y="3514725"/>
            <a:ext cx="3365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Raça, deficiência, idade, renda, território e outras desigualdades atravessam o acesso.</a:t>
            </a:r>
          </a:p>
        </p:txBody>
      </p:sp>
      <p:sp>
        <p:nvSpPr>
          <p:cNvPr id="10" name="Construir alternativas">
            <a:extLst xmlns:a="http://schemas.openxmlformats.org/drawingml/2006/main">
              <a:ext uri="{FF2B5EF4-FFF2-40B4-BE49-F238E27FC236}">
                <a16:creationId xmlns:a16="http://schemas.microsoft.com/office/drawing/2014/main" id="{90268E51-94B7-4DA2-941D-DE8769EDA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2105025"/>
            <a:ext cx="336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Construir alternativas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4B7817-FD14-4B4F-A624-91F951797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3238500"/>
            <a:ext cx="3365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12" name="Evitar tutela e culpabilização; ajustar a oferta às nec">
            <a:extLst xmlns:a="http://schemas.openxmlformats.org/drawingml/2006/main">
              <a:ext uri="{FF2B5EF4-FFF2-40B4-BE49-F238E27FC236}">
                <a16:creationId xmlns:a16="http://schemas.microsoft.com/office/drawing/2014/main" id="{1A7E5D7B-F81B-46B9-8597-43886BC4C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3514725"/>
            <a:ext cx="3365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Evitar tutela e culpabilização; ajustar a oferta às necessidades.</a:t>
            </a:r>
          </a:p>
        </p:txBody>
      </p:sp>
      <p:sp>
        <p:nvSpPr>
          <p:cNvPr id="13" name="COMESP · REDE PREPARADA MULHER SEGURA | LabSocial">
            <a:extLst xmlns:a="http://schemas.openxmlformats.org/drawingml/2006/main">
              <a:ext uri="{FF2B5EF4-FFF2-40B4-BE49-F238E27FC236}">
                <a16:creationId xmlns:a16="http://schemas.microsoft.com/office/drawing/2014/main" id="{C6CEDF41-EBB0-43F2-AD24-7DBCAA607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05575"/>
            <a:ext cx="895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C6669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6C6669"/>
                </a:solidFill>
                <a:latin typeface="Calibri"/>
                <a:ea typeface="Calibri"/>
                <a:cs typeface="Calibri"/>
              </a:rPr>
              <a:t>COMESP · REDE PREPARADA MULHER SEGURA | LabSocial</a:t>
            </a:r>
          </a:p>
        </p:txBody>
      </p:sp>
      <p:sp>
        <p:nvSpPr>
          <p:cNvPr id="14" name="IV · 06">
            <a:extLst xmlns:a="http://schemas.openxmlformats.org/drawingml/2006/main">
              <a:ext uri="{FF2B5EF4-FFF2-40B4-BE49-F238E27FC236}">
                <a16:creationId xmlns:a16="http://schemas.microsoft.com/office/drawing/2014/main" id="{5290180A-C2FE-4AF8-87E2-21BD5C05B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05575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C6669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6C6669"/>
                </a:solidFill>
                <a:latin typeface="Calibri"/>
                <a:ea typeface="Calibri"/>
                <a:cs typeface="Calibri"/>
              </a:rPr>
              <a:t>IV · 06</a:t>
            </a:r>
          </a:p>
        </p:txBody>
      </p:sp>
    </p:spTree>
    <p:extLst>
      <p:ext uri="{BB962C8B-B14F-4D97-AF65-F5344CB8AC3E}">
        <p14:creationId xmlns:p14="http://schemas.microsoft.com/office/powerpoint/2010/main" val="32806950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165C5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MÓDULO IV · REDE PREPARADA MULHER SEGURA">
            <a:extLst xmlns:a="http://schemas.openxmlformats.org/drawingml/2006/main">
              <a:ext uri="{FF2B5EF4-FFF2-40B4-BE49-F238E27FC236}">
                <a16:creationId xmlns:a16="http://schemas.microsoft.com/office/drawing/2014/main" id="{1F2078DA-BED4-4E94-A2BE-025F23BEF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28650"/>
            <a:ext cx="1047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2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MÓDULO IV · REDE PREPARADA MULHER SEGURA</a:t>
            </a:r>
          </a:p>
        </p:txBody>
      </p:sp>
      <p:sp>
        <p:nvSpPr>
          <p:cNvPr id="2" name="Mapear é saber como chegar">
            <a:extLst xmlns:a="http://schemas.openxmlformats.org/drawingml/2006/main">
              <a:ext uri="{FF2B5EF4-FFF2-40B4-BE49-F238E27FC236}">
                <a16:creationId xmlns:a16="http://schemas.microsoft.com/office/drawing/2014/main" id="{9654C55D-A9BD-4C05-857D-E01C8EC7E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14550"/>
            <a:ext cx="10382250" cy="1571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2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42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Mapear é saber como chegar</a:t>
            </a:r>
          </a:p>
        </p:txBody>
      </p:sp>
      <p:sp>
        <p:nvSpPr>
          <p:cNvPr id="3" name="Um nome e um telefone não bastam. O mapa precisa explic">
            <a:extLst xmlns:a="http://schemas.openxmlformats.org/drawingml/2006/main">
              <a:ext uri="{FF2B5EF4-FFF2-40B4-BE49-F238E27FC236}">
                <a16:creationId xmlns:a16="http://schemas.microsoft.com/office/drawing/2014/main" id="{43789E74-8779-4774-9D36-5BE22096C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029075"/>
            <a:ext cx="100965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Um nome e um telefone não bastam. O mapa precisa explicar o que o serviço oferece e como acessá-lo.</a:t>
            </a:r>
          </a:p>
        </p:txBody>
      </p:sp>
      <p:sp>
        <p:nvSpPr>
          <p:cNvPr id="4" name="COMESP · REDE PREPARADA MULHER SEGURA | LabSocial">
            <a:extLst xmlns:a="http://schemas.openxmlformats.org/drawingml/2006/main">
              <a:ext uri="{FF2B5EF4-FFF2-40B4-BE49-F238E27FC236}">
                <a16:creationId xmlns:a16="http://schemas.microsoft.com/office/drawing/2014/main" id="{DDF0F003-5BE5-4CC4-A804-3752D281D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05575"/>
            <a:ext cx="895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COMESP · REDE PREPARADA MULHER SEGURA | LabSocial</a:t>
            </a:r>
          </a:p>
        </p:txBody>
      </p:sp>
      <p:sp>
        <p:nvSpPr>
          <p:cNvPr id="5" name="IV · 07">
            <a:extLst xmlns:a="http://schemas.openxmlformats.org/drawingml/2006/main">
              <a:ext uri="{FF2B5EF4-FFF2-40B4-BE49-F238E27FC236}">
                <a16:creationId xmlns:a16="http://schemas.microsoft.com/office/drawing/2014/main" id="{25037085-CDE7-4FE3-BE68-15AA0413E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05575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IV · 07</a:t>
            </a:r>
          </a:p>
        </p:txBody>
      </p:sp>
    </p:spTree>
    <p:extLst>
      <p:ext uri="{BB962C8B-B14F-4D97-AF65-F5344CB8AC3E}">
        <p14:creationId xmlns:p14="http://schemas.microsoft.com/office/powerpoint/2010/main" val="124672512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COMESP · MÓDULO IV">
            <a:extLst xmlns:a="http://schemas.openxmlformats.org/drawingml/2006/main">
              <a:ext uri="{FF2B5EF4-FFF2-40B4-BE49-F238E27FC236}">
                <a16:creationId xmlns:a16="http://schemas.microsoft.com/office/drawing/2014/main" id="{8B63A90E-B382-402F-A7D2-CB8D9CD02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480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12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COMESP · MÓDULO IV</a:t>
            </a:r>
          </a:p>
        </p:txBody>
      </p:sp>
      <p:sp>
        <p:nvSpPr>
          <p:cNvPr id="2" name="Serviços: funções que não se confundem">
            <a:extLst xmlns:a="http://schemas.openxmlformats.org/drawingml/2006/main">
              <a:ext uri="{FF2B5EF4-FFF2-40B4-BE49-F238E27FC236}">
                <a16:creationId xmlns:a16="http://schemas.microsoft.com/office/drawing/2014/main" id="{859FFFD7-C5D0-4B12-91D5-6664223C1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322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Serviços: funções que não se confundem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709960-11C7-4AD8-8878-277A0D17B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38300"/>
            <a:ext cx="1047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4" name="CREAS / PAEFI">
            <a:extLst xmlns:a="http://schemas.openxmlformats.org/drawingml/2006/main">
              <a:ext uri="{FF2B5EF4-FFF2-40B4-BE49-F238E27FC236}">
                <a16:creationId xmlns:a16="http://schemas.microsoft.com/office/drawing/2014/main" id="{83486BE5-FB00-4C47-9B45-77548744D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05025"/>
            <a:ext cx="336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CREAS / PAEFI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0DE8C6-03F0-4047-9F67-BA01640DB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0"/>
            <a:ext cx="3365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6" name="Acompanhamento especializado de famílias e pessoas em s">
            <a:extLst xmlns:a="http://schemas.openxmlformats.org/drawingml/2006/main">
              <a:ext uri="{FF2B5EF4-FFF2-40B4-BE49-F238E27FC236}">
                <a16:creationId xmlns:a16="http://schemas.microsoft.com/office/drawing/2014/main" id="{6F87FBC0-EB2C-4915-974C-D166FCE99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14725"/>
            <a:ext cx="3365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Acompanhamento especializado de famílias e pessoas em situação de violação de direitos.</a:t>
            </a:r>
          </a:p>
        </p:txBody>
      </p:sp>
      <p:sp>
        <p:nvSpPr>
          <p:cNvPr id="7" name="CRAM e centros da mulher">
            <a:extLst xmlns:a="http://schemas.openxmlformats.org/drawingml/2006/main">
              <a:ext uri="{FF2B5EF4-FFF2-40B4-BE49-F238E27FC236}">
                <a16:creationId xmlns:a16="http://schemas.microsoft.com/office/drawing/2014/main" id="{05D96FD7-2EF6-4ECC-B126-33B082322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3250" y="2105025"/>
            <a:ext cx="336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CRAM e centros da mulher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77692D-B67B-4D41-AC22-D440DF65F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3250" y="3238500"/>
            <a:ext cx="3365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9" name="Atendimento especializado às mulheres, conforme a ofert">
            <a:extLst xmlns:a="http://schemas.openxmlformats.org/drawingml/2006/main">
              <a:ext uri="{FF2B5EF4-FFF2-40B4-BE49-F238E27FC236}">
                <a16:creationId xmlns:a16="http://schemas.microsoft.com/office/drawing/2014/main" id="{09D1CFEE-DC6B-4D45-AAD1-F3DDF5EAB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3250" y="3514725"/>
            <a:ext cx="3365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Atendimento especializado às mulheres, conforme a oferta local.</a:t>
            </a:r>
          </a:p>
        </p:txBody>
      </p:sp>
      <p:sp>
        <p:nvSpPr>
          <p:cNvPr id="10" name="Casa da Mulher Brasileira">
            <a:extLst xmlns:a="http://schemas.openxmlformats.org/drawingml/2006/main">
              <a:ext uri="{FF2B5EF4-FFF2-40B4-BE49-F238E27FC236}">
                <a16:creationId xmlns:a16="http://schemas.microsoft.com/office/drawing/2014/main" id="{F4534D2D-AD99-4AE4-9AD9-DC16AF97A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2105025"/>
            <a:ext cx="336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Casa da Mulher Brasileira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A113CD-9806-4DD4-AC91-40C4975D4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3238500"/>
            <a:ext cx="3365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12" name="Integra serviços; verificar quais funcionam no local e ">
            <a:extLst xmlns:a="http://schemas.openxmlformats.org/drawingml/2006/main">
              <a:ext uri="{FF2B5EF4-FFF2-40B4-BE49-F238E27FC236}">
                <a16:creationId xmlns:a16="http://schemas.microsoft.com/office/drawing/2014/main" id="{2BBC3B56-F442-4152-8A91-EE0282BE5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3514725"/>
            <a:ext cx="3365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Integra serviços; verificar quais funcionam no local e em cada horário.</a:t>
            </a:r>
          </a:p>
        </p:txBody>
      </p:sp>
      <p:sp>
        <p:nvSpPr>
          <p:cNvPr id="13" name="COMESP · REDE PREPARADA MULHER SEGURA | LabSocial">
            <a:extLst xmlns:a="http://schemas.openxmlformats.org/drawingml/2006/main">
              <a:ext uri="{FF2B5EF4-FFF2-40B4-BE49-F238E27FC236}">
                <a16:creationId xmlns:a16="http://schemas.microsoft.com/office/drawing/2014/main" id="{E141EEBD-F2BE-4E40-A4EA-24DA38756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05575"/>
            <a:ext cx="895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C6669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6C6669"/>
                </a:solidFill>
                <a:latin typeface="Calibri"/>
                <a:ea typeface="Calibri"/>
                <a:cs typeface="Calibri"/>
              </a:rPr>
              <a:t>COMESP · REDE PREPARADA MULHER SEGURA | LabSocial</a:t>
            </a:r>
          </a:p>
        </p:txBody>
      </p:sp>
      <p:sp>
        <p:nvSpPr>
          <p:cNvPr id="14" name="IV · 08">
            <a:extLst xmlns:a="http://schemas.openxmlformats.org/drawingml/2006/main">
              <a:ext uri="{FF2B5EF4-FFF2-40B4-BE49-F238E27FC236}">
                <a16:creationId xmlns:a16="http://schemas.microsoft.com/office/drawing/2014/main" id="{39161ED6-F2C8-45E6-A33D-8CFB41849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05575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C6669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6C6669"/>
                </a:solidFill>
                <a:latin typeface="Calibri"/>
                <a:ea typeface="Calibri"/>
                <a:cs typeface="Calibri"/>
              </a:rPr>
              <a:t>IV · 08</a:t>
            </a:r>
          </a:p>
        </p:txBody>
      </p:sp>
    </p:spTree>
    <p:extLst>
      <p:ext uri="{BB962C8B-B14F-4D97-AF65-F5344CB8AC3E}">
        <p14:creationId xmlns:p14="http://schemas.microsoft.com/office/powerpoint/2010/main" val="32806950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COMESP · MÓDULO IV">
            <a:extLst xmlns:a="http://schemas.openxmlformats.org/drawingml/2006/main">
              <a:ext uri="{FF2B5EF4-FFF2-40B4-BE49-F238E27FC236}">
                <a16:creationId xmlns:a16="http://schemas.microsoft.com/office/drawing/2014/main" id="{7E0492FB-C90C-4C00-BA01-D2BF16A01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480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12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COMESP · MÓDULO IV</a:t>
            </a:r>
          </a:p>
        </p:txBody>
      </p:sp>
      <p:sp>
        <p:nvSpPr>
          <p:cNvPr id="2" name="Proteção, saúde e acesso à justiça">
            <a:extLst xmlns:a="http://schemas.openxmlformats.org/drawingml/2006/main">
              <a:ext uri="{FF2B5EF4-FFF2-40B4-BE49-F238E27FC236}">
                <a16:creationId xmlns:a16="http://schemas.microsoft.com/office/drawing/2014/main" id="{D4FE808D-CC0F-4F63-92D5-65A543DBE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322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Proteção, saúde e acesso à justiça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D76CE5-3976-4483-A24D-5F5D48EDF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38300"/>
            <a:ext cx="1047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4" name="Acolhimento protegido">
            <a:extLst xmlns:a="http://schemas.openxmlformats.org/drawingml/2006/main">
              <a:ext uri="{FF2B5EF4-FFF2-40B4-BE49-F238E27FC236}">
                <a16:creationId xmlns:a16="http://schemas.microsoft.com/office/drawing/2014/main" id="{ECBA45A0-5C87-4E88-9CA2-56271EBF2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05025"/>
            <a:ext cx="336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Acolhimento protegido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14FD08-337E-407C-848E-E7CC6F74D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0"/>
            <a:ext cx="3365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6" name="Abrigamento exige critérios, segurança e articulação; p">
            <a:extLst xmlns:a="http://schemas.openxmlformats.org/drawingml/2006/main">
              <a:ext uri="{FF2B5EF4-FFF2-40B4-BE49-F238E27FC236}">
                <a16:creationId xmlns:a16="http://schemas.microsoft.com/office/drawing/2014/main" id="{855DDD15-C27F-4D57-8546-CFC29976B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14725"/>
            <a:ext cx="3365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Abrigamento exige critérios, segurança e articulação; preservar o endereço sigiloso.</a:t>
            </a:r>
          </a:p>
        </p:txBody>
      </p:sp>
      <p:sp>
        <p:nvSpPr>
          <p:cNvPr id="7" name="Saúde">
            <a:extLst xmlns:a="http://schemas.openxmlformats.org/drawingml/2006/main">
              <a:ext uri="{FF2B5EF4-FFF2-40B4-BE49-F238E27FC236}">
                <a16:creationId xmlns:a16="http://schemas.microsoft.com/office/drawing/2014/main" id="{8CE7AFB3-9348-4735-9B1A-1F325E5E5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3250" y="2105025"/>
            <a:ext cx="336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Saúde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59A4F2-4BF9-4867-ACFB-8127E80AB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3250" y="3238500"/>
            <a:ext cx="3365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9" name="Cuidado integral e atenção à violência sexual, conforme">
            <a:extLst xmlns:a="http://schemas.openxmlformats.org/drawingml/2006/main">
              <a:ext uri="{FF2B5EF4-FFF2-40B4-BE49-F238E27FC236}">
                <a16:creationId xmlns:a16="http://schemas.microsoft.com/office/drawing/2014/main" id="{F712C865-49C0-4A4E-8349-FF0AB6E40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3250" y="3514725"/>
            <a:ext cx="3365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Cuidado integral e atenção à violência sexual, conforme as referências assistenciais.</a:t>
            </a:r>
          </a:p>
        </p:txBody>
      </p:sp>
      <p:sp>
        <p:nvSpPr>
          <p:cNvPr id="10" name="Justiça e segurança">
            <a:extLst xmlns:a="http://schemas.openxmlformats.org/drawingml/2006/main">
              <a:ext uri="{FF2B5EF4-FFF2-40B4-BE49-F238E27FC236}">
                <a16:creationId xmlns:a16="http://schemas.microsoft.com/office/drawing/2014/main" id="{7C4EB4A6-D223-4E29-83C5-C8FCD6F9D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2105025"/>
            <a:ext cx="336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Justiça e segurança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A20CB1-64A3-43B2-8D38-C418C4896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3238500"/>
            <a:ext cx="3365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12" name="Atuação própria na proteção e responsabilização, articu">
            <a:extLst xmlns:a="http://schemas.openxmlformats.org/drawingml/2006/main">
              <a:ext uri="{FF2B5EF4-FFF2-40B4-BE49-F238E27FC236}">
                <a16:creationId xmlns:a16="http://schemas.microsoft.com/office/drawing/2014/main" id="{875FDC49-E35F-45B9-9E04-1FFD5CEC6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3514725"/>
            <a:ext cx="3365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Atuação própria na proteção e responsabilização, articulada às políticas públicas.</a:t>
            </a:r>
          </a:p>
        </p:txBody>
      </p:sp>
      <p:sp>
        <p:nvSpPr>
          <p:cNvPr id="13" name="COMESP · REDE PREPARADA MULHER SEGURA | LabSocial">
            <a:extLst xmlns:a="http://schemas.openxmlformats.org/drawingml/2006/main">
              <a:ext uri="{FF2B5EF4-FFF2-40B4-BE49-F238E27FC236}">
                <a16:creationId xmlns:a16="http://schemas.microsoft.com/office/drawing/2014/main" id="{39369DAF-B8F0-49D7-8C3A-6F51F431F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05575"/>
            <a:ext cx="895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C6669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6C6669"/>
                </a:solidFill>
                <a:latin typeface="Calibri"/>
                <a:ea typeface="Calibri"/>
                <a:cs typeface="Calibri"/>
              </a:rPr>
              <a:t>COMESP · REDE PREPARADA MULHER SEGURA | LabSocial</a:t>
            </a:r>
          </a:p>
        </p:txBody>
      </p:sp>
      <p:sp>
        <p:nvSpPr>
          <p:cNvPr id="14" name="IV · 09">
            <a:extLst xmlns:a="http://schemas.openxmlformats.org/drawingml/2006/main">
              <a:ext uri="{FF2B5EF4-FFF2-40B4-BE49-F238E27FC236}">
                <a16:creationId xmlns:a16="http://schemas.microsoft.com/office/drawing/2014/main" id="{FE09F1D0-18CC-4801-BDE1-9C88B0EBE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05575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C6669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6C6669"/>
                </a:solidFill>
                <a:latin typeface="Calibri"/>
                <a:ea typeface="Calibri"/>
                <a:cs typeface="Calibri"/>
              </a:rPr>
              <a:t>IV · 09</a:t>
            </a:r>
          </a:p>
        </p:txBody>
      </p:sp>
    </p:spTree>
    <p:extLst>
      <p:ext uri="{BB962C8B-B14F-4D97-AF65-F5344CB8AC3E}">
        <p14:creationId xmlns:p14="http://schemas.microsoft.com/office/powerpoint/2010/main" val="32806950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COMESP · MÓDULO IV">
            <a:extLst xmlns:a="http://schemas.openxmlformats.org/drawingml/2006/main">
              <a:ext uri="{FF2B5EF4-FFF2-40B4-BE49-F238E27FC236}">
                <a16:creationId xmlns:a16="http://schemas.microsoft.com/office/drawing/2014/main" id="{96C03E17-DF2E-418C-9E1E-1D9369C5E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480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12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COMESP · MÓDULO IV</a:t>
            </a:r>
          </a:p>
        </p:txBody>
      </p:sp>
      <p:sp>
        <p:nvSpPr>
          <p:cNvPr id="2" name="Referências territoriais verificadas">
            <a:extLst xmlns:a="http://schemas.openxmlformats.org/drawingml/2006/main">
              <a:ext uri="{FF2B5EF4-FFF2-40B4-BE49-F238E27FC236}">
                <a16:creationId xmlns:a16="http://schemas.microsoft.com/office/drawing/2014/main" id="{F6DE4D78-E199-4AB1-ABC6-846058B5E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322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Referências territoriais verificadas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532E2D-767F-4455-8BAA-C9C4F77C2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38300"/>
            <a:ext cx="1047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4" name="Curitiba">
            <a:extLst xmlns:a="http://schemas.openxmlformats.org/drawingml/2006/main">
              <a:ext uri="{FF2B5EF4-FFF2-40B4-BE49-F238E27FC236}">
                <a16:creationId xmlns:a16="http://schemas.microsoft.com/office/drawing/2014/main" id="{09B318BC-623E-470D-8ED4-097D3D7C4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05025"/>
            <a:ext cx="336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Curitiba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93BA49-7D09-4F00-8F35-AC3DEEC56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0"/>
            <a:ext cx="3365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6" name="Casa da Mulher Brasileira: atendimento 24h; verificar h">
            <a:extLst xmlns:a="http://schemas.openxmlformats.org/drawingml/2006/main">
              <a:ext uri="{FF2B5EF4-FFF2-40B4-BE49-F238E27FC236}">
                <a16:creationId xmlns:a16="http://schemas.microsoft.com/office/drawing/2014/main" id="{813AC223-A9EC-4533-BF55-99210920F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14725"/>
            <a:ext cx="3365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Casa da Mulher Brasileira: atendimento 24h; verificar horários dos serviços internos.</a:t>
            </a:r>
          </a:p>
        </p:txBody>
      </p:sp>
      <p:sp>
        <p:nvSpPr>
          <p:cNvPr id="7" name="Pinhais">
            <a:extLst xmlns:a="http://schemas.openxmlformats.org/drawingml/2006/main">
              <a:ext uri="{FF2B5EF4-FFF2-40B4-BE49-F238E27FC236}">
                <a16:creationId xmlns:a16="http://schemas.microsoft.com/office/drawing/2014/main" id="{F808E9F5-1207-47B8-AF80-E15A96D8A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3250" y="2105025"/>
            <a:ext cx="336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Pinhais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3B76CE-8E84-4EE0-827A-108160758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3250" y="3238500"/>
            <a:ext cx="3365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9" name="Centro de Referência da Mulher: distinguir o serviço em">
            <a:extLst xmlns:a="http://schemas.openxmlformats.org/drawingml/2006/main">
              <a:ext uri="{FF2B5EF4-FFF2-40B4-BE49-F238E27FC236}">
                <a16:creationId xmlns:a16="http://schemas.microsoft.com/office/drawing/2014/main" id="{C42C7535-C644-4646-A70D-41F8581F9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3250" y="3514725"/>
            <a:ext cx="3365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Centro de Referência da Mulher: distinguir o serviço em funcionamento da nova unidade em construção.</a:t>
            </a:r>
          </a:p>
        </p:txBody>
      </p:sp>
      <p:sp>
        <p:nvSpPr>
          <p:cNvPr id="10" name="São José dos Pinhais">
            <a:extLst xmlns:a="http://schemas.openxmlformats.org/drawingml/2006/main">
              <a:ext uri="{FF2B5EF4-FFF2-40B4-BE49-F238E27FC236}">
                <a16:creationId xmlns:a16="http://schemas.microsoft.com/office/drawing/2014/main" id="{0F57C829-F7DB-4A4E-9CE5-7F145ABAD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2105025"/>
            <a:ext cx="336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São José dos Pinhais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F90487-D8C3-4291-92F2-0EE6BF07B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3238500"/>
            <a:ext cx="3365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12" name="CREAS e Casa Alice: funções distintas; endereço do abri">
            <a:extLst xmlns:a="http://schemas.openxmlformats.org/drawingml/2006/main">
              <a:ext uri="{FF2B5EF4-FFF2-40B4-BE49-F238E27FC236}">
                <a16:creationId xmlns:a16="http://schemas.microsoft.com/office/drawing/2014/main" id="{ABA31F23-1A47-4690-8006-E9FAF663F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3514725"/>
            <a:ext cx="3365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CREAS e Casa Alice: funções distintas; endereço do abrigo é sigiloso.</a:t>
            </a:r>
          </a:p>
        </p:txBody>
      </p:sp>
      <p:sp>
        <p:nvSpPr>
          <p:cNvPr id="13" name="COMESP · REDE PREPARADA MULHER SEGURA | LabSocial">
            <a:extLst xmlns:a="http://schemas.openxmlformats.org/drawingml/2006/main">
              <a:ext uri="{FF2B5EF4-FFF2-40B4-BE49-F238E27FC236}">
                <a16:creationId xmlns:a16="http://schemas.microsoft.com/office/drawing/2014/main" id="{6E3F6589-13EC-4FAF-9A58-26E54844C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05575"/>
            <a:ext cx="895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C6669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6C6669"/>
                </a:solidFill>
                <a:latin typeface="Calibri"/>
                <a:ea typeface="Calibri"/>
                <a:cs typeface="Calibri"/>
              </a:rPr>
              <a:t>COMESP · REDE PREPARADA MULHER SEGURA | LabSocial</a:t>
            </a:r>
          </a:p>
        </p:txBody>
      </p:sp>
      <p:sp>
        <p:nvSpPr>
          <p:cNvPr id="14" name="IV · 10">
            <a:extLst xmlns:a="http://schemas.openxmlformats.org/drawingml/2006/main">
              <a:ext uri="{FF2B5EF4-FFF2-40B4-BE49-F238E27FC236}">
                <a16:creationId xmlns:a16="http://schemas.microsoft.com/office/drawing/2014/main" id="{D8C0FC0E-1705-48F0-BAB7-DDB57E8C0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05575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C6669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6C6669"/>
                </a:solidFill>
                <a:latin typeface="Calibri"/>
                <a:ea typeface="Calibri"/>
                <a:cs typeface="Calibri"/>
              </a:rPr>
              <a:t>IV · 10</a:t>
            </a:r>
          </a:p>
        </p:txBody>
      </p:sp>
    </p:spTree>
    <p:extLst>
      <p:ext uri="{BB962C8B-B14F-4D97-AF65-F5344CB8AC3E}">
        <p14:creationId xmlns:p14="http://schemas.microsoft.com/office/powerpoint/2010/main" val="32806950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COMESP · MÓDULO IV">
            <a:extLst xmlns:a="http://schemas.openxmlformats.org/drawingml/2006/main">
              <a:ext uri="{FF2B5EF4-FFF2-40B4-BE49-F238E27FC236}">
                <a16:creationId xmlns:a16="http://schemas.microsoft.com/office/drawing/2014/main" id="{B43E9CAB-47F0-4F34-AE66-5C09437D4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480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12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COMESP · MÓDULO IV</a:t>
            </a:r>
          </a:p>
        </p:txBody>
      </p:sp>
      <p:sp>
        <p:nvSpPr>
          <p:cNvPr id="2" name="Contatos para o mapa de acesso">
            <a:extLst xmlns:a="http://schemas.openxmlformats.org/drawingml/2006/main">
              <a:ext uri="{FF2B5EF4-FFF2-40B4-BE49-F238E27FC236}">
                <a16:creationId xmlns:a16="http://schemas.microsoft.com/office/drawing/2014/main" id="{D9783C25-7B3E-4459-9561-134C57BEC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322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Contatos para o mapa de acesso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B9F210-728D-48BD-8B6C-9C35B8222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38300"/>
            <a:ext cx="1047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graphicFrame>
        <p:nvGraphicFramePr>
          <p:cNvPr id="11" name=""/>
          <p:cNvGraphicFramePr/>
          <p:nvPr/>
        </p:nvGraphicFramePr>
        <p:xfrm>
          <a:off xmlns:a="http://schemas.openxmlformats.org/drawingml/2006/main" x="685800" y="1971675"/>
          <a:ext xmlns:a="http://schemas.openxmlformats.org/drawingml/2006/main" cx="10820400" cy="24384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06800"/>
                <a:gridCol w="3606800"/>
                <a:gridCol w="3606800"/>
              </a:tblGrid>
              <a:tr h="609600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Referência</a:t>
                      </a:r>
                    </a:p>
                  </a:txBody>
                  <a:tcPr marL="91440" marR="91440" marT="45720" marB="45720">
                    <a:solidFill>
                      <a:srgbClr val="165C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Contato público</a:t>
                      </a:r>
                    </a:p>
                  </a:txBody>
                  <a:tcPr marL="91440" marR="91440" marT="45720" marB="45720">
                    <a:solidFill>
                      <a:srgbClr val="165C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Observação</a:t>
                      </a:r>
                    </a:p>
                  </a:txBody>
                  <a:tcPr marL="91440" marR="91440" marT="45720" marB="45720">
                    <a:solidFill>
                      <a:srgbClr val="165C59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11D20"/>
                          </a:solidFill>
                          <a:latin typeface="Calibri"/>
                          <a:ea typeface="Calibri"/>
                          <a:cs typeface="Calibri"/>
                        </a:rPr>
                        <a:t>CMB · Curitiba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11D20"/>
                          </a:solidFill>
                          <a:latin typeface="Calibri"/>
                          <a:ea typeface="Calibri"/>
                          <a:cs typeface="Calibri"/>
                        </a:rPr>
                        <a:t>(41) 3221-2701 / 2710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11D20"/>
                          </a:solidFill>
                          <a:latin typeface="Calibri"/>
                          <a:ea typeface="Calibri"/>
                          <a:cs typeface="Calibri"/>
                        </a:rPr>
                        <a:t>Av. Paraná, 870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11D20"/>
                          </a:solidFill>
                          <a:latin typeface="Calibri"/>
                          <a:ea typeface="Calibri"/>
                          <a:cs typeface="Calibri"/>
                        </a:rPr>
                        <a:t>CRMP · Pinhais</a:t>
                      </a:r>
                    </a:p>
                  </a:txBody>
                  <a:tcPr marL="91440" marR="91440" marT="45720" marB="45720">
                    <a:solidFill>
                      <a:srgbClr val="F7F0E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11D20"/>
                          </a:solidFill>
                          <a:latin typeface="Calibri"/>
                          <a:ea typeface="Calibri"/>
                          <a:cs typeface="Calibri"/>
                        </a:rPr>
                        <a:t>(41) 99226-0692</a:t>
                      </a:r>
                    </a:p>
                  </a:txBody>
                  <a:tcPr marL="91440" marR="91440" marT="45720" marB="45720">
                    <a:solidFill>
                      <a:srgbClr val="F7F0E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11D20"/>
                          </a:solidFill>
                          <a:latin typeface="Calibri"/>
                          <a:ea typeface="Calibri"/>
                          <a:cs typeface="Calibri"/>
                        </a:rPr>
                        <a:t>Rua 21 de Abril, 321</a:t>
                      </a:r>
                    </a:p>
                  </a:txBody>
                  <a:tcPr marL="91440" marR="91440" marT="45720" marB="45720">
                    <a:solidFill>
                      <a:srgbClr val="F7F0E5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11D20"/>
                          </a:solidFill>
                          <a:latin typeface="Calibri"/>
                          <a:ea typeface="Calibri"/>
                          <a:cs typeface="Calibri"/>
                        </a:rPr>
                        <a:t>CREAS · São José dos Pinhais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11D20"/>
                          </a:solidFill>
                          <a:latin typeface="Calibri"/>
                          <a:ea typeface="Calibri"/>
                          <a:cs typeface="Calibri"/>
                        </a:rPr>
                        <a:t>(41) 3398-2575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11D20"/>
                          </a:solidFill>
                          <a:latin typeface="Calibri"/>
                          <a:ea typeface="Calibri"/>
                          <a:cs typeface="Calibri"/>
                        </a:rPr>
                        <a:t>Confirmar acesso e cobertura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Informações verificadas em 16/09/2026. Confirmar condiç">
            <a:extLst xmlns:a="http://schemas.openxmlformats.org/drawingml/2006/main">
              <a:ext uri="{FF2B5EF4-FFF2-40B4-BE49-F238E27FC236}">
                <a16:creationId xmlns:a16="http://schemas.microsoft.com/office/drawing/2014/main" id="{348BE9BA-A64B-470F-AD13-AF013A493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9775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C6669"/>
                </a:solidFill>
                <a:latin typeface="Calibri"/>
                <a:ea typeface="Calibri"/>
                <a:cs typeface="Calibri"/>
              </a:defRPr>
            </a:pPr>
            <a:r>
              <a:rPr sz="1275" b="0">
                <a:solidFill>
                  <a:srgbClr val="6C6669"/>
                </a:solidFill>
                <a:latin typeface="Calibri"/>
                <a:ea typeface="Calibri"/>
                <a:cs typeface="Calibri"/>
              </a:rPr>
              <a:t>Informações verificadas em 16/09/2026. Confirmar condições de acesso antes de encaminhar.</a:t>
            </a:r>
          </a:p>
        </p:txBody>
      </p:sp>
      <p:sp>
        <p:nvSpPr>
          <p:cNvPr id="6" name="COMESP · REDE PREPARADA MULHER SEGURA | LabSocial">
            <a:extLst xmlns:a="http://schemas.openxmlformats.org/drawingml/2006/main">
              <a:ext uri="{FF2B5EF4-FFF2-40B4-BE49-F238E27FC236}">
                <a16:creationId xmlns:a16="http://schemas.microsoft.com/office/drawing/2014/main" id="{240B73E1-AC53-4B5D-9A45-2FFF325DC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05575"/>
            <a:ext cx="895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C6669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6C6669"/>
                </a:solidFill>
                <a:latin typeface="Calibri"/>
                <a:ea typeface="Calibri"/>
                <a:cs typeface="Calibri"/>
              </a:rPr>
              <a:t>COMESP · REDE PREPARADA MULHER SEGURA | LabSocial</a:t>
            </a:r>
          </a:p>
        </p:txBody>
      </p:sp>
      <p:sp>
        <p:nvSpPr>
          <p:cNvPr id="7" name="IV · 11">
            <a:extLst xmlns:a="http://schemas.openxmlformats.org/drawingml/2006/main">
              <a:ext uri="{FF2B5EF4-FFF2-40B4-BE49-F238E27FC236}">
                <a16:creationId xmlns:a16="http://schemas.microsoft.com/office/drawing/2014/main" id="{021537E4-1172-45E1-8932-047263CBE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05575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C6669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6C6669"/>
                </a:solidFill>
                <a:latin typeface="Calibri"/>
                <a:ea typeface="Calibri"/>
                <a:cs typeface="Calibri"/>
              </a:rPr>
              <a:t>IV · 11</a:t>
            </a:r>
          </a:p>
        </p:txBody>
      </p:sp>
    </p:spTree>
    <p:extLst>
      <p:ext uri="{BB962C8B-B14F-4D97-AF65-F5344CB8AC3E}">
        <p14:creationId xmlns:p14="http://schemas.microsoft.com/office/powerpoint/2010/main" val="32806950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COMESP · MÓDULO IV">
            <a:extLst xmlns:a="http://schemas.openxmlformats.org/drawingml/2006/main">
              <a:ext uri="{FF2B5EF4-FFF2-40B4-BE49-F238E27FC236}">
                <a16:creationId xmlns:a16="http://schemas.microsoft.com/office/drawing/2014/main" id="{D6AECD4F-04C5-4AFD-A362-5A22A1C60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480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12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COMESP · MÓDULO IV</a:t>
            </a:r>
          </a:p>
        </p:txBody>
      </p:sp>
      <p:sp>
        <p:nvSpPr>
          <p:cNvPr id="2" name="A referência em saúde depende do caso">
            <a:extLst xmlns:a="http://schemas.openxmlformats.org/drawingml/2006/main">
              <a:ext uri="{FF2B5EF4-FFF2-40B4-BE49-F238E27FC236}">
                <a16:creationId xmlns:a16="http://schemas.microsoft.com/office/drawing/2014/main" id="{0883721A-621F-463E-B74B-C0068A6AD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322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A referência em saúde depende do caso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677BB9-0716-4813-AE5C-A06DBA3BF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38300"/>
            <a:ext cx="1047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4" name="1ª Regional · Paranaguá">
            <a:extLst xmlns:a="http://schemas.openxmlformats.org/drawingml/2006/main">
              <a:ext uri="{FF2B5EF4-FFF2-40B4-BE49-F238E27FC236}">
                <a16:creationId xmlns:a16="http://schemas.microsoft.com/office/drawing/2014/main" id="{D0EDEE72-CA2E-42A0-AF42-306800070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05025"/>
            <a:ext cx="336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1ª Regional · Paranaguá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08723E-51F7-4A69-B82A-5CC1D5CFA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0"/>
            <a:ext cx="3365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6" name="Referências para o litoral, incluindo Hospital Regional">
            <a:extLst xmlns:a="http://schemas.openxmlformats.org/drawingml/2006/main">
              <a:ext uri="{FF2B5EF4-FFF2-40B4-BE49-F238E27FC236}">
                <a16:creationId xmlns:a16="http://schemas.microsoft.com/office/drawing/2014/main" id="{1B186B9D-9130-484A-B085-EF7F3FFCC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14725"/>
            <a:ext cx="3365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Referências para o litoral, incluindo Hospital Regional do Litoral.</a:t>
            </a:r>
          </a:p>
        </p:txBody>
      </p:sp>
      <p:sp>
        <p:nvSpPr>
          <p:cNvPr id="7" name="2ª Regional · Metropolitana">
            <a:extLst xmlns:a="http://schemas.openxmlformats.org/drawingml/2006/main">
              <a:ext uri="{FF2B5EF4-FFF2-40B4-BE49-F238E27FC236}">
                <a16:creationId xmlns:a16="http://schemas.microsoft.com/office/drawing/2014/main" id="{A533C406-A7BE-4A83-949F-DE7185D9E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3250" y="2105025"/>
            <a:ext cx="336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2ª Regional · Metropolitana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85C600-C3A3-4E68-B04D-F42CE4F0F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3250" y="3238500"/>
            <a:ext cx="3365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9" name="HC, Pequeno Príncipe, Trabalhador e Evangélico têm perf">
            <a:extLst xmlns:a="http://schemas.openxmlformats.org/drawingml/2006/main">
              <a:ext uri="{FF2B5EF4-FFF2-40B4-BE49-F238E27FC236}">
                <a16:creationId xmlns:a16="http://schemas.microsoft.com/office/drawing/2014/main" id="{6FFC74F8-19D0-405A-8939-5F4CE635E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3250" y="3514725"/>
            <a:ext cx="3365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HC, Pequeno Príncipe, Trabalhador e Evangélico têm perfis de atendimento específicos.</a:t>
            </a:r>
          </a:p>
        </p:txBody>
      </p:sp>
      <p:sp>
        <p:nvSpPr>
          <p:cNvPr id="10" name="Antes do encaminhamento">
            <a:extLst xmlns:a="http://schemas.openxmlformats.org/drawingml/2006/main">
              <a:ext uri="{FF2B5EF4-FFF2-40B4-BE49-F238E27FC236}">
                <a16:creationId xmlns:a16="http://schemas.microsoft.com/office/drawing/2014/main" id="{CD7FB7F0-2B8D-4195-B707-6EA37D0D5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2105025"/>
            <a:ext cx="336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Antes do encaminhamento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AF9C609-E8E2-4429-9A59-369676EE0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3238500"/>
            <a:ext cx="3365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12" name="Verificar público, idade, necessidade, cobertura e aces">
            <a:extLst xmlns:a="http://schemas.openxmlformats.org/drawingml/2006/main">
              <a:ext uri="{FF2B5EF4-FFF2-40B4-BE49-F238E27FC236}">
                <a16:creationId xmlns:a16="http://schemas.microsoft.com/office/drawing/2014/main" id="{48265413-9BC9-4AE1-B49B-A291E238B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3514725"/>
            <a:ext cx="3365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Verificar público, idade, necessidade, cobertura e acesso regulado.</a:t>
            </a:r>
          </a:p>
        </p:txBody>
      </p:sp>
      <p:sp>
        <p:nvSpPr>
          <p:cNvPr id="13" name="COMESP · REDE PREPARADA MULHER SEGURA | LabSocial">
            <a:extLst xmlns:a="http://schemas.openxmlformats.org/drawingml/2006/main">
              <a:ext uri="{FF2B5EF4-FFF2-40B4-BE49-F238E27FC236}">
                <a16:creationId xmlns:a16="http://schemas.microsoft.com/office/drawing/2014/main" id="{C1907C02-D75B-468C-B476-A943321E4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05575"/>
            <a:ext cx="895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C6669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6C6669"/>
                </a:solidFill>
                <a:latin typeface="Calibri"/>
                <a:ea typeface="Calibri"/>
                <a:cs typeface="Calibri"/>
              </a:rPr>
              <a:t>COMESP · REDE PREPARADA MULHER SEGURA | LabSocial</a:t>
            </a:r>
          </a:p>
        </p:txBody>
      </p:sp>
      <p:sp>
        <p:nvSpPr>
          <p:cNvPr id="14" name="IV · 12">
            <a:extLst xmlns:a="http://schemas.openxmlformats.org/drawingml/2006/main">
              <a:ext uri="{FF2B5EF4-FFF2-40B4-BE49-F238E27FC236}">
                <a16:creationId xmlns:a16="http://schemas.microsoft.com/office/drawing/2014/main" id="{B94DF2AB-8703-44FD-8A3E-ECDE5391B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05575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C6669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6C6669"/>
                </a:solidFill>
                <a:latin typeface="Calibri"/>
                <a:ea typeface="Calibri"/>
                <a:cs typeface="Calibri"/>
              </a:rPr>
              <a:t>IV · 12</a:t>
            </a:r>
          </a:p>
        </p:txBody>
      </p:sp>
    </p:spTree>
    <p:extLst>
      <p:ext uri="{BB962C8B-B14F-4D97-AF65-F5344CB8AC3E}">
        <p14:creationId xmlns:p14="http://schemas.microsoft.com/office/powerpoint/2010/main" val="32806950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7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COMESP · MÓDULO IV">
            <a:extLst xmlns:a="http://schemas.openxmlformats.org/drawingml/2006/main">
              <a:ext uri="{FF2B5EF4-FFF2-40B4-BE49-F238E27FC236}">
                <a16:creationId xmlns:a16="http://schemas.microsoft.com/office/drawing/2014/main" id="{1D5F1FA5-6C4F-4A5A-A4A9-0BD8AAB63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480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12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COMESP · MÓDULO IV</a:t>
            </a:r>
          </a:p>
        </p:txBody>
      </p:sp>
      <p:sp>
        <p:nvSpPr>
          <p:cNvPr id="2" name="Oito campos para um mapa funcional">
            <a:extLst xmlns:a="http://schemas.openxmlformats.org/drawingml/2006/main">
              <a:ext uri="{FF2B5EF4-FFF2-40B4-BE49-F238E27FC236}">
                <a16:creationId xmlns:a16="http://schemas.microsoft.com/office/drawing/2014/main" id="{582B688E-5509-406F-85E9-306ACD10D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322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Oito campos para um mapa funcional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024AA4-8784-4313-9A6D-EFE5C9614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38300"/>
            <a:ext cx="1047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4" name="Função e cobertura">
            <a:extLst xmlns:a="http://schemas.openxmlformats.org/drawingml/2006/main">
              <a:ext uri="{FF2B5EF4-FFF2-40B4-BE49-F238E27FC236}">
                <a16:creationId xmlns:a16="http://schemas.microsoft.com/office/drawing/2014/main" id="{82445864-8EA2-48DA-A45C-59897FD5F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66925"/>
            <a:ext cx="509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17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Função e cobertura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D3D99C-324D-41D6-8B7F-2CD663A54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47950"/>
            <a:ext cx="5095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6" name="O que oferece e quais territórios atende?">
            <a:extLst xmlns:a="http://schemas.openxmlformats.org/drawingml/2006/main">
              <a:ext uri="{FF2B5EF4-FFF2-40B4-BE49-F238E27FC236}">
                <a16:creationId xmlns:a16="http://schemas.microsoft.com/office/drawing/2014/main" id="{23A4A95D-EC44-440C-99D4-0489780F8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47975"/>
            <a:ext cx="50482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1950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O que oferece e quais territórios atende?</a:t>
            </a:r>
          </a:p>
        </p:txBody>
      </p:sp>
      <p:sp>
        <p:nvSpPr>
          <p:cNvPr id="7" name="Acesso e horário">
            <a:extLst xmlns:a="http://schemas.openxmlformats.org/drawingml/2006/main">
              <a:ext uri="{FF2B5EF4-FFF2-40B4-BE49-F238E27FC236}">
                <a16:creationId xmlns:a16="http://schemas.microsoft.com/office/drawing/2014/main" id="{43757B6C-2EFC-4B66-BA5F-8B9D21C52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066925"/>
            <a:ext cx="509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17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Acesso e horário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AB3290-A372-4783-B43B-FF0882F9D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647950"/>
            <a:ext cx="5095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9" name="Como ingressar e quando funciona?">
            <a:extLst xmlns:a="http://schemas.openxmlformats.org/drawingml/2006/main">
              <a:ext uri="{FF2B5EF4-FFF2-40B4-BE49-F238E27FC236}">
                <a16:creationId xmlns:a16="http://schemas.microsoft.com/office/drawing/2014/main" id="{5E1A9D4B-EFC5-4F9E-B87F-5E1327A38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847975"/>
            <a:ext cx="50482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1950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Como ingressar e quando funciona?</a:t>
            </a:r>
          </a:p>
        </p:txBody>
      </p:sp>
      <p:sp>
        <p:nvSpPr>
          <p:cNvPr id="10" name="Contato e acessibilidade">
            <a:extLst xmlns:a="http://schemas.openxmlformats.org/drawingml/2006/main">
              <a:ext uri="{FF2B5EF4-FFF2-40B4-BE49-F238E27FC236}">
                <a16:creationId xmlns:a16="http://schemas.microsoft.com/office/drawing/2014/main" id="{7EC1697F-55F1-4CD3-8F5F-312B6B69D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14775"/>
            <a:ext cx="509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17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Contato e acessibilidade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951DB7-2C0B-497C-A107-1C4604745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95800"/>
            <a:ext cx="5095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12" name="Qual canal e quais apoios estão disponíveis?">
            <a:extLst xmlns:a="http://schemas.openxmlformats.org/drawingml/2006/main">
              <a:ext uri="{FF2B5EF4-FFF2-40B4-BE49-F238E27FC236}">
                <a16:creationId xmlns:a16="http://schemas.microsoft.com/office/drawing/2014/main" id="{0C4F7C61-85A3-4EC4-B7B2-72E51E905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95825"/>
            <a:ext cx="50482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1950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Qual canal e quais apoios estão disponíveis?</a:t>
            </a:r>
          </a:p>
        </p:txBody>
      </p:sp>
      <p:sp>
        <p:nvSpPr>
          <p:cNvPr id="13" name="Retorno e validação">
            <a:extLst xmlns:a="http://schemas.openxmlformats.org/drawingml/2006/main">
              <a:ext uri="{FF2B5EF4-FFF2-40B4-BE49-F238E27FC236}">
                <a16:creationId xmlns:a16="http://schemas.microsoft.com/office/drawing/2014/main" id="{FBA40B3B-7B37-4A9C-A750-6BFED5770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914775"/>
            <a:ext cx="509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17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Retorno e validação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E3B855-276D-4B6C-B227-B57687BAA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495800"/>
            <a:ext cx="5095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15" name="Como responde à rede e quando a informação foi confirma">
            <a:extLst xmlns:a="http://schemas.openxmlformats.org/drawingml/2006/main">
              <a:ext uri="{FF2B5EF4-FFF2-40B4-BE49-F238E27FC236}">
                <a16:creationId xmlns:a16="http://schemas.microsoft.com/office/drawing/2014/main" id="{6C5EB1C0-02B8-42F6-B624-F64835068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695825"/>
            <a:ext cx="50482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1950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Como responde à rede e quando a informação foi confirmada?</a:t>
            </a:r>
          </a:p>
        </p:txBody>
      </p:sp>
      <p:sp>
        <p:nvSpPr>
          <p:cNvPr id="16" name="COMESP · REDE PREPARADA MULHER SEGURA | LabSocial">
            <a:extLst xmlns:a="http://schemas.openxmlformats.org/drawingml/2006/main">
              <a:ext uri="{FF2B5EF4-FFF2-40B4-BE49-F238E27FC236}">
                <a16:creationId xmlns:a16="http://schemas.microsoft.com/office/drawing/2014/main" id="{9064760C-A647-45FA-9916-E2CB58352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05575"/>
            <a:ext cx="895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C6669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6C6669"/>
                </a:solidFill>
                <a:latin typeface="Calibri"/>
                <a:ea typeface="Calibri"/>
                <a:cs typeface="Calibri"/>
              </a:rPr>
              <a:t>COMESP · REDE PREPARADA MULHER SEGURA | LabSocial</a:t>
            </a:r>
          </a:p>
        </p:txBody>
      </p:sp>
      <p:sp>
        <p:nvSpPr>
          <p:cNvPr id="17" name="IV · 13">
            <a:extLst xmlns:a="http://schemas.openxmlformats.org/drawingml/2006/main">
              <a:ext uri="{FF2B5EF4-FFF2-40B4-BE49-F238E27FC236}">
                <a16:creationId xmlns:a16="http://schemas.microsoft.com/office/drawing/2014/main" id="{08163DD9-22E2-4EEA-A236-B5B1D8048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05575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C6669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6C6669"/>
                </a:solidFill>
                <a:latin typeface="Calibri"/>
                <a:ea typeface="Calibri"/>
                <a:cs typeface="Calibri"/>
              </a:rPr>
              <a:t>IV · 13</a:t>
            </a:r>
          </a:p>
        </p:txBody>
      </p:sp>
    </p:spTree>
    <p:extLst>
      <p:ext uri="{BB962C8B-B14F-4D97-AF65-F5344CB8AC3E}">
        <p14:creationId xmlns:p14="http://schemas.microsoft.com/office/powerpoint/2010/main" val="32806950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COMESP · MÓDULO IV">
            <a:extLst xmlns:a="http://schemas.openxmlformats.org/drawingml/2006/main">
              <a:ext uri="{FF2B5EF4-FFF2-40B4-BE49-F238E27FC236}">
                <a16:creationId xmlns:a16="http://schemas.microsoft.com/office/drawing/2014/main" id="{B896E360-A432-4BE9-B83A-CA8AD47FC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480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12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COMESP · MÓDULO IV</a:t>
            </a:r>
          </a:p>
        </p:txBody>
      </p:sp>
      <p:sp>
        <p:nvSpPr>
          <p:cNvPr id="2" name="Atividade de mapeamento · 45 minutos">
            <a:extLst xmlns:a="http://schemas.openxmlformats.org/drawingml/2006/main">
              <a:ext uri="{FF2B5EF4-FFF2-40B4-BE49-F238E27FC236}">
                <a16:creationId xmlns:a16="http://schemas.microsoft.com/office/drawing/2014/main" id="{9873E8BD-9456-4C13-A705-48E5578C0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322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Atividade de mapeamento · 45 minutos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1605CC-1455-47D1-B679-5C2CDF3AA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38300"/>
            <a:ext cx="1047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4" name="10 min">
            <a:extLst xmlns:a="http://schemas.openxmlformats.org/drawingml/2006/main">
              <a:ext uri="{FF2B5EF4-FFF2-40B4-BE49-F238E27FC236}">
                <a16:creationId xmlns:a16="http://schemas.microsoft.com/office/drawing/2014/main" id="{761EA37F-AE24-4CF2-AB16-14A88E8D9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05025"/>
            <a:ext cx="336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10 min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324C95-6D84-42FF-80D1-A36ADF7D6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0"/>
            <a:ext cx="3365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6" name="Apresentar os serviços existentes.">
            <a:extLst xmlns:a="http://schemas.openxmlformats.org/drawingml/2006/main">
              <a:ext uri="{FF2B5EF4-FFF2-40B4-BE49-F238E27FC236}">
                <a16:creationId xmlns:a16="http://schemas.microsoft.com/office/drawing/2014/main" id="{ACC4B79F-BE3C-4F89-A8F7-C669D785F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14725"/>
            <a:ext cx="3365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Apresentar os serviços existentes.</a:t>
            </a:r>
          </a:p>
        </p:txBody>
      </p:sp>
      <p:sp>
        <p:nvSpPr>
          <p:cNvPr id="7" name="20 min">
            <a:extLst xmlns:a="http://schemas.openxmlformats.org/drawingml/2006/main">
              <a:ext uri="{FF2B5EF4-FFF2-40B4-BE49-F238E27FC236}">
                <a16:creationId xmlns:a16="http://schemas.microsoft.com/office/drawing/2014/main" id="{B9DA1DB7-A2CD-4A89-AF58-0D8951B55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3250" y="2105025"/>
            <a:ext cx="336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20 min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8E3FA4-974B-4AE1-BB54-E7554B4AC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3250" y="3238500"/>
            <a:ext cx="3365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9" name="Preencher o mapa de acesso em grupo.">
            <a:extLst xmlns:a="http://schemas.openxmlformats.org/drawingml/2006/main">
              <a:ext uri="{FF2B5EF4-FFF2-40B4-BE49-F238E27FC236}">
                <a16:creationId xmlns:a16="http://schemas.microsoft.com/office/drawing/2014/main" id="{5ADD05BA-C2A8-42A8-95D0-30247139F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3250" y="3514725"/>
            <a:ext cx="3365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Preencher o mapa de acesso em grupo.</a:t>
            </a:r>
          </a:p>
        </p:txBody>
      </p:sp>
      <p:sp>
        <p:nvSpPr>
          <p:cNvPr id="10" name="15 min">
            <a:extLst xmlns:a="http://schemas.openxmlformats.org/drawingml/2006/main">
              <a:ext uri="{FF2B5EF4-FFF2-40B4-BE49-F238E27FC236}">
                <a16:creationId xmlns:a16="http://schemas.microsoft.com/office/drawing/2014/main" id="{2A4413B5-49D4-4304-9204-D30571277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2105025"/>
            <a:ext cx="336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15 min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50440B-44D4-4167-A7AD-D4A0B8B48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3238500"/>
            <a:ext cx="3365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12" name="Compartilhar ofertas, barreiras e lacunas.">
            <a:extLst xmlns:a="http://schemas.openxmlformats.org/drawingml/2006/main">
              <a:ext uri="{FF2B5EF4-FFF2-40B4-BE49-F238E27FC236}">
                <a16:creationId xmlns:a16="http://schemas.microsoft.com/office/drawing/2014/main" id="{1878BCD1-13C3-4EA6-9AFC-F2E0CEAA0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3514725"/>
            <a:ext cx="3365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Compartilhar ofertas, barreiras e lacunas.</a:t>
            </a:r>
          </a:p>
        </p:txBody>
      </p:sp>
      <p:sp>
        <p:nvSpPr>
          <p:cNvPr id="13" name="COMESP · REDE PREPARADA MULHER SEGURA | LabSocial">
            <a:extLst xmlns:a="http://schemas.openxmlformats.org/drawingml/2006/main">
              <a:ext uri="{FF2B5EF4-FFF2-40B4-BE49-F238E27FC236}">
                <a16:creationId xmlns:a16="http://schemas.microsoft.com/office/drawing/2014/main" id="{F3E32F03-F79A-409F-92FD-68AEA3042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05575"/>
            <a:ext cx="895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C6669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6C6669"/>
                </a:solidFill>
                <a:latin typeface="Calibri"/>
                <a:ea typeface="Calibri"/>
                <a:cs typeface="Calibri"/>
              </a:rPr>
              <a:t>COMESP · REDE PREPARADA MULHER SEGURA | LabSocial</a:t>
            </a:r>
          </a:p>
        </p:txBody>
      </p:sp>
      <p:sp>
        <p:nvSpPr>
          <p:cNvPr id="14" name="IV · 14">
            <a:extLst xmlns:a="http://schemas.openxmlformats.org/drawingml/2006/main">
              <a:ext uri="{FF2B5EF4-FFF2-40B4-BE49-F238E27FC236}">
                <a16:creationId xmlns:a16="http://schemas.microsoft.com/office/drawing/2014/main" id="{4BDA21AD-87C3-4B7F-B3B7-8F618153F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05575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C6669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6C6669"/>
                </a:solidFill>
                <a:latin typeface="Calibri"/>
                <a:ea typeface="Calibri"/>
                <a:cs typeface="Calibri"/>
              </a:rPr>
              <a:t>IV · 14</a:t>
            </a:r>
          </a:p>
        </p:txBody>
      </p:sp>
    </p:spTree>
    <p:extLst>
      <p:ext uri="{BB962C8B-B14F-4D97-AF65-F5344CB8AC3E}">
        <p14:creationId xmlns:p14="http://schemas.microsoft.com/office/powerpoint/2010/main" val="32806950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7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COMESP · MÓDULO IV">
            <a:extLst xmlns:a="http://schemas.openxmlformats.org/drawingml/2006/main">
              <a:ext uri="{FF2B5EF4-FFF2-40B4-BE49-F238E27FC236}">
                <a16:creationId xmlns:a16="http://schemas.microsoft.com/office/drawing/2014/main" id="{79A0B613-7D17-496C-8CF5-3AF599A5B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480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12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COMESP · MÓDULO IV</a:t>
            </a:r>
          </a:p>
        </p:txBody>
      </p:sp>
      <p:sp>
        <p:nvSpPr>
          <p:cNvPr id="2" name="Dados do hub: perguntas para a rede">
            <a:extLst xmlns:a="http://schemas.openxmlformats.org/drawingml/2006/main">
              <a:ext uri="{FF2B5EF4-FFF2-40B4-BE49-F238E27FC236}">
                <a16:creationId xmlns:a16="http://schemas.microsoft.com/office/drawing/2014/main" id="{DA01E416-04A3-4FCA-9B46-65246B60D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322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Dados do hub: perguntas para a rede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EF9789-8AE8-4416-B16C-4BFC7CFD5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38300"/>
            <a:ext cx="1047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4" name="Pinhais">
            <a:extLst xmlns:a="http://schemas.openxmlformats.org/drawingml/2006/main">
              <a:ext uri="{FF2B5EF4-FFF2-40B4-BE49-F238E27FC236}">
                <a16:creationId xmlns:a16="http://schemas.microsoft.com/office/drawing/2014/main" id="{19E4F948-2C87-4FC3-BAC0-1CAE9BBFB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05025"/>
            <a:ext cx="336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Pinhais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A1A158-E66E-4DA6-B2B2-4273D297A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0"/>
            <a:ext cx="3365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6" name="Violência doméstica: 534 → 639 registros entre 2024 e 2">
            <a:extLst xmlns:a="http://schemas.openxmlformats.org/drawingml/2006/main">
              <a:ext uri="{FF2B5EF4-FFF2-40B4-BE49-F238E27FC236}">
                <a16:creationId xmlns:a16="http://schemas.microsoft.com/office/drawing/2014/main" id="{BD6F3C7E-E4D9-4BC6-A105-F350D5AD5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14725"/>
            <a:ext cx="3365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Violência doméstica: 534 → 639 registros entre 2024 e 2025.</a:t>
            </a:r>
          </a:p>
        </p:txBody>
      </p:sp>
      <p:sp>
        <p:nvSpPr>
          <p:cNvPr id="7" name="Fazenda Rio Grande">
            <a:extLst xmlns:a="http://schemas.openxmlformats.org/drawingml/2006/main">
              <a:ext uri="{FF2B5EF4-FFF2-40B4-BE49-F238E27FC236}">
                <a16:creationId xmlns:a16="http://schemas.microsoft.com/office/drawing/2014/main" id="{8FB0D23F-FE16-40DE-8068-978EAF398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3250" y="2105025"/>
            <a:ext cx="336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Fazenda Rio Grande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2079B8-89C7-4C1E-8D07-865FFED08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3250" y="3238500"/>
            <a:ext cx="3365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9" name="667 → 429 registros no mesmo recorte.">
            <a:extLst xmlns:a="http://schemas.openxmlformats.org/drawingml/2006/main">
              <a:ext uri="{FF2B5EF4-FFF2-40B4-BE49-F238E27FC236}">
                <a16:creationId xmlns:a16="http://schemas.microsoft.com/office/drawing/2014/main" id="{B86ED16F-82E4-4859-9FFB-3B05D0F04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3250" y="3514725"/>
            <a:ext cx="3365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667 → 429 registros no mesmo recorte.</a:t>
            </a:r>
          </a:p>
        </p:txBody>
      </p:sp>
      <p:sp>
        <p:nvSpPr>
          <p:cNvPr id="10" name="Pergunta comum">
            <a:extLst xmlns:a="http://schemas.openxmlformats.org/drawingml/2006/main">
              <a:ext uri="{FF2B5EF4-FFF2-40B4-BE49-F238E27FC236}">
                <a16:creationId xmlns:a16="http://schemas.microsoft.com/office/drawing/2014/main" id="{4C65969B-2914-4DC7-8B88-F635564C4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2105025"/>
            <a:ext cx="336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Pergunta comum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466C7A-5B2C-493C-BEF8-922BCFD4D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3238500"/>
            <a:ext cx="3365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12" name="O que mudou no registro, no acesso e na resposta? A var">
            <a:extLst xmlns:a="http://schemas.openxmlformats.org/drawingml/2006/main">
              <a:ext uri="{FF2B5EF4-FFF2-40B4-BE49-F238E27FC236}">
                <a16:creationId xmlns:a16="http://schemas.microsoft.com/office/drawing/2014/main" id="{C2EF6D7B-0BDD-46F6-84CD-E5033C8B8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3514725"/>
            <a:ext cx="3365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O que mudou no registro, no acesso e na resposta? A variação não demonstra causalidade.</a:t>
            </a:r>
          </a:p>
        </p:txBody>
      </p:sp>
      <p:sp>
        <p:nvSpPr>
          <p:cNvPr id="13" name="COMESP · REDE PREPARADA MULHER SEGURA | LabSocial">
            <a:extLst xmlns:a="http://schemas.openxmlformats.org/drawingml/2006/main">
              <a:ext uri="{FF2B5EF4-FFF2-40B4-BE49-F238E27FC236}">
                <a16:creationId xmlns:a16="http://schemas.microsoft.com/office/drawing/2014/main" id="{E9FF2FD0-37A2-4B65-8FBD-20EF59B28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05575"/>
            <a:ext cx="895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C6669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6C6669"/>
                </a:solidFill>
                <a:latin typeface="Calibri"/>
                <a:ea typeface="Calibri"/>
                <a:cs typeface="Calibri"/>
              </a:rPr>
              <a:t>COMESP · REDE PREPARADA MULHER SEGURA | LabSocial</a:t>
            </a:r>
          </a:p>
        </p:txBody>
      </p:sp>
      <p:sp>
        <p:nvSpPr>
          <p:cNvPr id="14" name="IV · 15">
            <a:extLst xmlns:a="http://schemas.openxmlformats.org/drawingml/2006/main">
              <a:ext uri="{FF2B5EF4-FFF2-40B4-BE49-F238E27FC236}">
                <a16:creationId xmlns:a16="http://schemas.microsoft.com/office/drawing/2014/main" id="{3594F9A4-8D18-488A-B2A6-FCBB21371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05575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C6669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6C6669"/>
                </a:solidFill>
                <a:latin typeface="Calibri"/>
                <a:ea typeface="Calibri"/>
                <a:cs typeface="Calibri"/>
              </a:rPr>
              <a:t>IV · 15</a:t>
            </a:r>
          </a:p>
        </p:txBody>
      </p:sp>
    </p:spTree>
    <p:extLst>
      <p:ext uri="{BB962C8B-B14F-4D97-AF65-F5344CB8AC3E}">
        <p14:creationId xmlns:p14="http://schemas.microsoft.com/office/powerpoint/2010/main" val="32806950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7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COMESP · MÓDULO IV">
            <a:extLst xmlns:a="http://schemas.openxmlformats.org/drawingml/2006/main">
              <a:ext uri="{FF2B5EF4-FFF2-40B4-BE49-F238E27FC236}">
                <a16:creationId xmlns:a16="http://schemas.microsoft.com/office/drawing/2014/main" id="{C59282DC-62DF-4FCA-91AB-9F2649C94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480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12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COMESP · MÓDULO IV</a:t>
            </a:r>
          </a:p>
        </p:txBody>
      </p:sp>
      <p:sp>
        <p:nvSpPr>
          <p:cNvPr id="2" name="Acolher sem criar um novo obstáculo">
            <a:extLst xmlns:a="http://schemas.openxmlformats.org/drawingml/2006/main">
              <a:ext uri="{FF2B5EF4-FFF2-40B4-BE49-F238E27FC236}">
                <a16:creationId xmlns:a16="http://schemas.microsoft.com/office/drawing/2014/main" id="{DE32BD54-C6E6-4EB1-94D8-CA0DCA8FB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322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Acolher sem criar um novo obstáculo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A7AA97-18EF-450B-A520-4F41531ED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38300"/>
            <a:ext cx="1047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4" name="Escuta respeitosa">
            <a:extLst xmlns:a="http://schemas.openxmlformats.org/drawingml/2006/main">
              <a:ext uri="{FF2B5EF4-FFF2-40B4-BE49-F238E27FC236}">
                <a16:creationId xmlns:a16="http://schemas.microsoft.com/office/drawing/2014/main" id="{D6144801-6A2A-4F48-BA67-FCA137351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05025"/>
            <a:ext cx="336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Escuta respeitosa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06D3E2-141E-44B0-A97D-F300A37E7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0"/>
            <a:ext cx="3365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6" name="Acolher o relato sem julgamento ou exigência de repetiç">
            <a:extLst xmlns:a="http://schemas.openxmlformats.org/drawingml/2006/main">
              <a:ext uri="{FF2B5EF4-FFF2-40B4-BE49-F238E27FC236}">
                <a16:creationId xmlns:a16="http://schemas.microsoft.com/office/drawing/2014/main" id="{F9E12F14-2BAA-4347-AE28-2CAB7DBAE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14725"/>
            <a:ext cx="3365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Acolher o relato sem julgamento ou exigência de repetição desnecessária.</a:t>
            </a:r>
          </a:p>
        </p:txBody>
      </p:sp>
      <p:sp>
        <p:nvSpPr>
          <p:cNvPr id="7" name="Segurança e necessidades">
            <a:extLst xmlns:a="http://schemas.openxmlformats.org/drawingml/2006/main">
              <a:ext uri="{FF2B5EF4-FFF2-40B4-BE49-F238E27FC236}">
                <a16:creationId xmlns:a16="http://schemas.microsoft.com/office/drawing/2014/main" id="{2CB31C13-68A0-45E4-8A6A-A5E87F594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3250" y="2105025"/>
            <a:ext cx="336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Segurança e necessidades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2973C7-D68E-4412-9B52-E143A5D67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3250" y="3238500"/>
            <a:ext cx="3365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9" name="Identificar urgência, proteção, saúde, transporte e dep">
            <a:extLst xmlns:a="http://schemas.openxmlformats.org/drawingml/2006/main">
              <a:ext uri="{FF2B5EF4-FFF2-40B4-BE49-F238E27FC236}">
                <a16:creationId xmlns:a16="http://schemas.microsoft.com/office/drawing/2014/main" id="{11D82BD5-2AF0-4A92-8D01-2C4D1CA76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3250" y="3514725"/>
            <a:ext cx="3365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Identificar urgência, proteção, saúde, transporte e dependentes.</a:t>
            </a:r>
          </a:p>
        </p:txBody>
      </p:sp>
      <p:sp>
        <p:nvSpPr>
          <p:cNvPr id="10" name="Informação compreensível">
            <a:extLst xmlns:a="http://schemas.openxmlformats.org/drawingml/2006/main">
              <a:ext uri="{FF2B5EF4-FFF2-40B4-BE49-F238E27FC236}">
                <a16:creationId xmlns:a16="http://schemas.microsoft.com/office/drawing/2014/main" id="{2BFE02F6-EC77-4380-9E01-FD7157D58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2105025"/>
            <a:ext cx="336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Informação compreensível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95F3F3-B830-4932-B56F-08FCC2E06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3238500"/>
            <a:ext cx="3365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12" name="Explicar possibilidades e pactuar os próximos passos co">
            <a:extLst xmlns:a="http://schemas.openxmlformats.org/drawingml/2006/main">
              <a:ext uri="{FF2B5EF4-FFF2-40B4-BE49-F238E27FC236}">
                <a16:creationId xmlns:a16="http://schemas.microsoft.com/office/drawing/2014/main" id="{F9A6301B-AEBF-48CF-9E42-176CDAE2F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3514725"/>
            <a:ext cx="3365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Explicar possibilidades e pactuar os próximos passos com a mulher.</a:t>
            </a:r>
          </a:p>
        </p:txBody>
      </p:sp>
      <p:sp>
        <p:nvSpPr>
          <p:cNvPr id="13" name="COMESP · REDE PREPARADA MULHER SEGURA | LabSocial">
            <a:extLst xmlns:a="http://schemas.openxmlformats.org/drawingml/2006/main">
              <a:ext uri="{FF2B5EF4-FFF2-40B4-BE49-F238E27FC236}">
                <a16:creationId xmlns:a16="http://schemas.microsoft.com/office/drawing/2014/main" id="{1C196120-5CF4-4BEE-BEA3-AF6A8121A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05575"/>
            <a:ext cx="895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C6669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6C6669"/>
                </a:solidFill>
                <a:latin typeface="Calibri"/>
                <a:ea typeface="Calibri"/>
                <a:cs typeface="Calibri"/>
              </a:rPr>
              <a:t>COMESP · REDE PREPARADA MULHER SEGURA | LabSocial</a:t>
            </a:r>
          </a:p>
        </p:txBody>
      </p:sp>
      <p:sp>
        <p:nvSpPr>
          <p:cNvPr id="14" name="IV · 16">
            <a:extLst xmlns:a="http://schemas.openxmlformats.org/drawingml/2006/main">
              <a:ext uri="{FF2B5EF4-FFF2-40B4-BE49-F238E27FC236}">
                <a16:creationId xmlns:a16="http://schemas.microsoft.com/office/drawing/2014/main" id="{3C3B6F8E-A1D4-4348-9B80-AE968F86B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05575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C6669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6C6669"/>
                </a:solidFill>
                <a:latin typeface="Calibri"/>
                <a:ea typeface="Calibri"/>
                <a:cs typeface="Calibri"/>
              </a:rPr>
              <a:t>IV · 16</a:t>
            </a:r>
          </a:p>
        </p:txBody>
      </p:sp>
    </p:spTree>
    <p:extLst>
      <p:ext uri="{BB962C8B-B14F-4D97-AF65-F5344CB8AC3E}">
        <p14:creationId xmlns:p14="http://schemas.microsoft.com/office/powerpoint/2010/main" val="32806950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7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COMESP · MÓDULO IV">
            <a:extLst xmlns:a="http://schemas.openxmlformats.org/drawingml/2006/main">
              <a:ext uri="{FF2B5EF4-FFF2-40B4-BE49-F238E27FC236}">
                <a16:creationId xmlns:a16="http://schemas.microsoft.com/office/drawing/2014/main" id="{87D51EEB-48E9-4CA0-A852-2164372BD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480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12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COMESP · MÓDULO IV</a:t>
            </a:r>
          </a:p>
        </p:txBody>
      </p:sp>
      <p:sp>
        <p:nvSpPr>
          <p:cNvPr id="2" name="Referência não é apenas um endereço">
            <a:extLst xmlns:a="http://schemas.openxmlformats.org/drawingml/2006/main">
              <a:ext uri="{FF2B5EF4-FFF2-40B4-BE49-F238E27FC236}">
                <a16:creationId xmlns:a16="http://schemas.microsoft.com/office/drawing/2014/main" id="{5564A320-CB02-4490-BB53-F3A86440A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322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Referência não é apenas um endereço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BD5D14-5C90-405D-9BAE-6E18367AA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38300"/>
            <a:ext cx="1047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4" name="Referência">
            <a:extLst xmlns:a="http://schemas.openxmlformats.org/drawingml/2006/main">
              <a:ext uri="{FF2B5EF4-FFF2-40B4-BE49-F238E27FC236}">
                <a16:creationId xmlns:a16="http://schemas.microsoft.com/office/drawing/2014/main" id="{1D983AAB-7C49-414A-B78C-7E7817B61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05025"/>
            <a:ext cx="336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Referência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976B69-5E0D-4FD1-BF94-5E2168C0A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0"/>
            <a:ext cx="3365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6" name="Serviço de origem articula o acesso à resposta necessár">
            <a:extLst xmlns:a="http://schemas.openxmlformats.org/drawingml/2006/main">
              <a:ext uri="{FF2B5EF4-FFF2-40B4-BE49-F238E27FC236}">
                <a16:creationId xmlns:a16="http://schemas.microsoft.com/office/drawing/2014/main" id="{2ED9448F-1ACA-4475-84A7-E392270EA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14725"/>
            <a:ext cx="3365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Serviço de origem articula o acesso à resposta necessária.</a:t>
            </a:r>
          </a:p>
        </p:txBody>
      </p:sp>
      <p:sp>
        <p:nvSpPr>
          <p:cNvPr id="7" name="Contrarreferência">
            <a:extLst xmlns:a="http://schemas.openxmlformats.org/drawingml/2006/main">
              <a:ext uri="{FF2B5EF4-FFF2-40B4-BE49-F238E27FC236}">
                <a16:creationId xmlns:a16="http://schemas.microsoft.com/office/drawing/2014/main" id="{B29152EB-F032-4E12-A191-8575C081B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3250" y="2105025"/>
            <a:ext cx="336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Contrarreferência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10E772-A91E-4520-A5C6-A6F091CDC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3250" y="3238500"/>
            <a:ext cx="3365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9" name="Serviço de destino devolve as informações necessárias à">
            <a:extLst xmlns:a="http://schemas.openxmlformats.org/drawingml/2006/main">
              <a:ext uri="{FF2B5EF4-FFF2-40B4-BE49-F238E27FC236}">
                <a16:creationId xmlns:a16="http://schemas.microsoft.com/office/drawing/2014/main" id="{7E251781-EE66-47A2-9248-C83D54CB5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3250" y="3514725"/>
            <a:ext cx="3365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Serviço de destino devolve as informações necessárias à continuidade.</a:t>
            </a:r>
          </a:p>
        </p:txBody>
      </p:sp>
      <p:sp>
        <p:nvSpPr>
          <p:cNvPr id="10" name="Acompanhamento">
            <a:extLst xmlns:a="http://schemas.openxmlformats.org/drawingml/2006/main">
              <a:ext uri="{FF2B5EF4-FFF2-40B4-BE49-F238E27FC236}">
                <a16:creationId xmlns:a16="http://schemas.microsoft.com/office/drawing/2014/main" id="{F42ACC47-93F4-459B-AAA3-A6A826BDD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2105025"/>
            <a:ext cx="336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Acompanhamento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453339-3DBB-48A3-A43A-11906E8B0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3238500"/>
            <a:ext cx="3365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12" name="Alguém verifica o acesso e atua quando a resposta falha">
            <a:extLst xmlns:a="http://schemas.openxmlformats.org/drawingml/2006/main">
              <a:ext uri="{FF2B5EF4-FFF2-40B4-BE49-F238E27FC236}">
                <a16:creationId xmlns:a16="http://schemas.microsoft.com/office/drawing/2014/main" id="{5032622A-29C2-40F4-ACED-6BB931107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3514725"/>
            <a:ext cx="3365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Alguém verifica o acesso e atua quando a resposta falha.</a:t>
            </a:r>
          </a:p>
        </p:txBody>
      </p:sp>
      <p:sp>
        <p:nvSpPr>
          <p:cNvPr id="13" name="COMESP · REDE PREPARADA MULHER SEGURA | LabSocial">
            <a:extLst xmlns:a="http://schemas.openxmlformats.org/drawingml/2006/main">
              <a:ext uri="{FF2B5EF4-FFF2-40B4-BE49-F238E27FC236}">
                <a16:creationId xmlns:a16="http://schemas.microsoft.com/office/drawing/2014/main" id="{F3B629A2-3FE7-4031-A247-4635CE1B0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05575"/>
            <a:ext cx="895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C6669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6C6669"/>
                </a:solidFill>
                <a:latin typeface="Calibri"/>
                <a:ea typeface="Calibri"/>
                <a:cs typeface="Calibri"/>
              </a:rPr>
              <a:t>COMESP · REDE PREPARADA MULHER SEGURA | LabSocial</a:t>
            </a:r>
          </a:p>
        </p:txBody>
      </p:sp>
      <p:sp>
        <p:nvSpPr>
          <p:cNvPr id="14" name="IV · 17">
            <a:extLst xmlns:a="http://schemas.openxmlformats.org/drawingml/2006/main">
              <a:ext uri="{FF2B5EF4-FFF2-40B4-BE49-F238E27FC236}">
                <a16:creationId xmlns:a16="http://schemas.microsoft.com/office/drawing/2014/main" id="{51E976C7-53A2-455F-8E23-30472292F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05575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C6669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6C6669"/>
                </a:solidFill>
                <a:latin typeface="Calibri"/>
                <a:ea typeface="Calibri"/>
                <a:cs typeface="Calibri"/>
              </a:rPr>
              <a:t>IV · 17</a:t>
            </a:r>
          </a:p>
        </p:txBody>
      </p:sp>
    </p:spTree>
    <p:extLst>
      <p:ext uri="{BB962C8B-B14F-4D97-AF65-F5344CB8AC3E}">
        <p14:creationId xmlns:p14="http://schemas.microsoft.com/office/powerpoint/2010/main" val="32806950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7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COMESP · MÓDULO IV">
            <a:extLst xmlns:a="http://schemas.openxmlformats.org/drawingml/2006/main">
              <a:ext uri="{FF2B5EF4-FFF2-40B4-BE49-F238E27FC236}">
                <a16:creationId xmlns:a16="http://schemas.microsoft.com/office/drawing/2014/main" id="{450F2A81-88EC-45BB-ABDD-3BA5678C2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480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12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COMESP · MÓDULO IV</a:t>
            </a:r>
          </a:p>
        </p:txBody>
      </p:sp>
      <p:sp>
        <p:nvSpPr>
          <p:cNvPr id="2" name="Receber a mensagem não é atender">
            <a:extLst xmlns:a="http://schemas.openxmlformats.org/drawingml/2006/main">
              <a:ext uri="{FF2B5EF4-FFF2-40B4-BE49-F238E27FC236}">
                <a16:creationId xmlns:a16="http://schemas.microsoft.com/office/drawing/2014/main" id="{6D6CAA7A-3EA1-421B-A385-F5F610402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322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Receber a mensagem não é atender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965B19-D541-41C6-A999-387DCCC45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38300"/>
            <a:ext cx="1047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4" name="Confirmação de recebimento">
            <a:extLst xmlns:a="http://schemas.openxmlformats.org/drawingml/2006/main">
              <a:ext uri="{FF2B5EF4-FFF2-40B4-BE49-F238E27FC236}">
                <a16:creationId xmlns:a16="http://schemas.microsoft.com/office/drawing/2014/main" id="{D9E06B63-C968-48BC-BD70-35065785B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05025"/>
            <a:ext cx="336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Confirmação de recebimento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CB7FB5-0B5C-467A-970E-BD34A341A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0"/>
            <a:ext cx="3365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6" name="O serviço recebeu a solicitação.">
            <a:extLst xmlns:a="http://schemas.openxmlformats.org/drawingml/2006/main">
              <a:ext uri="{FF2B5EF4-FFF2-40B4-BE49-F238E27FC236}">
                <a16:creationId xmlns:a16="http://schemas.microsoft.com/office/drawing/2014/main" id="{301B13A0-6617-4BE2-BE47-A3E3F526B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14725"/>
            <a:ext cx="3365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O serviço recebeu a solicitação.</a:t>
            </a:r>
          </a:p>
        </p:txBody>
      </p:sp>
      <p:sp>
        <p:nvSpPr>
          <p:cNvPr id="7" name="Confirmação de acesso">
            <a:extLst xmlns:a="http://schemas.openxmlformats.org/drawingml/2006/main">
              <a:ext uri="{FF2B5EF4-FFF2-40B4-BE49-F238E27FC236}">
                <a16:creationId xmlns:a16="http://schemas.microsoft.com/office/drawing/2014/main" id="{615BBECA-4F00-4A96-AD3D-4D36ACBA7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3250" y="2105025"/>
            <a:ext cx="336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Confirmação de acesso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410F3E-33EA-4517-A372-1881DF7AD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3250" y="3238500"/>
            <a:ext cx="3365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9" name="A mulher conseguiu chegar e obter a resposta.">
            <a:extLst xmlns:a="http://schemas.openxmlformats.org/drawingml/2006/main">
              <a:ext uri="{FF2B5EF4-FFF2-40B4-BE49-F238E27FC236}">
                <a16:creationId xmlns:a16="http://schemas.microsoft.com/office/drawing/2014/main" id="{8A99FBD8-8FB2-4B65-8400-6920370D9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3250" y="3514725"/>
            <a:ext cx="3365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A mulher conseguiu chegar e obter a resposta.</a:t>
            </a:r>
          </a:p>
        </p:txBody>
      </p:sp>
      <p:sp>
        <p:nvSpPr>
          <p:cNvPr id="10" name="Continuidade">
            <a:extLst xmlns:a="http://schemas.openxmlformats.org/drawingml/2006/main">
              <a:ext uri="{FF2B5EF4-FFF2-40B4-BE49-F238E27FC236}">
                <a16:creationId xmlns:a16="http://schemas.microsoft.com/office/drawing/2014/main" id="{22206FDF-980E-4D27-AF77-AD89C1674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2105025"/>
            <a:ext cx="336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Continuidade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2A1683-1C03-4F45-A1F7-894D2BAA9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3238500"/>
            <a:ext cx="3365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12" name="Permanecem responsáveis, próximos passos e condições de">
            <a:extLst xmlns:a="http://schemas.openxmlformats.org/drawingml/2006/main">
              <a:ext uri="{FF2B5EF4-FFF2-40B4-BE49-F238E27FC236}">
                <a16:creationId xmlns:a16="http://schemas.microsoft.com/office/drawing/2014/main" id="{2E4EA4EC-1118-4F86-BCFE-AA1DD3223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3514725"/>
            <a:ext cx="3365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Permanecem responsáveis, próximos passos e condições de retorno.</a:t>
            </a:r>
          </a:p>
        </p:txBody>
      </p:sp>
      <p:sp>
        <p:nvSpPr>
          <p:cNvPr id="13" name="COMESP · REDE PREPARADA MULHER SEGURA | LabSocial">
            <a:extLst xmlns:a="http://schemas.openxmlformats.org/drawingml/2006/main">
              <a:ext uri="{FF2B5EF4-FFF2-40B4-BE49-F238E27FC236}">
                <a16:creationId xmlns:a16="http://schemas.microsoft.com/office/drawing/2014/main" id="{13DF0EAB-065D-45DF-B768-11E7FB42C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05575"/>
            <a:ext cx="895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C6669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6C6669"/>
                </a:solidFill>
                <a:latin typeface="Calibri"/>
                <a:ea typeface="Calibri"/>
                <a:cs typeface="Calibri"/>
              </a:rPr>
              <a:t>COMESP · REDE PREPARADA MULHER SEGURA | LabSocial</a:t>
            </a:r>
          </a:p>
        </p:txBody>
      </p:sp>
      <p:sp>
        <p:nvSpPr>
          <p:cNvPr id="14" name="IV · 18">
            <a:extLst xmlns:a="http://schemas.openxmlformats.org/drawingml/2006/main">
              <a:ext uri="{FF2B5EF4-FFF2-40B4-BE49-F238E27FC236}">
                <a16:creationId xmlns:a16="http://schemas.microsoft.com/office/drawing/2014/main" id="{AD9745DD-F881-4BB1-B7CC-83136BE80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05575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C6669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6C6669"/>
                </a:solidFill>
                <a:latin typeface="Calibri"/>
                <a:ea typeface="Calibri"/>
                <a:cs typeface="Calibri"/>
              </a:rPr>
              <a:t>IV · 18</a:t>
            </a:r>
          </a:p>
        </p:txBody>
      </p:sp>
    </p:spTree>
    <p:extLst>
      <p:ext uri="{BB962C8B-B14F-4D97-AF65-F5344CB8AC3E}">
        <p14:creationId xmlns:p14="http://schemas.microsoft.com/office/powerpoint/2010/main" val="32806950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7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COMESP · MÓDULO IV">
            <a:extLst xmlns:a="http://schemas.openxmlformats.org/drawingml/2006/main">
              <a:ext uri="{FF2B5EF4-FFF2-40B4-BE49-F238E27FC236}">
                <a16:creationId xmlns:a16="http://schemas.microsoft.com/office/drawing/2014/main" id="{8B9916C4-5BD0-40A6-8925-E2C3706BF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480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12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COMESP · MÓDULO IV</a:t>
            </a:r>
          </a:p>
        </p:txBody>
      </p:sp>
      <p:sp>
        <p:nvSpPr>
          <p:cNvPr id="2" name="Comunicação segura e registro necessário">
            <a:extLst xmlns:a="http://schemas.openxmlformats.org/drawingml/2006/main">
              <a:ext uri="{FF2B5EF4-FFF2-40B4-BE49-F238E27FC236}">
                <a16:creationId xmlns:a16="http://schemas.microsoft.com/office/drawing/2014/main" id="{962AA93D-C436-4701-8115-43C8838C9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322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Comunicação segura e registro necessário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648A1EC-2928-4911-98C8-FAD9804ED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38300"/>
            <a:ext cx="1047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4" name="Pactuar o canal">
            <a:extLst xmlns:a="http://schemas.openxmlformats.org/drawingml/2006/main">
              <a:ext uri="{FF2B5EF4-FFF2-40B4-BE49-F238E27FC236}">
                <a16:creationId xmlns:a16="http://schemas.microsoft.com/office/drawing/2014/main" id="{80B05434-4972-4F40-8828-8687A728F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05025"/>
            <a:ext cx="336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Pactuar o canal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143B4E-16D6-49E1-81E1-56AC0BEF7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0"/>
            <a:ext cx="3365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6" name="Um celular monitorado pode transformar uma mensagem em ">
            <a:extLst xmlns:a="http://schemas.openxmlformats.org/drawingml/2006/main">
              <a:ext uri="{FF2B5EF4-FFF2-40B4-BE49-F238E27FC236}">
                <a16:creationId xmlns:a16="http://schemas.microsoft.com/office/drawing/2014/main" id="{A16BFF42-0D21-4658-AA00-13140CA2B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14725"/>
            <a:ext cx="3365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Um celular monitorado pode transformar uma mensagem em risco.</a:t>
            </a:r>
          </a:p>
        </p:txBody>
      </p:sp>
      <p:sp>
        <p:nvSpPr>
          <p:cNvPr id="7" name="Compartilhar o necessário">
            <a:extLst xmlns:a="http://schemas.openxmlformats.org/drawingml/2006/main">
              <a:ext uri="{FF2B5EF4-FFF2-40B4-BE49-F238E27FC236}">
                <a16:creationId xmlns:a16="http://schemas.microsoft.com/office/drawing/2014/main" id="{F2BF2E79-602B-441F-8815-939499125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3250" y="2105025"/>
            <a:ext cx="336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Compartilhar o necessário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D8A7F4-CE8B-48AA-9FE1-258D30B0D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3250" y="3238500"/>
            <a:ext cx="3365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9" name="Observar finalidade, competência, base legal e proteção">
            <a:extLst xmlns:a="http://schemas.openxmlformats.org/drawingml/2006/main">
              <a:ext uri="{FF2B5EF4-FFF2-40B4-BE49-F238E27FC236}">
                <a16:creationId xmlns:a16="http://schemas.microsoft.com/office/drawing/2014/main" id="{E30A9907-4E17-489F-ABD1-60B2709A4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3250" y="3514725"/>
            <a:ext cx="3365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Observar finalidade, competência, base legal e proteção dos dados.</a:t>
            </a:r>
          </a:p>
        </p:txBody>
      </p:sp>
      <p:sp>
        <p:nvSpPr>
          <p:cNvPr id="10" name="Preservar direitos">
            <a:extLst xmlns:a="http://schemas.openxmlformats.org/drawingml/2006/main">
              <a:ext uri="{FF2B5EF4-FFF2-40B4-BE49-F238E27FC236}">
                <a16:creationId xmlns:a16="http://schemas.microsoft.com/office/drawing/2014/main" id="{3D268404-9AAF-4AD9-8CD5-014020AA3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2105025"/>
            <a:ext cx="336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Preservar direitos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BD629CF-ED3D-4DD0-9199-D79B923AD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3238500"/>
            <a:ext cx="3365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12" name="A adolescente tem necessidades e proteção próprias.">
            <a:extLst xmlns:a="http://schemas.openxmlformats.org/drawingml/2006/main">
              <a:ext uri="{FF2B5EF4-FFF2-40B4-BE49-F238E27FC236}">
                <a16:creationId xmlns:a16="http://schemas.microsoft.com/office/drawing/2014/main" id="{9FD2F606-4E07-484D-8086-CC78B105E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3514725"/>
            <a:ext cx="3365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A adolescente tem necessidades e proteção próprias.</a:t>
            </a:r>
          </a:p>
        </p:txBody>
      </p:sp>
      <p:sp>
        <p:nvSpPr>
          <p:cNvPr id="13" name="COMESP · REDE PREPARADA MULHER SEGURA | LabSocial">
            <a:extLst xmlns:a="http://schemas.openxmlformats.org/drawingml/2006/main">
              <a:ext uri="{FF2B5EF4-FFF2-40B4-BE49-F238E27FC236}">
                <a16:creationId xmlns:a16="http://schemas.microsoft.com/office/drawing/2014/main" id="{61C334E7-D8EE-45F7-A37E-A117C5FF7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05575"/>
            <a:ext cx="895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C6669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6C6669"/>
                </a:solidFill>
                <a:latin typeface="Calibri"/>
                <a:ea typeface="Calibri"/>
                <a:cs typeface="Calibri"/>
              </a:rPr>
              <a:t>COMESP · REDE PREPARADA MULHER SEGURA | LabSocial</a:t>
            </a:r>
          </a:p>
        </p:txBody>
      </p:sp>
      <p:sp>
        <p:nvSpPr>
          <p:cNvPr id="14" name="IV · 19">
            <a:extLst xmlns:a="http://schemas.openxmlformats.org/drawingml/2006/main">
              <a:ext uri="{FF2B5EF4-FFF2-40B4-BE49-F238E27FC236}">
                <a16:creationId xmlns:a16="http://schemas.microsoft.com/office/drawing/2014/main" id="{945DDC17-CD50-43A6-95F4-CE4C82ED5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05575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C6669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6C6669"/>
                </a:solidFill>
                <a:latin typeface="Calibri"/>
                <a:ea typeface="Calibri"/>
                <a:cs typeface="Calibri"/>
              </a:rPr>
              <a:t>IV · 19</a:t>
            </a:r>
          </a:p>
        </p:txBody>
      </p:sp>
    </p:spTree>
    <p:extLst>
      <p:ext uri="{BB962C8B-B14F-4D97-AF65-F5344CB8AC3E}">
        <p14:creationId xmlns:p14="http://schemas.microsoft.com/office/powerpoint/2010/main" val="32806950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7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COMESP · MÓDULO IV">
            <a:extLst xmlns:a="http://schemas.openxmlformats.org/drawingml/2006/main">
              <a:ext uri="{FF2B5EF4-FFF2-40B4-BE49-F238E27FC236}">
                <a16:creationId xmlns:a16="http://schemas.microsoft.com/office/drawing/2014/main" id="{19CA0801-E76C-4F36-8DA3-B08E35DB3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480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12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COMESP · MÓDULO IV</a:t>
            </a:r>
          </a:p>
        </p:txBody>
      </p:sp>
      <p:sp>
        <p:nvSpPr>
          <p:cNvPr id="2" name="Quando o acesso não acontece">
            <a:extLst xmlns:a="http://schemas.openxmlformats.org/drawingml/2006/main">
              <a:ext uri="{FF2B5EF4-FFF2-40B4-BE49-F238E27FC236}">
                <a16:creationId xmlns:a16="http://schemas.microsoft.com/office/drawing/2014/main" id="{227E64BF-788D-4A98-9C3C-70AA47099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322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Quando o acesso não acontece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4048DA-D811-4C02-9026-280EB3B34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38300"/>
            <a:ext cx="1047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4" name="Reconhecer a barreira">
            <a:extLst xmlns:a="http://schemas.openxmlformats.org/drawingml/2006/main">
              <a:ext uri="{FF2B5EF4-FFF2-40B4-BE49-F238E27FC236}">
                <a16:creationId xmlns:a16="http://schemas.microsoft.com/office/drawing/2014/main" id="{39B46CF3-F89E-421F-86B5-8FB328C58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05025"/>
            <a:ext cx="336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Reconhecer a barreira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0A957E-664B-4814-9BF1-C8EA4B86E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0"/>
            <a:ext cx="3365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6" name="Transporte, horário, vaga, acessibilidade ou ausência d">
            <a:extLst xmlns:a="http://schemas.openxmlformats.org/drawingml/2006/main">
              <a:ext uri="{FF2B5EF4-FFF2-40B4-BE49-F238E27FC236}">
                <a16:creationId xmlns:a16="http://schemas.microsoft.com/office/drawing/2014/main" id="{90DF762C-D44B-4671-B72C-D7DDA52A4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14725"/>
            <a:ext cx="3365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Transporte, horário, vaga, acessibilidade ou ausência de contato seguro.</a:t>
            </a:r>
          </a:p>
        </p:txBody>
      </p:sp>
      <p:sp>
        <p:nvSpPr>
          <p:cNvPr id="7" name="Acionar uma alternativa">
            <a:extLst xmlns:a="http://schemas.openxmlformats.org/drawingml/2006/main">
              <a:ext uri="{FF2B5EF4-FFF2-40B4-BE49-F238E27FC236}">
                <a16:creationId xmlns:a16="http://schemas.microsoft.com/office/drawing/2014/main" id="{8D39DB89-D866-4A76-8884-596FCA3E3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3250" y="2105025"/>
            <a:ext cx="336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Acionar uma alternativa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BE0533-291E-4905-91CF-56DF8FD89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3250" y="3238500"/>
            <a:ext cx="3365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9" name="Retomar a articulação e definir quem responde pela próx">
            <a:extLst xmlns:a="http://schemas.openxmlformats.org/drawingml/2006/main">
              <a:ext uri="{FF2B5EF4-FFF2-40B4-BE49-F238E27FC236}">
                <a16:creationId xmlns:a16="http://schemas.microsoft.com/office/drawing/2014/main" id="{0D1793D4-265D-4AA5-8D84-D4A678894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3250" y="3514725"/>
            <a:ext cx="3365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Retomar a articulação e definir quem responde pela próxima providência.</a:t>
            </a:r>
          </a:p>
        </p:txBody>
      </p:sp>
      <p:sp>
        <p:nvSpPr>
          <p:cNvPr id="10" name="Registrar e reavaliar">
            <a:extLst xmlns:a="http://schemas.openxmlformats.org/drawingml/2006/main">
              <a:ext uri="{FF2B5EF4-FFF2-40B4-BE49-F238E27FC236}">
                <a16:creationId xmlns:a16="http://schemas.microsoft.com/office/drawing/2014/main" id="{9CF0EF38-B3ED-4508-8C0F-176050D33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2105025"/>
            <a:ext cx="336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Registrar e reavaliar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83EF1D-706A-4761-9F22-6D7564787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3238500"/>
            <a:ext cx="3365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12" name="A falha de acesso exige ação; não atribuir a responsabi">
            <a:extLst xmlns:a="http://schemas.openxmlformats.org/drawingml/2006/main">
              <a:ext uri="{FF2B5EF4-FFF2-40B4-BE49-F238E27FC236}">
                <a16:creationId xmlns:a16="http://schemas.microsoft.com/office/drawing/2014/main" id="{8538FEB1-74FC-4883-B1EE-7476D9389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3514725"/>
            <a:ext cx="3365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A falha de acesso exige ação; não atribuir a responsabilidade à mulher.</a:t>
            </a:r>
          </a:p>
        </p:txBody>
      </p:sp>
      <p:sp>
        <p:nvSpPr>
          <p:cNvPr id="13" name="COMESP · REDE PREPARADA MULHER SEGURA | LabSocial">
            <a:extLst xmlns:a="http://schemas.openxmlformats.org/drawingml/2006/main">
              <a:ext uri="{FF2B5EF4-FFF2-40B4-BE49-F238E27FC236}">
                <a16:creationId xmlns:a16="http://schemas.microsoft.com/office/drawing/2014/main" id="{B6AEA497-ABE9-457A-98E2-CE1D8F594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05575"/>
            <a:ext cx="895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C6669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6C6669"/>
                </a:solidFill>
                <a:latin typeface="Calibri"/>
                <a:ea typeface="Calibri"/>
                <a:cs typeface="Calibri"/>
              </a:rPr>
              <a:t>COMESP · REDE PREPARADA MULHER SEGURA | LabSocial</a:t>
            </a:r>
          </a:p>
        </p:txBody>
      </p:sp>
      <p:sp>
        <p:nvSpPr>
          <p:cNvPr id="14" name="IV · 20">
            <a:extLst xmlns:a="http://schemas.openxmlformats.org/drawingml/2006/main">
              <a:ext uri="{FF2B5EF4-FFF2-40B4-BE49-F238E27FC236}">
                <a16:creationId xmlns:a16="http://schemas.microsoft.com/office/drawing/2014/main" id="{42AA9EE0-F168-4281-B0AA-D35C7AAF0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05575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C6669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6C6669"/>
                </a:solidFill>
                <a:latin typeface="Calibri"/>
                <a:ea typeface="Calibri"/>
                <a:cs typeface="Calibri"/>
              </a:rPr>
              <a:t>IV · 20</a:t>
            </a:r>
          </a:p>
        </p:txBody>
      </p:sp>
    </p:spTree>
    <p:extLst>
      <p:ext uri="{BB962C8B-B14F-4D97-AF65-F5344CB8AC3E}">
        <p14:creationId xmlns:p14="http://schemas.microsoft.com/office/powerpoint/2010/main" val="32806950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7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COMESP · MÓDULO IV">
            <a:extLst xmlns:a="http://schemas.openxmlformats.org/drawingml/2006/main">
              <a:ext uri="{FF2B5EF4-FFF2-40B4-BE49-F238E27FC236}">
                <a16:creationId xmlns:a16="http://schemas.microsoft.com/office/drawing/2014/main" id="{65697383-C0AC-4C01-AB74-49161B29E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480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12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COMESP · MÓDULO IV</a:t>
            </a:r>
          </a:p>
        </p:txBody>
      </p:sp>
      <p:sp>
        <p:nvSpPr>
          <p:cNvPr id="2" name="Troca entre setores · 40 minutos">
            <a:extLst xmlns:a="http://schemas.openxmlformats.org/drawingml/2006/main">
              <a:ext uri="{FF2B5EF4-FFF2-40B4-BE49-F238E27FC236}">
                <a16:creationId xmlns:a16="http://schemas.microsoft.com/office/drawing/2014/main" id="{9E46FAED-8600-49BC-A9AD-BB40AF253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322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Troca entre setores · 40 minutos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A39FF0-7BAD-4E50-8C69-30830DFAD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38300"/>
            <a:ext cx="1047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4" name="15 min">
            <a:extLst xmlns:a="http://schemas.openxmlformats.org/drawingml/2006/main">
              <a:ext uri="{FF2B5EF4-FFF2-40B4-BE49-F238E27FC236}">
                <a16:creationId xmlns:a16="http://schemas.microsoft.com/office/drawing/2014/main" id="{3DDB76FF-9353-4A9D-B15E-EEE1C3361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05025"/>
            <a:ext cx="336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15 min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45DCC2-2EE0-4B2B-804E-4C4CCB801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0"/>
            <a:ext cx="3365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6" name="Exposição sobre acolhimento e continuidade.">
            <a:extLst xmlns:a="http://schemas.openxmlformats.org/drawingml/2006/main">
              <a:ext uri="{FF2B5EF4-FFF2-40B4-BE49-F238E27FC236}">
                <a16:creationId xmlns:a16="http://schemas.microsoft.com/office/drawing/2014/main" id="{285AB231-7021-446A-9627-B2A81A36A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14725"/>
            <a:ext cx="3365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Exposição sobre acolhimento e continuidade.</a:t>
            </a:r>
          </a:p>
        </p:txBody>
      </p:sp>
      <p:sp>
        <p:nvSpPr>
          <p:cNvPr id="7" name="15 min">
            <a:extLst xmlns:a="http://schemas.openxmlformats.org/drawingml/2006/main">
              <a:ext uri="{FF2B5EF4-FFF2-40B4-BE49-F238E27FC236}">
                <a16:creationId xmlns:a16="http://schemas.microsoft.com/office/drawing/2014/main" id="{60169E1D-E65B-428F-922D-4CF61E8A1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3250" y="2105025"/>
            <a:ext cx="336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15 min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C520A2-12F0-43BB-AB8B-C23F9EEC0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3250" y="3238500"/>
            <a:ext cx="3365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9" name="Duplas de setores diferentes analisam experiências.">
            <a:extLst xmlns:a="http://schemas.openxmlformats.org/drawingml/2006/main">
              <a:ext uri="{FF2B5EF4-FFF2-40B4-BE49-F238E27FC236}">
                <a16:creationId xmlns:a16="http://schemas.microsoft.com/office/drawing/2014/main" id="{EBFF02A1-0203-4E69-8498-4FBED5E1B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3250" y="3514725"/>
            <a:ext cx="3365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Duplas de setores diferentes analisam experiências.</a:t>
            </a:r>
          </a:p>
        </p:txBody>
      </p:sp>
      <p:sp>
        <p:nvSpPr>
          <p:cNvPr id="10" name="10 min">
            <a:extLst xmlns:a="http://schemas.openxmlformats.org/drawingml/2006/main">
              <a:ext uri="{FF2B5EF4-FFF2-40B4-BE49-F238E27FC236}">
                <a16:creationId xmlns:a16="http://schemas.microsoft.com/office/drawing/2014/main" id="{9B36D1F8-EA42-4F4E-A680-E0CBFE8C2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2105025"/>
            <a:ext cx="336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10 min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989727-51CD-4D98-91AC-65751A79B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3238500"/>
            <a:ext cx="3365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12" name="Plenária: o que precisa mudar na articulação?">
            <a:extLst xmlns:a="http://schemas.openxmlformats.org/drawingml/2006/main">
              <a:ext uri="{FF2B5EF4-FFF2-40B4-BE49-F238E27FC236}">
                <a16:creationId xmlns:a16="http://schemas.microsoft.com/office/drawing/2014/main" id="{298AABCA-BB7F-4A3C-A281-9A744827D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3514725"/>
            <a:ext cx="3365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Plenária: o que precisa mudar na articulação?</a:t>
            </a:r>
          </a:p>
        </p:txBody>
      </p:sp>
      <p:sp>
        <p:nvSpPr>
          <p:cNvPr id="13" name="COMESP · REDE PREPARADA MULHER SEGURA | LabSocial">
            <a:extLst xmlns:a="http://schemas.openxmlformats.org/drawingml/2006/main">
              <a:ext uri="{FF2B5EF4-FFF2-40B4-BE49-F238E27FC236}">
                <a16:creationId xmlns:a16="http://schemas.microsoft.com/office/drawing/2014/main" id="{1CC66F95-2ED8-4EA5-AC8B-561E577D8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05575"/>
            <a:ext cx="895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C6669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6C6669"/>
                </a:solidFill>
                <a:latin typeface="Calibri"/>
                <a:ea typeface="Calibri"/>
                <a:cs typeface="Calibri"/>
              </a:rPr>
              <a:t>COMESP · REDE PREPARADA MULHER SEGURA | LabSocial</a:t>
            </a:r>
          </a:p>
        </p:txBody>
      </p:sp>
      <p:sp>
        <p:nvSpPr>
          <p:cNvPr id="14" name="IV · 21">
            <a:extLst xmlns:a="http://schemas.openxmlformats.org/drawingml/2006/main">
              <a:ext uri="{FF2B5EF4-FFF2-40B4-BE49-F238E27FC236}">
                <a16:creationId xmlns:a16="http://schemas.microsoft.com/office/drawing/2014/main" id="{AAD271A7-D3AC-461A-A321-D14ED7D03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05575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C6669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6C6669"/>
                </a:solidFill>
                <a:latin typeface="Calibri"/>
                <a:ea typeface="Calibri"/>
                <a:cs typeface="Calibri"/>
              </a:rPr>
              <a:t>IV · 21</a:t>
            </a:r>
          </a:p>
        </p:txBody>
      </p:sp>
    </p:spTree>
    <p:extLst>
      <p:ext uri="{BB962C8B-B14F-4D97-AF65-F5344CB8AC3E}">
        <p14:creationId xmlns:p14="http://schemas.microsoft.com/office/powerpoint/2010/main" val="32806950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7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COMESP · MÓDULO IV">
            <a:extLst xmlns:a="http://schemas.openxmlformats.org/drawingml/2006/main">
              <a:ext uri="{FF2B5EF4-FFF2-40B4-BE49-F238E27FC236}">
                <a16:creationId xmlns:a16="http://schemas.microsoft.com/office/drawing/2014/main" id="{A96B2E6F-075B-447F-9057-AAFFBA655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480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12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COMESP · MÓDULO IV</a:t>
            </a:r>
          </a:p>
        </p:txBody>
      </p:sp>
      <p:sp>
        <p:nvSpPr>
          <p:cNvPr id="2" name="Construir um fluxo integrado">
            <a:extLst xmlns:a="http://schemas.openxmlformats.org/drawingml/2006/main">
              <a:ext uri="{FF2B5EF4-FFF2-40B4-BE49-F238E27FC236}">
                <a16:creationId xmlns:a16="http://schemas.microsoft.com/office/drawing/2014/main" id="{F212CFE0-91D1-481E-8247-199A72C3B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322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Construir um fluxo integrado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476DB1-C424-4047-8EDA-209EB2C9B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38300"/>
            <a:ext cx="1047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07BD38-DC6E-4E03-A014-0F241DE3E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333375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5C59"/>
          </a:solidFill>
          <a:ln xmlns:a="http://schemas.openxmlformats.org/drawingml/2006/main" w="0">
            <a:noFill/>
          </a:ln>
        </p:spPr>
      </p:sp>
      <p:sp>
        <p:nvSpPr>
          <p:cNvPr id="5" name="Acolher e avaliar">
            <a:extLst xmlns:a="http://schemas.openxmlformats.org/drawingml/2006/main">
              <a:ext uri="{FF2B5EF4-FFF2-40B4-BE49-F238E27FC236}">
                <a16:creationId xmlns:a16="http://schemas.microsoft.com/office/drawing/2014/main" id="{EB850326-F696-4B0A-9028-204E4D573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514600"/>
            <a:ext cx="2971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1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Acolher e avaliar</a:t>
            </a:r>
          </a:p>
        </p:txBody>
      </p:sp>
      <p:sp>
        <p:nvSpPr>
          <p:cNvPr id="6" name="→">
            <a:extLst xmlns:a="http://schemas.openxmlformats.org/drawingml/2006/main">
              <a:ext uri="{FF2B5EF4-FFF2-40B4-BE49-F238E27FC236}">
                <a16:creationId xmlns:a16="http://schemas.microsoft.com/office/drawing/2014/main" id="{A030DB39-A2A0-4D71-9E9A-61D0CDD49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86225" y="2552700"/>
            <a:ext cx="381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7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47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13D31D-8896-48FC-9AE4-81C546F24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2266950"/>
            <a:ext cx="333375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5C59"/>
          </a:solidFill>
          <a:ln xmlns:a="http://schemas.openxmlformats.org/drawingml/2006/main" w="0">
            <a:noFill/>
          </a:ln>
        </p:spPr>
      </p:sp>
      <p:sp>
        <p:nvSpPr>
          <p:cNvPr id="8" name="Articular o acesso">
            <a:extLst xmlns:a="http://schemas.openxmlformats.org/drawingml/2006/main">
              <a:ext uri="{FF2B5EF4-FFF2-40B4-BE49-F238E27FC236}">
                <a16:creationId xmlns:a16="http://schemas.microsoft.com/office/drawing/2014/main" id="{5B843E33-BF97-446E-9AA1-BDEA28368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2514600"/>
            <a:ext cx="2971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1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Articular o acesso</a:t>
            </a:r>
          </a:p>
        </p:txBody>
      </p:sp>
      <p:sp>
        <p:nvSpPr>
          <p:cNvPr id="9" name="→">
            <a:extLst xmlns:a="http://schemas.openxmlformats.org/drawingml/2006/main">
              <a:ext uri="{FF2B5EF4-FFF2-40B4-BE49-F238E27FC236}">
                <a16:creationId xmlns:a16="http://schemas.microsoft.com/office/drawing/2014/main" id="{65886383-8ADB-4563-9D66-2593ACB88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0025" y="2552700"/>
            <a:ext cx="381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7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47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→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9D1689-B5C4-49C1-86F7-50B7DB740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266950"/>
            <a:ext cx="333375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5C59"/>
          </a:solidFill>
          <a:ln xmlns:a="http://schemas.openxmlformats.org/drawingml/2006/main" w="0">
            <a:noFill/>
          </a:ln>
        </p:spPr>
      </p:sp>
      <p:sp>
        <p:nvSpPr>
          <p:cNvPr id="11" name="Confirmar e acompanhar">
            <a:extLst xmlns:a="http://schemas.openxmlformats.org/drawingml/2006/main">
              <a:ext uri="{FF2B5EF4-FFF2-40B4-BE49-F238E27FC236}">
                <a16:creationId xmlns:a16="http://schemas.microsoft.com/office/drawing/2014/main" id="{F3213C7E-6E99-4A41-A344-DBB3BCC9D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2514600"/>
            <a:ext cx="2971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1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Confirmar e acompanhar</a:t>
            </a:r>
          </a:p>
        </p:txBody>
      </p:sp>
      <p:sp>
        <p:nvSpPr>
          <p:cNvPr id="12" name="Urgência exige resposta imediata. Ações podem ocorrer e">
            <a:extLst xmlns:a="http://schemas.openxmlformats.org/drawingml/2006/main">
              <a:ext uri="{FF2B5EF4-FFF2-40B4-BE49-F238E27FC236}">
                <a16:creationId xmlns:a16="http://schemas.microsoft.com/office/drawing/2014/main" id="{DBDAE01B-7BDA-4C8E-B4B5-41C58BC65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71900"/>
            <a:ext cx="108204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Urgência exige resposta imediata. Ações podem ocorrer em paralelo.</a:t>
            </a:r>
          </a:p>
        </p:txBody>
      </p:sp>
      <p:sp>
        <p:nvSpPr>
          <p:cNvPr id="13" name="Reavaliar risco, segurança e barreiras em todas as etap">
            <a:extLst xmlns:a="http://schemas.openxmlformats.org/drawingml/2006/main">
              <a:ext uri="{FF2B5EF4-FFF2-40B4-BE49-F238E27FC236}">
                <a16:creationId xmlns:a16="http://schemas.microsoft.com/office/drawing/2014/main" id="{727466E9-1EAC-4ED9-BB45-B74B9502A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4345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Reavaliar risco, segurança e barreiras em todas as etapas.</a:t>
            </a:r>
          </a:p>
        </p:txBody>
      </p:sp>
      <p:sp>
        <p:nvSpPr>
          <p:cNvPr id="14" name="COMESP · REDE PREPARADA MULHER SEGURA | LabSocial">
            <a:extLst xmlns:a="http://schemas.openxmlformats.org/drawingml/2006/main">
              <a:ext uri="{FF2B5EF4-FFF2-40B4-BE49-F238E27FC236}">
                <a16:creationId xmlns:a16="http://schemas.microsoft.com/office/drawing/2014/main" id="{B81C6690-0393-4035-988F-3A0FFE84D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05575"/>
            <a:ext cx="895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C6669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6C6669"/>
                </a:solidFill>
                <a:latin typeface="Calibri"/>
                <a:ea typeface="Calibri"/>
                <a:cs typeface="Calibri"/>
              </a:rPr>
              <a:t>COMESP · REDE PREPARADA MULHER SEGURA | LabSocial</a:t>
            </a:r>
          </a:p>
        </p:txBody>
      </p:sp>
      <p:sp>
        <p:nvSpPr>
          <p:cNvPr id="15" name="IV · 22">
            <a:extLst xmlns:a="http://schemas.openxmlformats.org/drawingml/2006/main">
              <a:ext uri="{FF2B5EF4-FFF2-40B4-BE49-F238E27FC236}">
                <a16:creationId xmlns:a16="http://schemas.microsoft.com/office/drawing/2014/main" id="{1C45943D-4ACC-4B1E-8C94-10B2D5114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05575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C6669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6C6669"/>
                </a:solidFill>
                <a:latin typeface="Calibri"/>
                <a:ea typeface="Calibri"/>
                <a:cs typeface="Calibri"/>
              </a:rPr>
              <a:t>IV · 22</a:t>
            </a:r>
          </a:p>
        </p:txBody>
      </p:sp>
    </p:spTree>
    <p:extLst>
      <p:ext uri="{BB962C8B-B14F-4D97-AF65-F5344CB8AC3E}">
        <p14:creationId xmlns:p14="http://schemas.microsoft.com/office/powerpoint/2010/main" val="32806950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7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COMESP · MÓDULO IV">
            <a:extLst xmlns:a="http://schemas.openxmlformats.org/drawingml/2006/main">
              <a:ext uri="{FF2B5EF4-FFF2-40B4-BE49-F238E27FC236}">
                <a16:creationId xmlns:a16="http://schemas.microsoft.com/office/drawing/2014/main" id="{09BCA406-939A-4694-A5BD-657C7E2FC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480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12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COMESP · MÓDULO IV</a:t>
            </a:r>
          </a:p>
        </p:txBody>
      </p:sp>
      <p:sp>
        <p:nvSpPr>
          <p:cNvPr id="2" name="Urgência muda o tempo da resposta">
            <a:extLst xmlns:a="http://schemas.openxmlformats.org/drawingml/2006/main">
              <a:ext uri="{FF2B5EF4-FFF2-40B4-BE49-F238E27FC236}">
                <a16:creationId xmlns:a16="http://schemas.microsoft.com/office/drawing/2014/main" id="{455B192C-407E-4E5E-8BCC-0A8AAC5A7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322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Urgência muda o tempo da resposta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F0DF8E-1A3D-4105-BED7-DD5940D70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38300"/>
            <a:ext cx="1047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4" name="Risco ou necessidade urgente">
            <a:extLst xmlns:a="http://schemas.openxmlformats.org/drawingml/2006/main">
              <a:ext uri="{FF2B5EF4-FFF2-40B4-BE49-F238E27FC236}">
                <a16:creationId xmlns:a16="http://schemas.microsoft.com/office/drawing/2014/main" id="{A435ABF8-6E63-4DD9-9140-CA7CA5EE6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05025"/>
            <a:ext cx="336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Risco ou necessidade urgente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4F1A27-603B-47AC-86B2-5B10C28B5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0"/>
            <a:ext cx="3365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6" name="Acionar imediatamente os serviços competentes e viabili">
            <a:extLst xmlns:a="http://schemas.openxmlformats.org/drawingml/2006/main">
              <a:ext uri="{FF2B5EF4-FFF2-40B4-BE49-F238E27FC236}">
                <a16:creationId xmlns:a16="http://schemas.microsoft.com/office/drawing/2014/main" id="{A0F23E64-9E13-4136-9E3C-C0F3D96A6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14725"/>
            <a:ext cx="3365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Acionar imediatamente os serviços competentes e viabilizar proteção.</a:t>
            </a:r>
          </a:p>
        </p:txBody>
      </p:sp>
      <p:sp>
        <p:nvSpPr>
          <p:cNvPr id="7" name="Sem urgência imediata">
            <a:extLst xmlns:a="http://schemas.openxmlformats.org/drawingml/2006/main">
              <a:ext uri="{FF2B5EF4-FFF2-40B4-BE49-F238E27FC236}">
                <a16:creationId xmlns:a16="http://schemas.microsoft.com/office/drawing/2014/main" id="{45ED923B-7790-4117-9DAC-1263A6ED2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3250" y="2105025"/>
            <a:ext cx="336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Sem urgência imediata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37804D-0746-4531-B4B7-6E5270E80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3250" y="3238500"/>
            <a:ext cx="3365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9" name="Pactuar atendimento e acompanhamento; manter atenção ao">
            <a:extLst xmlns:a="http://schemas.openxmlformats.org/drawingml/2006/main">
              <a:ext uri="{FF2B5EF4-FFF2-40B4-BE49-F238E27FC236}">
                <a16:creationId xmlns:a16="http://schemas.microsoft.com/office/drawing/2014/main" id="{91D60CB5-7223-4A59-9227-8E0E972FC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3250" y="3514725"/>
            <a:ext cx="3365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Pactuar atendimento e acompanhamento; manter atenção ao risco.</a:t>
            </a:r>
          </a:p>
        </p:txBody>
      </p:sp>
      <p:sp>
        <p:nvSpPr>
          <p:cNvPr id="10" name="Ações paralelas">
            <a:extLst xmlns:a="http://schemas.openxmlformats.org/drawingml/2006/main">
              <a:ext uri="{FF2B5EF4-FFF2-40B4-BE49-F238E27FC236}">
                <a16:creationId xmlns:a16="http://schemas.microsoft.com/office/drawing/2014/main" id="{7D5300D2-D890-4C44-A804-F9609425B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2105025"/>
            <a:ext cx="336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Ações paralelas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13FDC5-67A0-4BD4-99A4-952FABF3C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3238500"/>
            <a:ext cx="3365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12" name="Saúde, proteção e apoio podem ocorrer simultaneamente, ">
            <a:extLst xmlns:a="http://schemas.openxmlformats.org/drawingml/2006/main">
              <a:ext uri="{FF2B5EF4-FFF2-40B4-BE49-F238E27FC236}">
                <a16:creationId xmlns:a16="http://schemas.microsoft.com/office/drawing/2014/main" id="{A555BB0D-F7E5-46C8-BD21-493E2A3CB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3514725"/>
            <a:ext cx="3365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Saúde, proteção e apoio podem ocorrer simultaneamente, sem uma fila única de instituições.</a:t>
            </a:r>
          </a:p>
        </p:txBody>
      </p:sp>
      <p:sp>
        <p:nvSpPr>
          <p:cNvPr id="13" name="COMESP · REDE PREPARADA MULHER SEGURA | LabSocial">
            <a:extLst xmlns:a="http://schemas.openxmlformats.org/drawingml/2006/main">
              <a:ext uri="{FF2B5EF4-FFF2-40B4-BE49-F238E27FC236}">
                <a16:creationId xmlns:a16="http://schemas.microsoft.com/office/drawing/2014/main" id="{416770B7-9FF2-4CEB-AFF1-A05EABE2F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05575"/>
            <a:ext cx="895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C6669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6C6669"/>
                </a:solidFill>
                <a:latin typeface="Calibri"/>
                <a:ea typeface="Calibri"/>
                <a:cs typeface="Calibri"/>
              </a:rPr>
              <a:t>COMESP · REDE PREPARADA MULHER SEGURA | LabSocial</a:t>
            </a:r>
          </a:p>
        </p:txBody>
      </p:sp>
      <p:sp>
        <p:nvSpPr>
          <p:cNvPr id="14" name="IV · 23">
            <a:extLst xmlns:a="http://schemas.openxmlformats.org/drawingml/2006/main">
              <a:ext uri="{FF2B5EF4-FFF2-40B4-BE49-F238E27FC236}">
                <a16:creationId xmlns:a16="http://schemas.microsoft.com/office/drawing/2014/main" id="{610135AE-0C0A-49CB-BC91-1D44FA330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05575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C6669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6C6669"/>
                </a:solidFill>
                <a:latin typeface="Calibri"/>
                <a:ea typeface="Calibri"/>
                <a:cs typeface="Calibri"/>
              </a:rPr>
              <a:t>IV · 23</a:t>
            </a:r>
          </a:p>
        </p:txBody>
      </p:sp>
    </p:spTree>
    <p:extLst>
      <p:ext uri="{BB962C8B-B14F-4D97-AF65-F5344CB8AC3E}">
        <p14:creationId xmlns:p14="http://schemas.microsoft.com/office/powerpoint/2010/main" val="32806950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7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COMESP · MÓDULO IV">
            <a:extLst xmlns:a="http://schemas.openxmlformats.org/drawingml/2006/main">
              <a:ext uri="{FF2B5EF4-FFF2-40B4-BE49-F238E27FC236}">
                <a16:creationId xmlns:a16="http://schemas.microsoft.com/office/drawing/2014/main" id="{56FC0217-8BF2-43C3-9A98-F7FA34771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480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12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COMESP · MÓDULO IV</a:t>
            </a:r>
          </a:p>
        </p:txBody>
      </p:sp>
      <p:sp>
        <p:nvSpPr>
          <p:cNvPr id="2" name="Governança: sustentar os acordos">
            <a:extLst xmlns:a="http://schemas.openxmlformats.org/drawingml/2006/main">
              <a:ext uri="{FF2B5EF4-FFF2-40B4-BE49-F238E27FC236}">
                <a16:creationId xmlns:a16="http://schemas.microsoft.com/office/drawing/2014/main" id="{79AC190A-1A85-4E60-94D8-5748DDE55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322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Governança: sustentar os acordos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55AAE1-01FF-4023-8C2C-B17D21B65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38300"/>
            <a:ext cx="1047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4" name="Responsáveis e substitutos">
            <a:extLst xmlns:a="http://schemas.openxmlformats.org/drawingml/2006/main">
              <a:ext uri="{FF2B5EF4-FFF2-40B4-BE49-F238E27FC236}">
                <a16:creationId xmlns:a16="http://schemas.microsoft.com/office/drawing/2014/main" id="{F98EA5DD-49FF-47D3-A649-3BA044E70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05025"/>
            <a:ext cx="336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Responsáveis e substitutos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818DD9-728C-40C2-A006-C34376689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0"/>
            <a:ext cx="3365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6" name="Quem articula e quem assume na ausência?">
            <a:extLst xmlns:a="http://schemas.openxmlformats.org/drawingml/2006/main">
              <a:ext uri="{FF2B5EF4-FFF2-40B4-BE49-F238E27FC236}">
                <a16:creationId xmlns:a16="http://schemas.microsoft.com/office/drawing/2014/main" id="{033897C2-E211-4C86-B446-0BE6B9B17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14725"/>
            <a:ext cx="3365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Quem articula e quem assume na ausência?</a:t>
            </a:r>
          </a:p>
        </p:txBody>
      </p:sp>
      <p:sp>
        <p:nvSpPr>
          <p:cNvPr id="7" name="Acordos intermunicipais">
            <a:extLst xmlns:a="http://schemas.openxmlformats.org/drawingml/2006/main">
              <a:ext uri="{FF2B5EF4-FFF2-40B4-BE49-F238E27FC236}">
                <a16:creationId xmlns:a16="http://schemas.microsoft.com/office/drawing/2014/main" id="{FA4B1FA0-6972-4BA1-A1BA-415D3028F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3250" y="2105025"/>
            <a:ext cx="336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Acordos intermunicipais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956EA2-64DC-4213-86E7-2AA145552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3250" y="3238500"/>
            <a:ext cx="3365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9" name="Como resolver transporte, cobertura e acesso regional?">
            <a:extLst xmlns:a="http://schemas.openxmlformats.org/drawingml/2006/main">
              <a:ext uri="{FF2B5EF4-FFF2-40B4-BE49-F238E27FC236}">
                <a16:creationId xmlns:a16="http://schemas.microsoft.com/office/drawing/2014/main" id="{3372986A-B26C-4F24-BCCA-0524C246B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3250" y="3514725"/>
            <a:ext cx="3365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Como resolver transporte, cobertura e acesso regional?</a:t>
            </a:r>
          </a:p>
        </p:txBody>
      </p:sp>
      <p:sp>
        <p:nvSpPr>
          <p:cNvPr id="10" name="Revisão periódica">
            <a:extLst xmlns:a="http://schemas.openxmlformats.org/drawingml/2006/main">
              <a:ext uri="{FF2B5EF4-FFF2-40B4-BE49-F238E27FC236}">
                <a16:creationId xmlns:a16="http://schemas.microsoft.com/office/drawing/2014/main" id="{9122195C-9FD4-490A-87E6-8D986D241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2105025"/>
            <a:ext cx="336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Revisão periódica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5E1156-CC98-4D43-A673-06F469382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3238500"/>
            <a:ext cx="3365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12" name="Quem atualiza contatos, enfrenta barreiras e acompanha ">
            <a:extLst xmlns:a="http://schemas.openxmlformats.org/drawingml/2006/main">
              <a:ext uri="{FF2B5EF4-FFF2-40B4-BE49-F238E27FC236}">
                <a16:creationId xmlns:a16="http://schemas.microsoft.com/office/drawing/2014/main" id="{63023C57-9D65-42FD-BAC1-0EE4DCF30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3514725"/>
            <a:ext cx="3365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Quem atualiza contatos, enfrenta barreiras e acompanha pendências?</a:t>
            </a:r>
          </a:p>
        </p:txBody>
      </p:sp>
      <p:sp>
        <p:nvSpPr>
          <p:cNvPr id="13" name="COMESP · REDE PREPARADA MULHER SEGURA | LabSocial">
            <a:extLst xmlns:a="http://schemas.openxmlformats.org/drawingml/2006/main">
              <a:ext uri="{FF2B5EF4-FFF2-40B4-BE49-F238E27FC236}">
                <a16:creationId xmlns:a16="http://schemas.microsoft.com/office/drawing/2014/main" id="{00619A3F-CA03-485A-A55F-78B79029B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05575"/>
            <a:ext cx="895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C6669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6C6669"/>
                </a:solidFill>
                <a:latin typeface="Calibri"/>
                <a:ea typeface="Calibri"/>
                <a:cs typeface="Calibri"/>
              </a:rPr>
              <a:t>COMESP · REDE PREPARADA MULHER SEGURA | LabSocial</a:t>
            </a:r>
          </a:p>
        </p:txBody>
      </p:sp>
      <p:sp>
        <p:nvSpPr>
          <p:cNvPr id="14" name="IV · 24">
            <a:extLst xmlns:a="http://schemas.openxmlformats.org/drawingml/2006/main">
              <a:ext uri="{FF2B5EF4-FFF2-40B4-BE49-F238E27FC236}">
                <a16:creationId xmlns:a16="http://schemas.microsoft.com/office/drawing/2014/main" id="{2C293EC8-D1A9-4FC2-AB01-4E65131B5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05575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C6669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6C6669"/>
                </a:solidFill>
                <a:latin typeface="Calibri"/>
                <a:ea typeface="Calibri"/>
                <a:cs typeface="Calibri"/>
              </a:rPr>
              <a:t>IV · 24</a:t>
            </a:r>
          </a:p>
        </p:txBody>
      </p:sp>
    </p:spTree>
    <p:extLst>
      <p:ext uri="{BB962C8B-B14F-4D97-AF65-F5344CB8AC3E}">
        <p14:creationId xmlns:p14="http://schemas.microsoft.com/office/powerpoint/2010/main" val="32806950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7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COMESP · MÓDULO IV">
            <a:extLst xmlns:a="http://schemas.openxmlformats.org/drawingml/2006/main">
              <a:ext uri="{FF2B5EF4-FFF2-40B4-BE49-F238E27FC236}">
                <a16:creationId xmlns:a16="http://schemas.microsoft.com/office/drawing/2014/main" id="{97A28C94-9617-4109-A18A-58ED9299C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480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12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COMESP · MÓDULO IV</a:t>
            </a:r>
          </a:p>
        </p:txBody>
      </p:sp>
      <p:sp>
        <p:nvSpPr>
          <p:cNvPr id="2" name="Monitorar acesso e qualidade">
            <a:extLst xmlns:a="http://schemas.openxmlformats.org/drawingml/2006/main">
              <a:ext uri="{FF2B5EF4-FFF2-40B4-BE49-F238E27FC236}">
                <a16:creationId xmlns:a16="http://schemas.microsoft.com/office/drawing/2014/main" id="{66A08B91-1003-4696-A643-869F33465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322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Monitorar acesso e qualidade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D788964-D08C-4ACB-85D0-D2B2A9761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38300"/>
            <a:ext cx="1047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4" name="Processo">
            <a:extLst xmlns:a="http://schemas.openxmlformats.org/drawingml/2006/main">
              <a:ext uri="{FF2B5EF4-FFF2-40B4-BE49-F238E27FC236}">
                <a16:creationId xmlns:a16="http://schemas.microsoft.com/office/drawing/2014/main" id="{CFCE4D33-2A8D-4F39-BB99-73F1F2790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05025"/>
            <a:ext cx="336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Processo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A2BBD3-60F4-4A34-8E0B-1D89B8A48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0"/>
            <a:ext cx="3365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6" name="Tempo de resposta, responsável definido e confirmação d">
            <a:extLst xmlns:a="http://schemas.openxmlformats.org/drawingml/2006/main">
              <a:ext uri="{FF2B5EF4-FFF2-40B4-BE49-F238E27FC236}">
                <a16:creationId xmlns:a16="http://schemas.microsoft.com/office/drawing/2014/main" id="{233F00D0-6A48-4F31-A62C-71FCFDDD4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14725"/>
            <a:ext cx="3365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Tempo de resposta, responsável definido e confirmação de acesso.</a:t>
            </a:r>
          </a:p>
        </p:txBody>
      </p:sp>
      <p:sp>
        <p:nvSpPr>
          <p:cNvPr id="7" name="Barreiras">
            <a:extLst xmlns:a="http://schemas.openxmlformats.org/drawingml/2006/main">
              <a:ext uri="{FF2B5EF4-FFF2-40B4-BE49-F238E27FC236}">
                <a16:creationId xmlns:a16="http://schemas.microsoft.com/office/drawing/2014/main" id="{20A893F8-20A9-4113-A621-EA1E7595B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3250" y="2105025"/>
            <a:ext cx="336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Barreiras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540244-14F4-4E2D-A16C-AB6BFF83A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3250" y="3238500"/>
            <a:ext cx="3365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9" name="Dificuldades identificadas e providências para resolvê-">
            <a:extLst xmlns:a="http://schemas.openxmlformats.org/drawingml/2006/main">
              <a:ext uri="{FF2B5EF4-FFF2-40B4-BE49-F238E27FC236}">
                <a16:creationId xmlns:a16="http://schemas.microsoft.com/office/drawing/2014/main" id="{14FAC26F-3C75-4643-A81C-EA8550237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3250" y="3514725"/>
            <a:ext cx="3365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Dificuldades identificadas e providências para resolvê-las.</a:t>
            </a:r>
          </a:p>
        </p:txBody>
      </p:sp>
      <p:sp>
        <p:nvSpPr>
          <p:cNvPr id="10" name="Experiência da mulher">
            <a:extLst xmlns:a="http://schemas.openxmlformats.org/drawingml/2006/main">
              <a:ext uri="{FF2B5EF4-FFF2-40B4-BE49-F238E27FC236}">
                <a16:creationId xmlns:a16="http://schemas.microsoft.com/office/drawing/2014/main" id="{8F6D6C5D-1C3F-4D29-B8AE-9D4B8E1A0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2105025"/>
            <a:ext cx="336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Experiência da mulher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C061E4-2521-452C-8861-EE66F1EF5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3238500"/>
            <a:ext cx="3365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12" name="Segurança, compreensão e percepção do atendimento; não ">
            <a:extLst xmlns:a="http://schemas.openxmlformats.org/drawingml/2006/main">
              <a:ext uri="{FF2B5EF4-FFF2-40B4-BE49-F238E27FC236}">
                <a16:creationId xmlns:a16="http://schemas.microsoft.com/office/drawing/2014/main" id="{60C00458-264C-499A-8BBF-C7E2619C5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3514725"/>
            <a:ext cx="3365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Segurança, compreensão e percepção do atendimento; não inventar metas sem pactuação.</a:t>
            </a:r>
          </a:p>
        </p:txBody>
      </p:sp>
      <p:sp>
        <p:nvSpPr>
          <p:cNvPr id="13" name="COMESP · REDE PREPARADA MULHER SEGURA | LabSocial">
            <a:extLst xmlns:a="http://schemas.openxmlformats.org/drawingml/2006/main">
              <a:ext uri="{FF2B5EF4-FFF2-40B4-BE49-F238E27FC236}">
                <a16:creationId xmlns:a16="http://schemas.microsoft.com/office/drawing/2014/main" id="{0DD70078-F9AC-4CF0-8D3F-8C63F41AC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05575"/>
            <a:ext cx="895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C6669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6C6669"/>
                </a:solidFill>
                <a:latin typeface="Calibri"/>
                <a:ea typeface="Calibri"/>
                <a:cs typeface="Calibri"/>
              </a:rPr>
              <a:t>COMESP · REDE PREPARADA MULHER SEGURA | LabSocial</a:t>
            </a:r>
          </a:p>
        </p:txBody>
      </p:sp>
      <p:sp>
        <p:nvSpPr>
          <p:cNvPr id="14" name="IV · 25">
            <a:extLst xmlns:a="http://schemas.openxmlformats.org/drawingml/2006/main">
              <a:ext uri="{FF2B5EF4-FFF2-40B4-BE49-F238E27FC236}">
                <a16:creationId xmlns:a16="http://schemas.microsoft.com/office/drawing/2014/main" id="{94F3CEA5-51D5-4BB9-82FD-67403C2C8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05575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C6669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6C6669"/>
                </a:solidFill>
                <a:latin typeface="Calibri"/>
                <a:ea typeface="Calibri"/>
                <a:cs typeface="Calibri"/>
              </a:rPr>
              <a:t>IV · 25</a:t>
            </a:r>
          </a:p>
        </p:txBody>
      </p:sp>
    </p:spTree>
    <p:extLst>
      <p:ext uri="{BB962C8B-B14F-4D97-AF65-F5344CB8AC3E}">
        <p14:creationId xmlns:p14="http://schemas.microsoft.com/office/powerpoint/2010/main" val="32806950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7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COMESP · MÓDULO IV">
            <a:extLst xmlns:a="http://schemas.openxmlformats.org/drawingml/2006/main">
              <a:ext uri="{FF2B5EF4-FFF2-40B4-BE49-F238E27FC236}">
                <a16:creationId xmlns:a16="http://schemas.microsoft.com/office/drawing/2014/main" id="{A0CC51A9-0C80-4E0F-8D54-C8A6A4DE6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480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12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COMESP · MÓDULO IV</a:t>
            </a:r>
          </a:p>
        </p:txBody>
      </p:sp>
      <p:sp>
        <p:nvSpPr>
          <p:cNvPr id="2" name="Oficina · responsabilidades compartilhadas">
            <a:extLst xmlns:a="http://schemas.openxmlformats.org/drawingml/2006/main">
              <a:ext uri="{FF2B5EF4-FFF2-40B4-BE49-F238E27FC236}">
                <a16:creationId xmlns:a16="http://schemas.microsoft.com/office/drawing/2014/main" id="{14E73307-423E-4B78-8928-89AB9C155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322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Oficina · responsabilidades compartilhadas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FB9D91-4611-47EE-806E-95FAF4D70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38300"/>
            <a:ext cx="1047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4" name="Situação fictícia">
            <a:extLst xmlns:a="http://schemas.openxmlformats.org/drawingml/2006/main">
              <a:ext uri="{FF2B5EF4-FFF2-40B4-BE49-F238E27FC236}">
                <a16:creationId xmlns:a16="http://schemas.microsoft.com/office/drawing/2014/main" id="{ED3E19DC-1F5D-4810-BD55-724E30EC7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05025"/>
            <a:ext cx="336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Situação fictícia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8B5480-9532-4BAE-A8B6-53CF6629E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0"/>
            <a:ext cx="3365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6" name="Ameaças, documentos retidos e vigilância pelo ex-compan">
            <a:extLst xmlns:a="http://schemas.openxmlformats.org/drawingml/2006/main">
              <a:ext uri="{FF2B5EF4-FFF2-40B4-BE49-F238E27FC236}">
                <a16:creationId xmlns:a16="http://schemas.microsoft.com/office/drawing/2014/main" id="{F61BC7D1-5F3D-454D-9AF5-944A15A60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14725"/>
            <a:ext cx="3365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Ameaças, documentos retidos e vigilância pelo ex-companheiro.</a:t>
            </a:r>
          </a:p>
        </p:txBody>
      </p:sp>
      <p:sp>
        <p:nvSpPr>
          <p:cNvPr id="7" name="Acesso e segurança">
            <a:extLst xmlns:a="http://schemas.openxmlformats.org/drawingml/2006/main">
              <a:ext uri="{FF2B5EF4-FFF2-40B4-BE49-F238E27FC236}">
                <a16:creationId xmlns:a16="http://schemas.microsoft.com/office/drawing/2014/main" id="{FC78DB36-0CE5-4DF6-AD9F-2226E5580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3250" y="2105025"/>
            <a:ext cx="336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Acesso e segurança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12CA69-F655-4BC8-80A9-38E216E8F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3250" y="3238500"/>
            <a:ext cx="3365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9" name="Serviço em outro município, ausência de transporte e te">
            <a:extLst xmlns:a="http://schemas.openxmlformats.org/drawingml/2006/main">
              <a:ext uri="{FF2B5EF4-FFF2-40B4-BE49-F238E27FC236}">
                <a16:creationId xmlns:a16="http://schemas.microsoft.com/office/drawing/2014/main" id="{82C5C635-9A0A-4686-AF01-E813C4494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3250" y="3514725"/>
            <a:ext cx="3365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Serviço em outro município, ausência de transporte e telefone monitorado.</a:t>
            </a:r>
          </a:p>
        </p:txBody>
      </p:sp>
      <p:sp>
        <p:nvSpPr>
          <p:cNvPr id="10" name="Direitos próprios">
            <a:extLst xmlns:a="http://schemas.openxmlformats.org/drawingml/2006/main">
              <a:ext uri="{FF2B5EF4-FFF2-40B4-BE49-F238E27FC236}">
                <a16:creationId xmlns:a16="http://schemas.microsoft.com/office/drawing/2014/main" id="{5E297629-884B-447F-BDAD-3DC253746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2105025"/>
            <a:ext cx="336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Direitos próprios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A3C0DF-4370-4952-B048-8FA1FC1F0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3238500"/>
            <a:ext cx="3365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12" name="A filha adolescente também precisa ser considerada no p">
            <a:extLst xmlns:a="http://schemas.openxmlformats.org/drawingml/2006/main">
              <a:ext uri="{FF2B5EF4-FFF2-40B4-BE49-F238E27FC236}">
                <a16:creationId xmlns:a16="http://schemas.microsoft.com/office/drawing/2014/main" id="{C26E6741-FAF2-4B23-9272-83DA3E47D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3514725"/>
            <a:ext cx="3365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A filha adolescente também precisa ser considerada no plano de proteção.</a:t>
            </a:r>
          </a:p>
        </p:txBody>
      </p:sp>
      <p:sp>
        <p:nvSpPr>
          <p:cNvPr id="13" name="COMESP · REDE PREPARADA MULHER SEGURA | LabSocial">
            <a:extLst xmlns:a="http://schemas.openxmlformats.org/drawingml/2006/main">
              <a:ext uri="{FF2B5EF4-FFF2-40B4-BE49-F238E27FC236}">
                <a16:creationId xmlns:a16="http://schemas.microsoft.com/office/drawing/2014/main" id="{0CB2AB51-8263-4608-A5B7-71042C9D0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05575"/>
            <a:ext cx="895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C6669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6C6669"/>
                </a:solidFill>
                <a:latin typeface="Calibri"/>
                <a:ea typeface="Calibri"/>
                <a:cs typeface="Calibri"/>
              </a:rPr>
              <a:t>COMESP · REDE PREPARADA MULHER SEGURA | LabSocial</a:t>
            </a:r>
          </a:p>
        </p:txBody>
      </p:sp>
      <p:sp>
        <p:nvSpPr>
          <p:cNvPr id="14" name="IV · 26">
            <a:extLst xmlns:a="http://schemas.openxmlformats.org/drawingml/2006/main">
              <a:ext uri="{FF2B5EF4-FFF2-40B4-BE49-F238E27FC236}">
                <a16:creationId xmlns:a16="http://schemas.microsoft.com/office/drawing/2014/main" id="{0A21E195-1E27-427D-A29D-FD93510C6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05575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C6669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6C6669"/>
                </a:solidFill>
                <a:latin typeface="Calibri"/>
                <a:ea typeface="Calibri"/>
                <a:cs typeface="Calibri"/>
              </a:rPr>
              <a:t>IV · 26</a:t>
            </a:r>
          </a:p>
        </p:txBody>
      </p:sp>
    </p:spTree>
    <p:extLst>
      <p:ext uri="{BB962C8B-B14F-4D97-AF65-F5344CB8AC3E}">
        <p14:creationId xmlns:p14="http://schemas.microsoft.com/office/powerpoint/2010/main" val="32806950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7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COMESP · MÓDULO IV">
            <a:extLst xmlns:a="http://schemas.openxmlformats.org/drawingml/2006/main">
              <a:ext uri="{FF2B5EF4-FFF2-40B4-BE49-F238E27FC236}">
                <a16:creationId xmlns:a16="http://schemas.microsoft.com/office/drawing/2014/main" id="{8820950D-0693-42B3-AB2D-3561230A7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480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12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COMESP · MÓDULO IV</a:t>
            </a:r>
          </a:p>
        </p:txBody>
      </p:sp>
      <p:sp>
        <p:nvSpPr>
          <p:cNvPr id="2" name="65 minutos para testar a rede">
            <a:extLst xmlns:a="http://schemas.openxmlformats.org/drawingml/2006/main">
              <a:ext uri="{FF2B5EF4-FFF2-40B4-BE49-F238E27FC236}">
                <a16:creationId xmlns:a16="http://schemas.microsoft.com/office/drawing/2014/main" id="{649FCFC2-3DBF-4193-82D0-927E5FFD9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322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65 minutos para testar a rede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4C5126-40E1-4CC2-8848-436BE5C56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38300"/>
            <a:ext cx="1047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4" name="01">
            <a:extLst xmlns:a="http://schemas.openxmlformats.org/drawingml/2006/main">
              <a:ext uri="{FF2B5EF4-FFF2-40B4-BE49-F238E27FC236}">
                <a16:creationId xmlns:a16="http://schemas.microsoft.com/office/drawing/2014/main" id="{8967B1AB-B7B1-42E2-B0E2-0DF315893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19300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6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5" name="10 min | Identificar necessidades e riscos.">
            <a:extLst xmlns:a="http://schemas.openxmlformats.org/drawingml/2006/main">
              <a:ext uri="{FF2B5EF4-FFF2-40B4-BE49-F238E27FC236}">
                <a16:creationId xmlns:a16="http://schemas.microsoft.com/office/drawing/2014/main" id="{10644E52-5C89-428F-BE66-3510D80EC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" y="2000250"/>
            <a:ext cx="10144125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10 min | Identificar necessidades e riscos.</a:t>
            </a:r>
          </a:p>
        </p:txBody>
      </p:sp>
      <p:sp>
        <p:nvSpPr>
          <p:cNvPr id="6" name="02">
            <a:extLst xmlns:a="http://schemas.openxmlformats.org/drawingml/2006/main">
              <a:ext uri="{FF2B5EF4-FFF2-40B4-BE49-F238E27FC236}">
                <a16:creationId xmlns:a16="http://schemas.microsoft.com/office/drawing/2014/main" id="{3C9BF822-C389-42AC-90D8-514E466F2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76525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6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7" name="20 min | Desenhar o fluxo e os responsáveis.">
            <a:extLst xmlns:a="http://schemas.openxmlformats.org/drawingml/2006/main">
              <a:ext uri="{FF2B5EF4-FFF2-40B4-BE49-F238E27FC236}">
                <a16:creationId xmlns:a16="http://schemas.microsoft.com/office/drawing/2014/main" id="{FFB1AA85-85FA-4389-814A-985C9F41B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" y="2657475"/>
            <a:ext cx="10144125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20 min | Desenhar o fluxo e os responsáveis.</a:t>
            </a:r>
          </a:p>
        </p:txBody>
      </p:sp>
      <p:sp>
        <p:nvSpPr>
          <p:cNvPr id="8" name="03">
            <a:extLst xmlns:a="http://schemas.openxmlformats.org/drawingml/2006/main">
              <a:ext uri="{FF2B5EF4-FFF2-40B4-BE49-F238E27FC236}">
                <a16:creationId xmlns:a16="http://schemas.microsoft.com/office/drawing/2014/main" id="{85BA243A-495D-4912-A730-A4B172324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0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6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9" name="15 min | Testar o fluxo com intercorrências.">
            <a:extLst xmlns:a="http://schemas.openxmlformats.org/drawingml/2006/main">
              <a:ext uri="{FF2B5EF4-FFF2-40B4-BE49-F238E27FC236}">
                <a16:creationId xmlns:a16="http://schemas.microsoft.com/office/drawing/2014/main" id="{F6BB56CC-281D-4C3C-ADFF-631D50C4A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" y="3314700"/>
            <a:ext cx="10144125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15 min | Testar o fluxo com intercorrências.</a:t>
            </a:r>
          </a:p>
        </p:txBody>
      </p:sp>
      <p:sp>
        <p:nvSpPr>
          <p:cNvPr id="10" name="04">
            <a:extLst xmlns:a="http://schemas.openxmlformats.org/drawingml/2006/main">
              <a:ext uri="{FF2B5EF4-FFF2-40B4-BE49-F238E27FC236}">
                <a16:creationId xmlns:a16="http://schemas.microsoft.com/office/drawing/2014/main" id="{7263CD18-1524-4A2E-B70B-166EE9D70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90975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6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11" name="10 min | Revisar lacunas e pactuações.">
            <a:extLst xmlns:a="http://schemas.openxmlformats.org/drawingml/2006/main">
              <a:ext uri="{FF2B5EF4-FFF2-40B4-BE49-F238E27FC236}">
                <a16:creationId xmlns:a16="http://schemas.microsoft.com/office/drawing/2014/main" id="{67F6DF20-4DFB-41EE-8A66-6EE71DF64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" y="3971925"/>
            <a:ext cx="10144125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10 min | Revisar lacunas e pactuações.</a:t>
            </a:r>
          </a:p>
        </p:txBody>
      </p:sp>
      <p:sp>
        <p:nvSpPr>
          <p:cNvPr id="12" name="05">
            <a:extLst xmlns:a="http://schemas.openxmlformats.org/drawingml/2006/main">
              <a:ext uri="{FF2B5EF4-FFF2-40B4-BE49-F238E27FC236}">
                <a16:creationId xmlns:a16="http://schemas.microsoft.com/office/drawing/2014/main" id="{6A8D781D-8DBA-494B-AD8F-B65DC1695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48200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6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05</a:t>
            </a:r>
          </a:p>
        </p:txBody>
      </p:sp>
      <p:sp>
        <p:nvSpPr>
          <p:cNvPr id="13" name="10 min | Apresentar o trabalho do grupo.">
            <a:extLst xmlns:a="http://schemas.openxmlformats.org/drawingml/2006/main">
              <a:ext uri="{FF2B5EF4-FFF2-40B4-BE49-F238E27FC236}">
                <a16:creationId xmlns:a16="http://schemas.microsoft.com/office/drawing/2014/main" id="{283AAD65-FE80-4A0E-AD7C-204AF0577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" y="4629150"/>
            <a:ext cx="10144125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10 min | Apresentar o trabalho do grupo.</a:t>
            </a:r>
          </a:p>
        </p:txBody>
      </p:sp>
      <p:sp>
        <p:nvSpPr>
          <p:cNvPr id="14" name="COMESP · REDE PREPARADA MULHER SEGURA | LabSocial">
            <a:extLst xmlns:a="http://schemas.openxmlformats.org/drawingml/2006/main">
              <a:ext uri="{FF2B5EF4-FFF2-40B4-BE49-F238E27FC236}">
                <a16:creationId xmlns:a16="http://schemas.microsoft.com/office/drawing/2014/main" id="{5BF5820E-462A-4E43-B072-33F6ACB7E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05575"/>
            <a:ext cx="895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C6669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6C6669"/>
                </a:solidFill>
                <a:latin typeface="Calibri"/>
                <a:ea typeface="Calibri"/>
                <a:cs typeface="Calibri"/>
              </a:rPr>
              <a:t>COMESP · REDE PREPARADA MULHER SEGURA | LabSocial</a:t>
            </a:r>
          </a:p>
        </p:txBody>
      </p:sp>
      <p:sp>
        <p:nvSpPr>
          <p:cNvPr id="15" name="IV · 27">
            <a:extLst xmlns:a="http://schemas.openxmlformats.org/drawingml/2006/main">
              <a:ext uri="{FF2B5EF4-FFF2-40B4-BE49-F238E27FC236}">
                <a16:creationId xmlns:a16="http://schemas.microsoft.com/office/drawing/2014/main" id="{08E0658E-6846-4C9B-A85D-137F36D63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05575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C6669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6C6669"/>
                </a:solidFill>
                <a:latin typeface="Calibri"/>
                <a:ea typeface="Calibri"/>
                <a:cs typeface="Calibri"/>
              </a:rPr>
              <a:t>IV · 27</a:t>
            </a:r>
          </a:p>
        </p:txBody>
      </p:sp>
    </p:spTree>
    <p:extLst>
      <p:ext uri="{BB962C8B-B14F-4D97-AF65-F5344CB8AC3E}">
        <p14:creationId xmlns:p14="http://schemas.microsoft.com/office/powerpoint/2010/main" val="32806950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7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COMESP · MÓDULO IV">
            <a:extLst xmlns:a="http://schemas.openxmlformats.org/drawingml/2006/main">
              <a:ext uri="{FF2B5EF4-FFF2-40B4-BE49-F238E27FC236}">
                <a16:creationId xmlns:a16="http://schemas.microsoft.com/office/drawing/2014/main" id="{D7C84184-8932-417C-991A-4BBEEA686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480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12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COMESP · MÓDULO IV</a:t>
            </a:r>
          </a:p>
        </p:txBody>
      </p:sp>
      <p:sp>
        <p:nvSpPr>
          <p:cNvPr id="2" name="Três testes para o fluxo do grupo">
            <a:extLst xmlns:a="http://schemas.openxmlformats.org/drawingml/2006/main">
              <a:ext uri="{FF2B5EF4-FFF2-40B4-BE49-F238E27FC236}">
                <a16:creationId xmlns:a16="http://schemas.microsoft.com/office/drawing/2014/main" id="{FD9FF789-7704-450C-801D-21992E1FB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322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Três testes para o fluxo do grupo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AAE701-5E6E-4BB4-BC02-0AB078662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38300"/>
            <a:ext cx="1047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4" name="O serviço está fechado">
            <a:extLst xmlns:a="http://schemas.openxmlformats.org/drawingml/2006/main">
              <a:ext uri="{FF2B5EF4-FFF2-40B4-BE49-F238E27FC236}">
                <a16:creationId xmlns:a16="http://schemas.microsoft.com/office/drawing/2014/main" id="{87ACD49C-D66D-4AE6-8D10-3C2C92B87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05025"/>
            <a:ext cx="336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O serviço está fechado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08C406-117A-493F-BE41-6F64060C7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0"/>
            <a:ext cx="3365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6" name="Quem assume a resposta e qual alternativa é viável?">
            <a:extLst xmlns:a="http://schemas.openxmlformats.org/drawingml/2006/main">
              <a:ext uri="{FF2B5EF4-FFF2-40B4-BE49-F238E27FC236}">
                <a16:creationId xmlns:a16="http://schemas.microsoft.com/office/drawing/2014/main" id="{F273E3F5-A2AC-4948-B5D1-9E147B3C6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14725"/>
            <a:ext cx="3365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Quem assume a resposta e qual alternativa é viável?</a:t>
            </a:r>
          </a:p>
        </p:txBody>
      </p:sp>
      <p:sp>
        <p:nvSpPr>
          <p:cNvPr id="7" name="Não há vaga">
            <a:extLst xmlns:a="http://schemas.openxmlformats.org/drawingml/2006/main">
              <a:ext uri="{FF2B5EF4-FFF2-40B4-BE49-F238E27FC236}">
                <a16:creationId xmlns:a16="http://schemas.microsoft.com/office/drawing/2014/main" id="{7614F32E-C1B5-4759-82F6-071E020A1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3250" y="2105025"/>
            <a:ext cx="336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Não há vaga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FD7110-4EA4-45A7-8529-7D0122B50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3250" y="3238500"/>
            <a:ext cx="3365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9" name="Como proteger e acompanhar enquanto se busca uma respos">
            <a:extLst xmlns:a="http://schemas.openxmlformats.org/drawingml/2006/main">
              <a:ext uri="{FF2B5EF4-FFF2-40B4-BE49-F238E27FC236}">
                <a16:creationId xmlns:a16="http://schemas.microsoft.com/office/drawing/2014/main" id="{326799E8-EB61-4338-BE08-BB0746F4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3250" y="3514725"/>
            <a:ext cx="3365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Como proteger e acompanhar enquanto se busca uma resposta?</a:t>
            </a:r>
          </a:p>
        </p:txBody>
      </p:sp>
      <p:sp>
        <p:nvSpPr>
          <p:cNvPr id="10" name="Não há contato seguro">
            <a:extLst xmlns:a="http://schemas.openxmlformats.org/drawingml/2006/main">
              <a:ext uri="{FF2B5EF4-FFF2-40B4-BE49-F238E27FC236}">
                <a16:creationId xmlns:a16="http://schemas.microsoft.com/office/drawing/2014/main" id="{F0CC28A7-5852-4A8D-B261-439B8F794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2105025"/>
            <a:ext cx="336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Não há contato seguro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BF4461-FF95-4B9F-883A-B4C585BE7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3238500"/>
            <a:ext cx="3365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12" name="Como combinar retorno sem ampliar o risco?">
            <a:extLst xmlns:a="http://schemas.openxmlformats.org/drawingml/2006/main">
              <a:ext uri="{FF2B5EF4-FFF2-40B4-BE49-F238E27FC236}">
                <a16:creationId xmlns:a16="http://schemas.microsoft.com/office/drawing/2014/main" id="{03344A7C-46A5-400D-AE1F-2E1819BBE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3514725"/>
            <a:ext cx="3365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Como combinar retorno sem ampliar o risco?</a:t>
            </a:r>
          </a:p>
        </p:txBody>
      </p:sp>
      <p:sp>
        <p:nvSpPr>
          <p:cNvPr id="13" name="COMESP · REDE PREPARADA MULHER SEGURA | LabSocial">
            <a:extLst xmlns:a="http://schemas.openxmlformats.org/drawingml/2006/main">
              <a:ext uri="{FF2B5EF4-FFF2-40B4-BE49-F238E27FC236}">
                <a16:creationId xmlns:a16="http://schemas.microsoft.com/office/drawing/2014/main" id="{D7A87D9E-1FE4-4855-B9E9-68BB732C6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05575"/>
            <a:ext cx="895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C6669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6C6669"/>
                </a:solidFill>
                <a:latin typeface="Calibri"/>
                <a:ea typeface="Calibri"/>
                <a:cs typeface="Calibri"/>
              </a:rPr>
              <a:t>COMESP · REDE PREPARADA MULHER SEGURA | LabSocial</a:t>
            </a:r>
          </a:p>
        </p:txBody>
      </p:sp>
      <p:sp>
        <p:nvSpPr>
          <p:cNvPr id="14" name="IV · 28">
            <a:extLst xmlns:a="http://schemas.openxmlformats.org/drawingml/2006/main">
              <a:ext uri="{FF2B5EF4-FFF2-40B4-BE49-F238E27FC236}">
                <a16:creationId xmlns:a16="http://schemas.microsoft.com/office/drawing/2014/main" id="{BC26E258-977D-4018-9A89-CD3E68C8D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05575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C6669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6C6669"/>
                </a:solidFill>
                <a:latin typeface="Calibri"/>
                <a:ea typeface="Calibri"/>
                <a:cs typeface="Calibri"/>
              </a:rPr>
              <a:t>IV · 28</a:t>
            </a:r>
          </a:p>
        </p:txBody>
      </p:sp>
    </p:spTree>
    <p:extLst>
      <p:ext uri="{BB962C8B-B14F-4D97-AF65-F5344CB8AC3E}">
        <p14:creationId xmlns:p14="http://schemas.microsoft.com/office/powerpoint/2010/main" val="32806950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7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COMESP · MÓDULO IV">
            <a:extLst xmlns:a="http://schemas.openxmlformats.org/drawingml/2006/main">
              <a:ext uri="{FF2B5EF4-FFF2-40B4-BE49-F238E27FC236}">
                <a16:creationId xmlns:a16="http://schemas.microsoft.com/office/drawing/2014/main" id="{F4F9C671-FAC7-4D01-A22B-FC74AC36C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480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12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COMESP · MÓDULO IV</a:t>
            </a:r>
          </a:p>
        </p:txBody>
      </p:sp>
      <p:sp>
        <p:nvSpPr>
          <p:cNvPr id="2" name="Roteiro de devolutiva">
            <a:extLst xmlns:a="http://schemas.openxmlformats.org/drawingml/2006/main">
              <a:ext uri="{FF2B5EF4-FFF2-40B4-BE49-F238E27FC236}">
                <a16:creationId xmlns:a16="http://schemas.microsoft.com/office/drawing/2014/main" id="{CF8684A5-796A-4B76-AFD1-ED51A4154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322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Roteiro de devolutiva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76C259-F96B-48ED-926C-E5EF5C133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38300"/>
            <a:ext cx="1047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4" name="Segurança">
            <a:extLst xmlns:a="http://schemas.openxmlformats.org/drawingml/2006/main">
              <a:ext uri="{FF2B5EF4-FFF2-40B4-BE49-F238E27FC236}">
                <a16:creationId xmlns:a16="http://schemas.microsoft.com/office/drawing/2014/main" id="{E7F80B83-0A46-4AB5-A3F3-F5F033C39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05025"/>
            <a:ext cx="336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Segurança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3E409B-6767-42FE-BF09-1ED66AA55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0"/>
            <a:ext cx="3365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6" name="O fluxo prevê urgência, contato seguro e direitos da ad">
            <a:extLst xmlns:a="http://schemas.openxmlformats.org/drawingml/2006/main">
              <a:ext uri="{FF2B5EF4-FFF2-40B4-BE49-F238E27FC236}">
                <a16:creationId xmlns:a16="http://schemas.microsoft.com/office/drawing/2014/main" id="{FE733BCB-7770-4F3F-A386-AAF1842A6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14725"/>
            <a:ext cx="3365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O fluxo prevê urgência, contato seguro e direitos da adolescente?</a:t>
            </a:r>
          </a:p>
        </p:txBody>
      </p:sp>
      <p:sp>
        <p:nvSpPr>
          <p:cNvPr id="7" name="Acesso">
            <a:extLst xmlns:a="http://schemas.openxmlformats.org/drawingml/2006/main">
              <a:ext uri="{FF2B5EF4-FFF2-40B4-BE49-F238E27FC236}">
                <a16:creationId xmlns:a16="http://schemas.microsoft.com/office/drawing/2014/main" id="{0F5FF84C-91B2-42B4-B43E-872C2B811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3250" y="2105025"/>
            <a:ext cx="336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Acesso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97B2C3-BBE9-456A-A59E-6667A97EE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3250" y="3238500"/>
            <a:ext cx="3365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9" name="Quem viabiliza transporte e confirma que houve atendime">
            <a:extLst xmlns:a="http://schemas.openxmlformats.org/drawingml/2006/main">
              <a:ext uri="{FF2B5EF4-FFF2-40B4-BE49-F238E27FC236}">
                <a16:creationId xmlns:a16="http://schemas.microsoft.com/office/drawing/2014/main" id="{BF99C84D-2C2B-45C3-A032-EB7CFE710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3250" y="3514725"/>
            <a:ext cx="3365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Quem viabiliza transporte e confirma que houve atendimento?</a:t>
            </a:r>
          </a:p>
        </p:txBody>
      </p:sp>
      <p:sp>
        <p:nvSpPr>
          <p:cNvPr id="10" name="Continuidade">
            <a:extLst xmlns:a="http://schemas.openxmlformats.org/drawingml/2006/main">
              <a:ext uri="{FF2B5EF4-FFF2-40B4-BE49-F238E27FC236}">
                <a16:creationId xmlns:a16="http://schemas.microsoft.com/office/drawing/2014/main" id="{143C881A-D436-4BB2-A035-AD85B7F9F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2105025"/>
            <a:ext cx="336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Continuidade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05EC84-EA84-4BE1-BBCE-0EE623E17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3238500"/>
            <a:ext cx="3365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12" name="O que acontece diante de falhas e quem reavalia a prote">
            <a:extLst xmlns:a="http://schemas.openxmlformats.org/drawingml/2006/main">
              <a:ext uri="{FF2B5EF4-FFF2-40B4-BE49-F238E27FC236}">
                <a16:creationId xmlns:a16="http://schemas.microsoft.com/office/drawing/2014/main" id="{E248B75A-324C-4AED-A893-E1FD082CB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3514725"/>
            <a:ext cx="3365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O que acontece diante de falhas e quem reavalia a proteção?</a:t>
            </a:r>
          </a:p>
        </p:txBody>
      </p:sp>
      <p:sp>
        <p:nvSpPr>
          <p:cNvPr id="13" name="COMESP · REDE PREPARADA MULHER SEGURA | LabSocial">
            <a:extLst xmlns:a="http://schemas.openxmlformats.org/drawingml/2006/main">
              <a:ext uri="{FF2B5EF4-FFF2-40B4-BE49-F238E27FC236}">
                <a16:creationId xmlns:a16="http://schemas.microsoft.com/office/drawing/2014/main" id="{992FF0E1-9CBC-4169-B0E3-CA20668E8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05575"/>
            <a:ext cx="895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C6669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6C6669"/>
                </a:solidFill>
                <a:latin typeface="Calibri"/>
                <a:ea typeface="Calibri"/>
                <a:cs typeface="Calibri"/>
              </a:rPr>
              <a:t>COMESP · REDE PREPARADA MULHER SEGURA | LabSocial</a:t>
            </a:r>
          </a:p>
        </p:txBody>
      </p:sp>
      <p:sp>
        <p:nvSpPr>
          <p:cNvPr id="14" name="IV · 29">
            <a:extLst xmlns:a="http://schemas.openxmlformats.org/drawingml/2006/main">
              <a:ext uri="{FF2B5EF4-FFF2-40B4-BE49-F238E27FC236}">
                <a16:creationId xmlns:a16="http://schemas.microsoft.com/office/drawing/2014/main" id="{B50AD883-1161-4D05-8F3E-DED001D05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05575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C6669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6C6669"/>
                </a:solidFill>
                <a:latin typeface="Calibri"/>
                <a:ea typeface="Calibri"/>
                <a:cs typeface="Calibri"/>
              </a:rPr>
              <a:t>IV · 29</a:t>
            </a:r>
          </a:p>
        </p:txBody>
      </p:sp>
    </p:spTree>
    <p:extLst>
      <p:ext uri="{BB962C8B-B14F-4D97-AF65-F5344CB8AC3E}">
        <p14:creationId xmlns:p14="http://schemas.microsoft.com/office/powerpoint/2010/main" val="32806950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7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COMESP · MÓDULO IV">
            <a:extLst xmlns:a="http://schemas.openxmlformats.org/drawingml/2006/main">
              <a:ext uri="{FF2B5EF4-FFF2-40B4-BE49-F238E27FC236}">
                <a16:creationId xmlns:a16="http://schemas.microsoft.com/office/drawing/2014/main" id="{F67282E4-FEE4-459C-88E3-A0F84FF0F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480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12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COMESP · MÓDULO IV</a:t>
            </a:r>
          </a:p>
        </p:txBody>
      </p:sp>
      <p:sp>
        <p:nvSpPr>
          <p:cNvPr id="2" name="Produtos e compromissos da oficina">
            <a:extLst xmlns:a="http://schemas.openxmlformats.org/drawingml/2006/main">
              <a:ext uri="{FF2B5EF4-FFF2-40B4-BE49-F238E27FC236}">
                <a16:creationId xmlns:a16="http://schemas.microsoft.com/office/drawing/2014/main" id="{6E324060-F468-487B-ACEC-422855C32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322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Produtos e compromissos da oficina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B15A1F-B0EF-40B4-B396-4407E342A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38300"/>
            <a:ext cx="1047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4" name="Mapa funcional">
            <a:extLst xmlns:a="http://schemas.openxmlformats.org/drawingml/2006/main">
              <a:ext uri="{FF2B5EF4-FFF2-40B4-BE49-F238E27FC236}">
                <a16:creationId xmlns:a16="http://schemas.microsoft.com/office/drawing/2014/main" id="{EA48B11D-BA8B-4A14-B573-1B06D978F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05025"/>
            <a:ext cx="336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Mapa funcional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3A7C96-BCB4-4CA8-8044-2172C8C07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0"/>
            <a:ext cx="3365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6" name="Serviços, acesso e data de validação.">
            <a:extLst xmlns:a="http://schemas.openxmlformats.org/drawingml/2006/main">
              <a:ext uri="{FF2B5EF4-FFF2-40B4-BE49-F238E27FC236}">
                <a16:creationId xmlns:a16="http://schemas.microsoft.com/office/drawing/2014/main" id="{FE1199DE-8CE8-4341-8513-3BA8B687F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14725"/>
            <a:ext cx="3365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Serviços, acesso e data de validação.</a:t>
            </a:r>
          </a:p>
        </p:txBody>
      </p:sp>
      <p:sp>
        <p:nvSpPr>
          <p:cNvPr id="7" name="Fluxo preliminar">
            <a:extLst xmlns:a="http://schemas.openxmlformats.org/drawingml/2006/main">
              <a:ext uri="{FF2B5EF4-FFF2-40B4-BE49-F238E27FC236}">
                <a16:creationId xmlns:a16="http://schemas.microsoft.com/office/drawing/2014/main" id="{E2F0C722-EBAC-461A-BCD1-4D3703517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3250" y="2105025"/>
            <a:ext cx="336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Fluxo preliminar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34255F-A87B-4322-9725-CFDB1B9DD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3250" y="3238500"/>
            <a:ext cx="3365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9" name="Responsáveis, alternativas e verificação da resposta.">
            <a:extLst xmlns:a="http://schemas.openxmlformats.org/drawingml/2006/main">
              <a:ext uri="{FF2B5EF4-FFF2-40B4-BE49-F238E27FC236}">
                <a16:creationId xmlns:a16="http://schemas.microsoft.com/office/drawing/2014/main" id="{B11CFF9D-2E4D-45AF-B09C-B6EFEF077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3250" y="3514725"/>
            <a:ext cx="3365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Responsáveis, alternativas e verificação da resposta.</a:t>
            </a:r>
          </a:p>
        </p:txBody>
      </p:sp>
      <p:sp>
        <p:nvSpPr>
          <p:cNvPr id="10" name="Pendências de pactuação">
            <a:extLst xmlns:a="http://schemas.openxmlformats.org/drawingml/2006/main">
              <a:ext uri="{FF2B5EF4-FFF2-40B4-BE49-F238E27FC236}">
                <a16:creationId xmlns:a16="http://schemas.microsoft.com/office/drawing/2014/main" id="{E334C7A6-D886-4B2C-9C7C-027A05DB9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2105025"/>
            <a:ext cx="336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Pendências de pactuação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76A74E-80F1-44B0-A72C-9E97667C3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3238500"/>
            <a:ext cx="3365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12" name="O exercício é pedagógico; a adoção como protocolo exige">
            <a:extLst xmlns:a="http://schemas.openxmlformats.org/drawingml/2006/main">
              <a:ext uri="{FF2B5EF4-FFF2-40B4-BE49-F238E27FC236}">
                <a16:creationId xmlns:a16="http://schemas.microsoft.com/office/drawing/2014/main" id="{E35B2E14-B470-4B93-8CC8-E60FD2D39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3514725"/>
            <a:ext cx="3365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11D20"/>
                </a:solidFill>
                <a:latin typeface="Calibri"/>
                <a:ea typeface="Calibri"/>
                <a:cs typeface="Calibri"/>
              </a:rPr>
              <a:t>O exercício é pedagógico; a adoção como protocolo exige validação institucional.</a:t>
            </a:r>
          </a:p>
        </p:txBody>
      </p:sp>
      <p:sp>
        <p:nvSpPr>
          <p:cNvPr id="13" name="COMESP · REDE PREPARADA MULHER SEGURA | LabSocial">
            <a:extLst xmlns:a="http://schemas.openxmlformats.org/drawingml/2006/main">
              <a:ext uri="{FF2B5EF4-FFF2-40B4-BE49-F238E27FC236}">
                <a16:creationId xmlns:a16="http://schemas.microsoft.com/office/drawing/2014/main" id="{6F3D5A7A-AB91-4C8A-93B2-1CEA49CF6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05575"/>
            <a:ext cx="895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C6669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6C6669"/>
                </a:solidFill>
                <a:latin typeface="Calibri"/>
                <a:ea typeface="Calibri"/>
                <a:cs typeface="Calibri"/>
              </a:rPr>
              <a:t>COMESP · REDE PREPARADA MULHER SEGURA | LabSocial</a:t>
            </a:r>
          </a:p>
        </p:txBody>
      </p:sp>
      <p:sp>
        <p:nvSpPr>
          <p:cNvPr id="14" name="IV · 30">
            <a:extLst xmlns:a="http://schemas.openxmlformats.org/drawingml/2006/main">
              <a:ext uri="{FF2B5EF4-FFF2-40B4-BE49-F238E27FC236}">
                <a16:creationId xmlns:a16="http://schemas.microsoft.com/office/drawing/2014/main" id="{69B09DBF-78D3-4F1E-8391-306920D44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05575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C6669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6C6669"/>
                </a:solidFill>
                <a:latin typeface="Calibri"/>
                <a:ea typeface="Calibri"/>
                <a:cs typeface="Calibri"/>
              </a:rPr>
              <a:t>IV · 30</a:t>
            </a:r>
          </a:p>
        </p:txBody>
      </p:sp>
    </p:spTree>
    <p:extLst>
      <p:ext uri="{BB962C8B-B14F-4D97-AF65-F5344CB8AC3E}">
        <p14:creationId xmlns:p14="http://schemas.microsoft.com/office/powerpoint/2010/main" val="32806950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7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COMESP · MÓDULO IV">
            <a:extLst xmlns:a="http://schemas.openxmlformats.org/drawingml/2006/main">
              <a:ext uri="{FF2B5EF4-FFF2-40B4-BE49-F238E27FC236}">
                <a16:creationId xmlns:a16="http://schemas.microsoft.com/office/drawing/2014/main" id="{73099CD2-F794-41D9-BA00-A93F10285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480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12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COMESP · MÓDULO IV</a:t>
            </a:r>
          </a:p>
        </p:txBody>
      </p:sp>
      <p:sp>
        <p:nvSpPr>
          <p:cNvPr id="2" name="Fontes e materiais de consulta">
            <a:extLst xmlns:a="http://schemas.openxmlformats.org/drawingml/2006/main">
              <a:ext uri="{FF2B5EF4-FFF2-40B4-BE49-F238E27FC236}">
                <a16:creationId xmlns:a16="http://schemas.microsoft.com/office/drawing/2014/main" id="{08F2722B-0716-4927-898F-09AB502A6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322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Fontes e materiais de consulta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4B8C0F1-668D-492E-8103-17F8BF23E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38300"/>
            <a:ext cx="1047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4" name="01">
            <a:extLst xmlns:a="http://schemas.openxmlformats.org/drawingml/2006/main">
              <a:ext uri="{FF2B5EF4-FFF2-40B4-BE49-F238E27FC236}">
                <a16:creationId xmlns:a16="http://schemas.microsoft.com/office/drawing/2014/main" id="{E7758DAB-4B42-4DDA-BF02-A996BBB1D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19300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6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5" name="Matriz de mapeamento">
            <a:extLst xmlns:a="http://schemas.openxmlformats.org/drawingml/2006/main">
              <a:ext uri="{FF2B5EF4-FFF2-40B4-BE49-F238E27FC236}">
                <a16:creationId xmlns:a16="http://schemas.microsoft.com/office/drawing/2014/main" id="{54748A5A-2D81-4FD0-846A-0D8881FD5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" y="2000250"/>
            <a:ext cx="10144125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1725">
                <a:solidFill>
                  <a:srgbClr val="165C59"/>
                </a:solidFill>
                <a:latin typeface="Calibri"/>
                <a:ea typeface="Calibri"/>
                <a:cs typeface="Calibri"/>
                <a:hlinkClick xmlns:r="http://schemas.openxmlformats.org/officeDocument/2006/relationships" r:id="Rd0c20aa9d386487b"/>
              </a:rPr>
              <a:t>Matriz de mapeamento</a:t>
            </a:r>
          </a:p>
        </p:txBody>
      </p:sp>
      <p:sp>
        <p:nvSpPr>
          <p:cNvPr id="6" name="02">
            <a:extLst xmlns:a="http://schemas.openxmlformats.org/drawingml/2006/main">
              <a:ext uri="{FF2B5EF4-FFF2-40B4-BE49-F238E27FC236}">
                <a16:creationId xmlns:a16="http://schemas.microsoft.com/office/drawing/2014/main" id="{BBE6E67E-EC30-464E-9763-DA8CF7ED9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76525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6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7" name="Oficina de fluxo">
            <a:extLst xmlns:a="http://schemas.openxmlformats.org/drawingml/2006/main">
              <a:ext uri="{FF2B5EF4-FFF2-40B4-BE49-F238E27FC236}">
                <a16:creationId xmlns:a16="http://schemas.microsoft.com/office/drawing/2014/main" id="{37AAF298-D4B9-40ED-B8CB-398693D27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" y="2657475"/>
            <a:ext cx="10144125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1725">
                <a:solidFill>
                  <a:srgbClr val="165C59"/>
                </a:solidFill>
                <a:latin typeface="Calibri"/>
                <a:ea typeface="Calibri"/>
                <a:cs typeface="Calibri"/>
                <a:hlinkClick xmlns:r="http://schemas.openxmlformats.org/officeDocument/2006/relationships" r:id="R338b1addd06b4073"/>
              </a:rPr>
              <a:t>Oficina de fluxo</a:t>
            </a:r>
          </a:p>
        </p:txBody>
      </p:sp>
      <p:sp>
        <p:nvSpPr>
          <p:cNvPr id="8" name="03">
            <a:extLst xmlns:a="http://schemas.openxmlformats.org/drawingml/2006/main">
              <a:ext uri="{FF2B5EF4-FFF2-40B4-BE49-F238E27FC236}">
                <a16:creationId xmlns:a16="http://schemas.microsoft.com/office/drawing/2014/main" id="{F7E424D0-7705-473D-ADBC-08C9542BB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0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6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9" name="Retomar o módulo III">
            <a:extLst xmlns:a="http://schemas.openxmlformats.org/drawingml/2006/main">
              <a:ext uri="{FF2B5EF4-FFF2-40B4-BE49-F238E27FC236}">
                <a16:creationId xmlns:a16="http://schemas.microsoft.com/office/drawing/2014/main" id="{54A50BBF-CC34-421F-91AF-445B48A88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" y="3314700"/>
            <a:ext cx="10144125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1725">
                <a:solidFill>
                  <a:srgbClr val="165C59"/>
                </a:solidFill>
                <a:latin typeface="Calibri"/>
                <a:ea typeface="Calibri"/>
                <a:cs typeface="Calibri"/>
                <a:hlinkClick xmlns:r="http://schemas.openxmlformats.org/officeDocument/2006/relationships" r:id="R4e401eafa5854253"/>
              </a:rPr>
              <a:t>Retomar o módulo III</a:t>
            </a:r>
          </a:p>
        </p:txBody>
      </p:sp>
      <p:sp>
        <p:nvSpPr>
          <p:cNvPr id="10" name="04">
            <a:extLst xmlns:a="http://schemas.openxmlformats.org/drawingml/2006/main">
              <a:ext uri="{FF2B5EF4-FFF2-40B4-BE49-F238E27FC236}">
                <a16:creationId xmlns:a16="http://schemas.microsoft.com/office/drawing/2014/main" id="{77FE9522-F370-4642-8BDB-CBD2CCD5D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90975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6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11" name="Documento de referência · Secretaria de Políticas para ">
            <a:extLst xmlns:a="http://schemas.openxmlformats.org/drawingml/2006/main">
              <a:ext uri="{FF2B5EF4-FFF2-40B4-BE49-F238E27FC236}">
                <a16:creationId xmlns:a16="http://schemas.microsoft.com/office/drawing/2014/main" id="{0EAB741F-701D-4A4B-9F47-503C72526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" y="3971925"/>
            <a:ext cx="10144125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1725">
                <a:solidFill>
                  <a:srgbClr val="165C59"/>
                </a:solidFill>
                <a:latin typeface="Calibri"/>
                <a:ea typeface="Calibri"/>
                <a:cs typeface="Calibri"/>
                <a:hlinkClick xmlns:r="http://schemas.openxmlformats.org/officeDocument/2006/relationships" r:id="R84d50a78331b48cc"/>
              </a:rPr>
              <a:t>Documento de referência · Secretaria de Políticas para as Mulheres  ↗</a:t>
            </a:r>
          </a:p>
        </p:txBody>
      </p:sp>
      <p:sp>
        <p:nvSpPr>
          <p:cNvPr id="12" name="05">
            <a:extLst xmlns:a="http://schemas.openxmlformats.org/drawingml/2006/main">
              <a:ext uri="{FF2B5EF4-FFF2-40B4-BE49-F238E27FC236}">
                <a16:creationId xmlns:a16="http://schemas.microsoft.com/office/drawing/2014/main" id="{F88D45B1-A0D5-4CDF-BF4D-16290155E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48200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6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05</a:t>
            </a:r>
          </a:p>
        </p:txBody>
      </p:sp>
      <p:sp>
        <p:nvSpPr>
          <p:cNvPr id="13" name="Lei Maria da Penha — arts. 8º e 9º">
            <a:extLst xmlns:a="http://schemas.openxmlformats.org/drawingml/2006/main">
              <a:ext uri="{FF2B5EF4-FFF2-40B4-BE49-F238E27FC236}">
                <a16:creationId xmlns:a16="http://schemas.microsoft.com/office/drawing/2014/main" id="{0C9C50F8-7208-403C-9346-5E2AC881C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" y="4629150"/>
            <a:ext cx="10144125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1725">
                <a:solidFill>
                  <a:srgbClr val="165C59"/>
                </a:solidFill>
                <a:latin typeface="Calibri"/>
                <a:ea typeface="Calibri"/>
                <a:cs typeface="Calibri"/>
                <a:hlinkClick xmlns:r="http://schemas.openxmlformats.org/officeDocument/2006/relationships" r:id="R385413937a5346ed"/>
              </a:rPr>
              <a:t>Lei Maria da Penha — arts. 8º e 9º</a:t>
            </a:r>
          </a:p>
        </p:txBody>
      </p:sp>
      <p:sp>
        <p:nvSpPr>
          <p:cNvPr id="14" name="06">
            <a:extLst xmlns:a="http://schemas.openxmlformats.org/drawingml/2006/main">
              <a:ext uri="{FF2B5EF4-FFF2-40B4-BE49-F238E27FC236}">
                <a16:creationId xmlns:a16="http://schemas.microsoft.com/office/drawing/2014/main" id="{DA34F40D-9B68-4D98-B908-B5F982C76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05425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6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06</a:t>
            </a:r>
          </a:p>
        </p:txBody>
      </p:sp>
      <p:sp>
        <p:nvSpPr>
          <p:cNvPr id="15" name="Lei nº 14.899/2024 — planejamento e articulação das red">
            <a:extLst xmlns:a="http://schemas.openxmlformats.org/drawingml/2006/main">
              <a:ext uri="{FF2B5EF4-FFF2-40B4-BE49-F238E27FC236}">
                <a16:creationId xmlns:a16="http://schemas.microsoft.com/office/drawing/2014/main" id="{B37A3401-F619-467E-A15D-EC489424C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" y="5286375"/>
            <a:ext cx="10144125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1725">
                <a:solidFill>
                  <a:srgbClr val="165C59"/>
                </a:solidFill>
                <a:latin typeface="Calibri"/>
                <a:ea typeface="Calibri"/>
                <a:cs typeface="Calibri"/>
                <a:hlinkClick xmlns:r="http://schemas.openxmlformats.org/officeDocument/2006/relationships" r:id="Rbcbd8cc704234909"/>
              </a:rPr>
              <a:t>Lei nº 14.899/2024 — planejamento e articulação das redes</a:t>
            </a:r>
          </a:p>
        </p:txBody>
      </p:sp>
      <p:sp>
        <p:nvSpPr>
          <p:cNvPr id="16" name="Clique no título para abrir a fonte. Links completos ta">
            <a:extLst xmlns:a="http://schemas.openxmlformats.org/drawingml/2006/main">
              <a:ext uri="{FF2B5EF4-FFF2-40B4-BE49-F238E27FC236}">
                <a16:creationId xmlns:a16="http://schemas.microsoft.com/office/drawing/2014/main" id="{36DDA595-D5CF-4EB5-A45C-A12A75C54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72200"/>
            <a:ext cx="10820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C6669"/>
                </a:solidFill>
                <a:latin typeface="Calibri"/>
                <a:ea typeface="Calibri"/>
                <a:cs typeface="Calibri"/>
              </a:defRPr>
            </a:pPr>
            <a:r>
              <a:rPr sz="1275" b="0">
                <a:solidFill>
                  <a:srgbClr val="6C6669"/>
                </a:solidFill>
                <a:latin typeface="Calibri"/>
                <a:ea typeface="Calibri"/>
                <a:cs typeface="Calibri"/>
              </a:rPr>
              <a:t>Clique no título para abrir a fonte. Links completos também nas notas.</a:t>
            </a:r>
          </a:p>
        </p:txBody>
      </p:sp>
      <p:sp>
        <p:nvSpPr>
          <p:cNvPr id="17" name="COMESP · REDE PREPARADA MULHER SEGURA | LabSocial">
            <a:extLst xmlns:a="http://schemas.openxmlformats.org/drawingml/2006/main">
              <a:ext uri="{FF2B5EF4-FFF2-40B4-BE49-F238E27FC236}">
                <a16:creationId xmlns:a16="http://schemas.microsoft.com/office/drawing/2014/main" id="{AA497E22-B239-492B-8D5C-0B4E42FE1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05575"/>
            <a:ext cx="895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C6669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6C6669"/>
                </a:solidFill>
                <a:latin typeface="Calibri"/>
                <a:ea typeface="Calibri"/>
                <a:cs typeface="Calibri"/>
              </a:rPr>
              <a:t>COMESP · REDE PREPARADA MULHER SEGURA | LabSocial</a:t>
            </a:r>
          </a:p>
        </p:txBody>
      </p:sp>
      <p:sp>
        <p:nvSpPr>
          <p:cNvPr id="18" name="IV · 31">
            <a:extLst xmlns:a="http://schemas.openxmlformats.org/drawingml/2006/main">
              <a:ext uri="{FF2B5EF4-FFF2-40B4-BE49-F238E27FC236}">
                <a16:creationId xmlns:a16="http://schemas.microsoft.com/office/drawing/2014/main" id="{23E64FFC-5265-4054-9748-745CACE57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05575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C6669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6C6669"/>
                </a:solidFill>
                <a:latin typeface="Calibri"/>
                <a:ea typeface="Calibri"/>
                <a:cs typeface="Calibri"/>
              </a:rPr>
              <a:t>IV · 31</a:t>
            </a:r>
          </a:p>
        </p:txBody>
      </p:sp>
    </p:spTree>
    <p:extLst>
      <p:ext uri="{BB962C8B-B14F-4D97-AF65-F5344CB8AC3E}">
        <p14:creationId xmlns:p14="http://schemas.microsoft.com/office/powerpoint/2010/main" val="32806950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7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COMESP · MÓDULO IV">
            <a:extLst xmlns:a="http://schemas.openxmlformats.org/drawingml/2006/main">
              <a:ext uri="{FF2B5EF4-FFF2-40B4-BE49-F238E27FC236}">
                <a16:creationId xmlns:a16="http://schemas.microsoft.com/office/drawing/2014/main" id="{07F2ACCB-A233-4467-859D-38B9454E1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480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12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COMESP · MÓDULO IV</a:t>
            </a:r>
          </a:p>
        </p:txBody>
      </p:sp>
      <p:sp>
        <p:nvSpPr>
          <p:cNvPr id="2" name="Fontes e materiais de consulta">
            <a:extLst xmlns:a="http://schemas.openxmlformats.org/drawingml/2006/main">
              <a:ext uri="{FF2B5EF4-FFF2-40B4-BE49-F238E27FC236}">
                <a16:creationId xmlns:a16="http://schemas.microsoft.com/office/drawing/2014/main" id="{FFC82C9D-A318-4000-80A5-2E0E81E34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322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Fontes e materiais de consulta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FED129-BBE2-42C6-AB75-23D9A4B10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38300"/>
            <a:ext cx="1047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4" name="01">
            <a:extLst xmlns:a="http://schemas.openxmlformats.org/drawingml/2006/main">
              <a:ext uri="{FF2B5EF4-FFF2-40B4-BE49-F238E27FC236}">
                <a16:creationId xmlns:a16="http://schemas.microsoft.com/office/drawing/2014/main" id="{90725797-E07E-4681-966F-F4D2AF0A6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19300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6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5" name="MDS — acesso ao CREAS">
            <a:extLst xmlns:a="http://schemas.openxmlformats.org/drawingml/2006/main">
              <a:ext uri="{FF2B5EF4-FFF2-40B4-BE49-F238E27FC236}">
                <a16:creationId xmlns:a16="http://schemas.microsoft.com/office/drawing/2014/main" id="{330C4354-7C2A-496A-A9F1-87C3B01FC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" y="2000250"/>
            <a:ext cx="10144125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1725">
                <a:solidFill>
                  <a:srgbClr val="165C59"/>
                </a:solidFill>
                <a:latin typeface="Calibri"/>
                <a:ea typeface="Calibri"/>
                <a:cs typeface="Calibri"/>
                <a:hlinkClick xmlns:r="http://schemas.openxmlformats.org/officeDocument/2006/relationships" r:id="Rce4c882112c441e7"/>
              </a:rPr>
              <a:t>MDS — acesso ao CREAS</a:t>
            </a:r>
          </a:p>
        </p:txBody>
      </p:sp>
      <p:sp>
        <p:nvSpPr>
          <p:cNvPr id="6" name="02">
            <a:extLst xmlns:a="http://schemas.openxmlformats.org/drawingml/2006/main">
              <a:ext uri="{FF2B5EF4-FFF2-40B4-BE49-F238E27FC236}">
                <a16:creationId xmlns:a16="http://schemas.microsoft.com/office/drawing/2014/main" id="{13CC625C-F8C2-4D67-A5AA-2F24F5497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76525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6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7" name="Resolução CNAS nº 109/2009 — Tipificação Nacional dos S">
            <a:extLst xmlns:a="http://schemas.openxmlformats.org/drawingml/2006/main">
              <a:ext uri="{FF2B5EF4-FFF2-40B4-BE49-F238E27FC236}">
                <a16:creationId xmlns:a16="http://schemas.microsoft.com/office/drawing/2014/main" id="{72D8F0BB-7DEE-427D-AA5E-DEDEBFAF2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" y="2657475"/>
            <a:ext cx="10144125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1725">
                <a:solidFill>
                  <a:srgbClr val="165C59"/>
                </a:solidFill>
                <a:latin typeface="Calibri"/>
                <a:ea typeface="Calibri"/>
                <a:cs typeface="Calibri"/>
                <a:hlinkClick xmlns:r="http://schemas.openxmlformats.org/officeDocument/2006/relationships" r:id="R970cd45ba6714ead"/>
              </a:rPr>
              <a:t>Resolução CNAS nº 109/2009 — Tipificação Nacional dos Serviços Socioassistenciais</a:t>
            </a:r>
          </a:p>
        </p:txBody>
      </p:sp>
      <p:sp>
        <p:nvSpPr>
          <p:cNvPr id="8" name="03">
            <a:extLst xmlns:a="http://schemas.openxmlformats.org/drawingml/2006/main">
              <a:ext uri="{FF2B5EF4-FFF2-40B4-BE49-F238E27FC236}">
                <a16:creationId xmlns:a16="http://schemas.microsoft.com/office/drawing/2014/main" id="{CC029E25-DF01-4DC2-9301-D40911CC7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0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6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9" name="SEMIPI Paraná — função dos centros de referência de ate">
            <a:extLst xmlns:a="http://schemas.openxmlformats.org/drawingml/2006/main">
              <a:ext uri="{FF2B5EF4-FFF2-40B4-BE49-F238E27FC236}">
                <a16:creationId xmlns:a16="http://schemas.microsoft.com/office/drawing/2014/main" id="{B3A51FEE-B5F8-4EDC-B3D0-CAFC4A8B5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" y="3314700"/>
            <a:ext cx="10144125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1725">
                <a:solidFill>
                  <a:srgbClr val="165C59"/>
                </a:solidFill>
                <a:latin typeface="Calibri"/>
                <a:ea typeface="Calibri"/>
                <a:cs typeface="Calibri"/>
                <a:hlinkClick xmlns:r="http://schemas.openxmlformats.org/officeDocument/2006/relationships" r:id="Rf6217b3639b24f46"/>
              </a:rPr>
              <a:t>SEMIPI Paraná — função dos centros de referência de atendimento à mulher</a:t>
            </a:r>
          </a:p>
        </p:txBody>
      </p:sp>
      <p:sp>
        <p:nvSpPr>
          <p:cNvPr id="10" name="04">
            <a:extLst xmlns:a="http://schemas.openxmlformats.org/drawingml/2006/main">
              <a:ext uri="{FF2B5EF4-FFF2-40B4-BE49-F238E27FC236}">
                <a16:creationId xmlns:a16="http://schemas.microsoft.com/office/drawing/2014/main" id="{0A155274-3B3D-4D7D-A26E-15286A826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90975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6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11" name="Ministério da Saúde — Guia prático de cuidado à mulher ">
            <a:extLst xmlns:a="http://schemas.openxmlformats.org/drawingml/2006/main">
              <a:ext uri="{FF2B5EF4-FFF2-40B4-BE49-F238E27FC236}">
                <a16:creationId xmlns:a16="http://schemas.microsoft.com/office/drawing/2014/main" id="{837C5885-F2A5-4F0E-959D-8604C58D0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" y="3971925"/>
            <a:ext cx="10144125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1725">
                <a:solidFill>
                  <a:srgbClr val="165C59"/>
                </a:solidFill>
                <a:latin typeface="Calibri"/>
                <a:ea typeface="Calibri"/>
                <a:cs typeface="Calibri"/>
                <a:hlinkClick xmlns:r="http://schemas.openxmlformats.org/officeDocument/2006/relationships" r:id="Rff434273d58a4307"/>
              </a:rPr>
              <a:t>Ministério da Saúde — Guia prático de cuidado à mulher em situação de violência</a:t>
            </a:r>
          </a:p>
        </p:txBody>
      </p:sp>
      <p:sp>
        <p:nvSpPr>
          <p:cNvPr id="12" name="05">
            <a:extLst xmlns:a="http://schemas.openxmlformats.org/drawingml/2006/main">
              <a:ext uri="{FF2B5EF4-FFF2-40B4-BE49-F238E27FC236}">
                <a16:creationId xmlns:a16="http://schemas.microsoft.com/office/drawing/2014/main" id="{2DBE3686-F97A-423D-BE04-7B1BBE5E4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48200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6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05</a:t>
            </a:r>
          </a:p>
        </p:txBody>
      </p:sp>
      <p:sp>
        <p:nvSpPr>
          <p:cNvPr id="13" name="Lei nº 12.845/2013 — atendimento integral em violência ">
            <a:extLst xmlns:a="http://schemas.openxmlformats.org/drawingml/2006/main">
              <a:ext uri="{FF2B5EF4-FFF2-40B4-BE49-F238E27FC236}">
                <a16:creationId xmlns:a16="http://schemas.microsoft.com/office/drawing/2014/main" id="{B633EDB1-B087-4F10-8DC4-1FC182AF4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" y="4629150"/>
            <a:ext cx="10144125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1725">
                <a:solidFill>
                  <a:srgbClr val="165C59"/>
                </a:solidFill>
                <a:latin typeface="Calibri"/>
                <a:ea typeface="Calibri"/>
                <a:cs typeface="Calibri"/>
                <a:hlinkClick xmlns:r="http://schemas.openxmlformats.org/officeDocument/2006/relationships" r:id="R1451015d3711403e"/>
              </a:rPr>
              <a:t>Lei nº 12.845/2013 — atendimento integral em violência sexual</a:t>
            </a:r>
          </a:p>
        </p:txBody>
      </p:sp>
      <p:sp>
        <p:nvSpPr>
          <p:cNvPr id="14" name="06">
            <a:extLst xmlns:a="http://schemas.openxmlformats.org/drawingml/2006/main">
              <a:ext uri="{FF2B5EF4-FFF2-40B4-BE49-F238E27FC236}">
                <a16:creationId xmlns:a16="http://schemas.microsoft.com/office/drawing/2014/main" id="{732CEDA6-842B-4D87-87F6-0CAB3B897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05425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6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06</a:t>
            </a:r>
          </a:p>
        </p:txBody>
      </p:sp>
      <p:sp>
        <p:nvSpPr>
          <p:cNvPr id="15" name="Curitiba — publicação de 18/06/2026">
            <a:extLst xmlns:a="http://schemas.openxmlformats.org/drawingml/2006/main">
              <a:ext uri="{FF2B5EF4-FFF2-40B4-BE49-F238E27FC236}">
                <a16:creationId xmlns:a16="http://schemas.microsoft.com/office/drawing/2014/main" id="{530FB706-B86B-4B75-958B-160E81FB9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" y="5286375"/>
            <a:ext cx="10144125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1725">
                <a:solidFill>
                  <a:srgbClr val="165C59"/>
                </a:solidFill>
                <a:latin typeface="Calibri"/>
                <a:ea typeface="Calibri"/>
                <a:cs typeface="Calibri"/>
                <a:hlinkClick xmlns:r="http://schemas.openxmlformats.org/officeDocument/2006/relationships" r:id="R41fb66bf703b4022"/>
              </a:rPr>
              <a:t>Curitiba — publicação de 18/06/2026</a:t>
            </a:r>
          </a:p>
        </p:txBody>
      </p:sp>
      <p:sp>
        <p:nvSpPr>
          <p:cNvPr id="16" name="Clique no título para abrir a fonte. Links completos ta">
            <a:extLst xmlns:a="http://schemas.openxmlformats.org/drawingml/2006/main">
              <a:ext uri="{FF2B5EF4-FFF2-40B4-BE49-F238E27FC236}">
                <a16:creationId xmlns:a16="http://schemas.microsoft.com/office/drawing/2014/main" id="{3E1C3D04-5EE5-4E53-A5E9-70EAA8720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72200"/>
            <a:ext cx="10820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C6669"/>
                </a:solidFill>
                <a:latin typeface="Calibri"/>
                <a:ea typeface="Calibri"/>
                <a:cs typeface="Calibri"/>
              </a:defRPr>
            </a:pPr>
            <a:r>
              <a:rPr sz="1275" b="0">
                <a:solidFill>
                  <a:srgbClr val="6C6669"/>
                </a:solidFill>
                <a:latin typeface="Calibri"/>
                <a:ea typeface="Calibri"/>
                <a:cs typeface="Calibri"/>
              </a:rPr>
              <a:t>Clique no título para abrir a fonte. Links completos também nas notas.</a:t>
            </a:r>
          </a:p>
        </p:txBody>
      </p:sp>
      <p:sp>
        <p:nvSpPr>
          <p:cNvPr id="17" name="COMESP · REDE PREPARADA MULHER SEGURA | LabSocial">
            <a:extLst xmlns:a="http://schemas.openxmlformats.org/drawingml/2006/main">
              <a:ext uri="{FF2B5EF4-FFF2-40B4-BE49-F238E27FC236}">
                <a16:creationId xmlns:a16="http://schemas.microsoft.com/office/drawing/2014/main" id="{735474A8-FDBB-4FEE-B2C8-B72BAB6AA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05575"/>
            <a:ext cx="895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C6669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6C6669"/>
                </a:solidFill>
                <a:latin typeface="Calibri"/>
                <a:ea typeface="Calibri"/>
                <a:cs typeface="Calibri"/>
              </a:rPr>
              <a:t>COMESP · REDE PREPARADA MULHER SEGURA | LabSocial</a:t>
            </a:r>
          </a:p>
        </p:txBody>
      </p:sp>
      <p:sp>
        <p:nvSpPr>
          <p:cNvPr id="18" name="IV · 32">
            <a:extLst xmlns:a="http://schemas.openxmlformats.org/drawingml/2006/main">
              <a:ext uri="{FF2B5EF4-FFF2-40B4-BE49-F238E27FC236}">
                <a16:creationId xmlns:a16="http://schemas.microsoft.com/office/drawing/2014/main" id="{33187208-4258-4A5C-80C8-FBD79F506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05575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C6669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6C6669"/>
                </a:solidFill>
                <a:latin typeface="Calibri"/>
                <a:ea typeface="Calibri"/>
                <a:cs typeface="Calibri"/>
              </a:rPr>
              <a:t>IV · 32</a:t>
            </a:r>
          </a:p>
        </p:txBody>
      </p:sp>
    </p:spTree>
    <p:extLst>
      <p:ext uri="{BB962C8B-B14F-4D97-AF65-F5344CB8AC3E}">
        <p14:creationId xmlns:p14="http://schemas.microsoft.com/office/powerpoint/2010/main" val="32806950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7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COMESP · MÓDULO IV">
            <a:extLst xmlns:a="http://schemas.openxmlformats.org/drawingml/2006/main">
              <a:ext uri="{FF2B5EF4-FFF2-40B4-BE49-F238E27FC236}">
                <a16:creationId xmlns:a16="http://schemas.microsoft.com/office/drawing/2014/main" id="{2E41B624-8325-4CCF-8E12-F2EF4285E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480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12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COMESP · MÓDULO IV</a:t>
            </a:r>
          </a:p>
        </p:txBody>
      </p:sp>
      <p:sp>
        <p:nvSpPr>
          <p:cNvPr id="2" name="Fontes e materiais de consulta">
            <a:extLst xmlns:a="http://schemas.openxmlformats.org/drawingml/2006/main">
              <a:ext uri="{FF2B5EF4-FFF2-40B4-BE49-F238E27FC236}">
                <a16:creationId xmlns:a16="http://schemas.microsoft.com/office/drawing/2014/main" id="{89BB0CCA-7B21-458A-87D5-B7176BB75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322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Fontes e materiais de consulta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D95A4A-2D25-4539-AAC6-0824C2F3D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38300"/>
            <a:ext cx="1047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4" name="01">
            <a:extLst xmlns:a="http://schemas.openxmlformats.org/drawingml/2006/main">
              <a:ext uri="{FF2B5EF4-FFF2-40B4-BE49-F238E27FC236}">
                <a16:creationId xmlns:a16="http://schemas.microsoft.com/office/drawing/2014/main" id="{C3620CD3-ED8E-4C59-B524-EB998CC64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19300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6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5" name="Pinhais — publicação de 07/08/2026">
            <a:extLst xmlns:a="http://schemas.openxmlformats.org/drawingml/2006/main">
              <a:ext uri="{FF2B5EF4-FFF2-40B4-BE49-F238E27FC236}">
                <a16:creationId xmlns:a16="http://schemas.microsoft.com/office/drawing/2014/main" id="{3055FF46-AD0D-49ED-9AC5-39C48C643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" y="2000250"/>
            <a:ext cx="10144125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1725">
                <a:solidFill>
                  <a:srgbClr val="165C59"/>
                </a:solidFill>
                <a:latin typeface="Calibri"/>
                <a:ea typeface="Calibri"/>
                <a:cs typeface="Calibri"/>
                <a:hlinkClick xmlns:r="http://schemas.openxmlformats.org/officeDocument/2006/relationships" r:id="Rde384782462f43bb"/>
              </a:rPr>
              <a:t>Pinhais — publicação de 07/08/2026</a:t>
            </a:r>
          </a:p>
        </p:txBody>
      </p:sp>
      <p:sp>
        <p:nvSpPr>
          <p:cNvPr id="6" name="02">
            <a:extLst xmlns:a="http://schemas.openxmlformats.org/drawingml/2006/main">
              <a:ext uri="{FF2B5EF4-FFF2-40B4-BE49-F238E27FC236}">
                <a16:creationId xmlns:a16="http://schemas.microsoft.com/office/drawing/2014/main" id="{23649069-6CA6-4677-ADE2-BD2F0A2D2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76525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6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7" name="São José dos Pinhais — publicação de 01/08/2025">
            <a:extLst xmlns:a="http://schemas.openxmlformats.org/drawingml/2006/main">
              <a:ext uri="{FF2B5EF4-FFF2-40B4-BE49-F238E27FC236}">
                <a16:creationId xmlns:a16="http://schemas.microsoft.com/office/drawing/2014/main" id="{FF2F5B6C-7168-43FB-8552-8BEA8420F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" y="2657475"/>
            <a:ext cx="10144125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1725">
                <a:solidFill>
                  <a:srgbClr val="165C59"/>
                </a:solidFill>
                <a:latin typeface="Calibri"/>
                <a:ea typeface="Calibri"/>
                <a:cs typeface="Calibri"/>
                <a:hlinkClick xmlns:r="http://schemas.openxmlformats.org/officeDocument/2006/relationships" r:id="R008c910172ea49b2"/>
              </a:rPr>
              <a:t>São José dos Pinhais — publicação de 01/08/2025</a:t>
            </a:r>
          </a:p>
        </p:txBody>
      </p:sp>
      <p:sp>
        <p:nvSpPr>
          <p:cNvPr id="8" name="03">
            <a:extLst xmlns:a="http://schemas.openxmlformats.org/drawingml/2006/main">
              <a:ext uri="{FF2B5EF4-FFF2-40B4-BE49-F238E27FC236}">
                <a16:creationId xmlns:a16="http://schemas.microsoft.com/office/drawing/2014/main" id="{30C8BB37-E20B-49B5-8E4E-B081C9ACC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0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6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9" name="SESA — relação de referências por Região de Saúde">
            <a:extLst xmlns:a="http://schemas.openxmlformats.org/drawingml/2006/main">
              <a:ext uri="{FF2B5EF4-FFF2-40B4-BE49-F238E27FC236}">
                <a16:creationId xmlns:a16="http://schemas.microsoft.com/office/drawing/2014/main" id="{1489BD20-F6EB-432F-8416-1DD247B61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" y="3314700"/>
            <a:ext cx="10144125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1725">
                <a:solidFill>
                  <a:srgbClr val="165C59"/>
                </a:solidFill>
                <a:latin typeface="Calibri"/>
                <a:ea typeface="Calibri"/>
                <a:cs typeface="Calibri"/>
                <a:hlinkClick xmlns:r="http://schemas.openxmlformats.org/officeDocument/2006/relationships" r:id="R3853ec5169f044cb"/>
              </a:rPr>
              <a:t>SESA — relação de referências por Região de Saúde</a:t>
            </a:r>
          </a:p>
        </p:txBody>
      </p:sp>
      <p:sp>
        <p:nvSpPr>
          <p:cNvPr id="10" name="04">
            <a:extLst xmlns:a="http://schemas.openxmlformats.org/drawingml/2006/main">
              <a:ext uri="{FF2B5EF4-FFF2-40B4-BE49-F238E27FC236}">
                <a16:creationId xmlns:a16="http://schemas.microsoft.com/office/drawing/2014/main" id="{5B1FE7C4-5073-4CFA-B276-37B7AB46A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90975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6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11" name="SESA — página de atenção às pessoas em situação de viol">
            <a:extLst xmlns:a="http://schemas.openxmlformats.org/drawingml/2006/main">
              <a:ext uri="{FF2B5EF4-FFF2-40B4-BE49-F238E27FC236}">
                <a16:creationId xmlns:a16="http://schemas.microsoft.com/office/drawing/2014/main" id="{F352CFD1-A14E-4E99-B235-333E7FD5C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" y="3971925"/>
            <a:ext cx="10144125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1725">
                <a:solidFill>
                  <a:srgbClr val="165C59"/>
                </a:solidFill>
                <a:latin typeface="Calibri"/>
                <a:ea typeface="Calibri"/>
                <a:cs typeface="Calibri"/>
                <a:hlinkClick xmlns:r="http://schemas.openxmlformats.org/officeDocument/2006/relationships" r:id="R2e9dde83369a4149"/>
              </a:rPr>
              <a:t>SESA — página de atenção às pessoas em situação de violência e referências</a:t>
            </a:r>
          </a:p>
        </p:txBody>
      </p:sp>
      <p:sp>
        <p:nvSpPr>
          <p:cNvPr id="12" name="05">
            <a:extLst xmlns:a="http://schemas.openxmlformats.org/drawingml/2006/main">
              <a:ext uri="{FF2B5EF4-FFF2-40B4-BE49-F238E27FC236}">
                <a16:creationId xmlns:a16="http://schemas.microsoft.com/office/drawing/2014/main" id="{8C64E63F-41C5-47CB-89B4-38AC6049B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48200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6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05</a:t>
            </a:r>
          </a:p>
        </p:txBody>
      </p:sp>
      <p:sp>
        <p:nvSpPr>
          <p:cNvPr id="13" name="PCPR — orientação e acesso aos serviços policiais">
            <a:extLst xmlns:a="http://schemas.openxmlformats.org/drawingml/2006/main">
              <a:ext uri="{FF2B5EF4-FFF2-40B4-BE49-F238E27FC236}">
                <a16:creationId xmlns:a16="http://schemas.microsoft.com/office/drawing/2014/main" id="{60F93155-07DC-4667-925D-0BAE181AF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" y="4629150"/>
            <a:ext cx="10144125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1725">
                <a:solidFill>
                  <a:srgbClr val="165C59"/>
                </a:solidFill>
                <a:latin typeface="Calibri"/>
                <a:ea typeface="Calibri"/>
                <a:cs typeface="Calibri"/>
                <a:hlinkClick xmlns:r="http://schemas.openxmlformats.org/officeDocument/2006/relationships" r:id="Rbc7808bc4f464821"/>
              </a:rPr>
              <a:t>PCPR — orientação e acesso aos serviços policiais</a:t>
            </a:r>
          </a:p>
        </p:txBody>
      </p:sp>
      <p:sp>
        <p:nvSpPr>
          <p:cNvPr id="14" name="06">
            <a:extLst xmlns:a="http://schemas.openxmlformats.org/drawingml/2006/main">
              <a:ext uri="{FF2B5EF4-FFF2-40B4-BE49-F238E27FC236}">
                <a16:creationId xmlns:a16="http://schemas.microsoft.com/office/drawing/2014/main" id="{AEAF036B-62BA-485A-9386-AD352DD54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05425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6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06</a:t>
            </a:r>
          </a:p>
        </p:txBody>
      </p:sp>
      <p:sp>
        <p:nvSpPr>
          <p:cNvPr id="15" name="Base territorial utilizada no hub">
            <a:extLst xmlns:a="http://schemas.openxmlformats.org/drawingml/2006/main">
              <a:ext uri="{FF2B5EF4-FFF2-40B4-BE49-F238E27FC236}">
                <a16:creationId xmlns:a16="http://schemas.microsoft.com/office/drawing/2014/main" id="{3A5E31C3-AE33-499A-975E-151DD9B06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" y="5286375"/>
            <a:ext cx="10144125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1725">
                <a:solidFill>
                  <a:srgbClr val="165C59"/>
                </a:solidFill>
                <a:latin typeface="Calibri"/>
                <a:ea typeface="Calibri"/>
                <a:cs typeface="Calibri"/>
                <a:hlinkClick xmlns:r="http://schemas.openxmlformats.org/officeDocument/2006/relationships" r:id="Re1be59e4372549cf"/>
              </a:rPr>
              <a:t>Base territorial utilizada no hub</a:t>
            </a:r>
          </a:p>
        </p:txBody>
      </p:sp>
      <p:sp>
        <p:nvSpPr>
          <p:cNvPr id="16" name="Clique no título para abrir a fonte. Links completos ta">
            <a:extLst xmlns:a="http://schemas.openxmlformats.org/drawingml/2006/main">
              <a:ext uri="{FF2B5EF4-FFF2-40B4-BE49-F238E27FC236}">
                <a16:creationId xmlns:a16="http://schemas.microsoft.com/office/drawing/2014/main" id="{098049DE-F60E-49D2-AD6C-E9F217955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72200"/>
            <a:ext cx="10820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C6669"/>
                </a:solidFill>
                <a:latin typeface="Calibri"/>
                <a:ea typeface="Calibri"/>
                <a:cs typeface="Calibri"/>
              </a:defRPr>
            </a:pPr>
            <a:r>
              <a:rPr sz="1275" b="0">
                <a:solidFill>
                  <a:srgbClr val="6C6669"/>
                </a:solidFill>
                <a:latin typeface="Calibri"/>
                <a:ea typeface="Calibri"/>
                <a:cs typeface="Calibri"/>
              </a:rPr>
              <a:t>Clique no título para abrir a fonte. Links completos também nas notas.</a:t>
            </a:r>
          </a:p>
        </p:txBody>
      </p:sp>
      <p:sp>
        <p:nvSpPr>
          <p:cNvPr id="17" name="COMESP · REDE PREPARADA MULHER SEGURA | LabSocial">
            <a:extLst xmlns:a="http://schemas.openxmlformats.org/drawingml/2006/main">
              <a:ext uri="{FF2B5EF4-FFF2-40B4-BE49-F238E27FC236}">
                <a16:creationId xmlns:a16="http://schemas.microsoft.com/office/drawing/2014/main" id="{F0CE1790-C35E-46B7-B835-773DB4B7B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05575"/>
            <a:ext cx="895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C6669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6C6669"/>
                </a:solidFill>
                <a:latin typeface="Calibri"/>
                <a:ea typeface="Calibri"/>
                <a:cs typeface="Calibri"/>
              </a:rPr>
              <a:t>COMESP · REDE PREPARADA MULHER SEGURA | LabSocial</a:t>
            </a:r>
          </a:p>
        </p:txBody>
      </p:sp>
      <p:sp>
        <p:nvSpPr>
          <p:cNvPr id="18" name="IV · 33">
            <a:extLst xmlns:a="http://schemas.openxmlformats.org/drawingml/2006/main">
              <a:ext uri="{FF2B5EF4-FFF2-40B4-BE49-F238E27FC236}">
                <a16:creationId xmlns:a16="http://schemas.microsoft.com/office/drawing/2014/main" id="{387D9B13-07B2-42F1-BB63-AF8FCFB02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05575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C6669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6C6669"/>
                </a:solidFill>
                <a:latin typeface="Calibri"/>
                <a:ea typeface="Calibri"/>
                <a:cs typeface="Calibri"/>
              </a:rPr>
              <a:t>IV · 33</a:t>
            </a:r>
          </a:p>
        </p:txBody>
      </p:sp>
    </p:spTree>
    <p:extLst>
      <p:ext uri="{BB962C8B-B14F-4D97-AF65-F5344CB8AC3E}">
        <p14:creationId xmlns:p14="http://schemas.microsoft.com/office/powerpoint/2010/main" val="32806950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7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COMESP · MÓDULO IV">
            <a:extLst xmlns:a="http://schemas.openxmlformats.org/drawingml/2006/main">
              <a:ext uri="{FF2B5EF4-FFF2-40B4-BE49-F238E27FC236}">
                <a16:creationId xmlns:a16="http://schemas.microsoft.com/office/drawing/2014/main" id="{47277320-06DC-4656-8273-5B0F86C02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480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12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COMESP · MÓDULO IV</a:t>
            </a:r>
          </a:p>
        </p:txBody>
      </p:sp>
      <p:sp>
        <p:nvSpPr>
          <p:cNvPr id="2" name="Fontes e materiais de consulta">
            <a:extLst xmlns:a="http://schemas.openxmlformats.org/drawingml/2006/main">
              <a:ext uri="{FF2B5EF4-FFF2-40B4-BE49-F238E27FC236}">
                <a16:creationId xmlns:a16="http://schemas.microsoft.com/office/drawing/2014/main" id="{394C086E-C3F2-4649-B516-568136974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322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Fontes e materiais de consulta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B47E30-5DF4-402A-8163-082271A62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38300"/>
            <a:ext cx="1047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4" name="01">
            <a:extLst xmlns:a="http://schemas.openxmlformats.org/drawingml/2006/main">
              <a:ext uri="{FF2B5EF4-FFF2-40B4-BE49-F238E27FC236}">
                <a16:creationId xmlns:a16="http://schemas.microsoft.com/office/drawing/2014/main" id="{D4C76DD8-0A64-4B59-A08F-32F24D981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19300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6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5" name="IPARDES — Mulheres do Paraná">
            <a:extLst xmlns:a="http://schemas.openxmlformats.org/drawingml/2006/main">
              <a:ext uri="{FF2B5EF4-FFF2-40B4-BE49-F238E27FC236}">
                <a16:creationId xmlns:a16="http://schemas.microsoft.com/office/drawing/2014/main" id="{637076D9-2674-4199-97F2-F5EE9E99A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" y="2000250"/>
            <a:ext cx="10144125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1725">
                <a:solidFill>
                  <a:srgbClr val="165C59"/>
                </a:solidFill>
                <a:latin typeface="Calibri"/>
                <a:ea typeface="Calibri"/>
                <a:cs typeface="Calibri"/>
                <a:hlinkClick xmlns:r="http://schemas.openxmlformats.org/officeDocument/2006/relationships" r:id="R49e72e730f5e434e"/>
              </a:rPr>
              <a:t>IPARDES — Mulheres do Paraná</a:t>
            </a:r>
          </a:p>
        </p:txBody>
      </p:sp>
      <p:sp>
        <p:nvSpPr>
          <p:cNvPr id="6" name="02">
            <a:extLst xmlns:a="http://schemas.openxmlformats.org/drawingml/2006/main">
              <a:ext uri="{FF2B5EF4-FFF2-40B4-BE49-F238E27FC236}">
                <a16:creationId xmlns:a16="http://schemas.microsoft.com/office/drawing/2014/main" id="{2E48083C-1B1E-4869-9830-015E50764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76525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6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7" name="Lei nº 13.431/2017 — proteção de crianças e adolescente">
            <a:extLst xmlns:a="http://schemas.openxmlformats.org/drawingml/2006/main">
              <a:ext uri="{FF2B5EF4-FFF2-40B4-BE49-F238E27FC236}">
                <a16:creationId xmlns:a16="http://schemas.microsoft.com/office/drawing/2014/main" id="{687A3FA4-A8F8-4C56-92EA-9B2CC5242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" y="2657475"/>
            <a:ext cx="10144125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1725">
                <a:solidFill>
                  <a:srgbClr val="165C59"/>
                </a:solidFill>
                <a:latin typeface="Calibri"/>
                <a:ea typeface="Calibri"/>
                <a:cs typeface="Calibri"/>
                <a:hlinkClick xmlns:r="http://schemas.openxmlformats.org/officeDocument/2006/relationships" r:id="R751d20716ddf4f66"/>
              </a:rPr>
              <a:t>Lei nº 13.431/2017 — proteção de crianças e adolescentes vítimas ou testemunhas de violência</a:t>
            </a:r>
          </a:p>
        </p:txBody>
      </p:sp>
      <p:sp>
        <p:nvSpPr>
          <p:cNvPr id="8" name="03">
            <a:extLst xmlns:a="http://schemas.openxmlformats.org/drawingml/2006/main">
              <a:ext uri="{FF2B5EF4-FFF2-40B4-BE49-F238E27FC236}">
                <a16:creationId xmlns:a16="http://schemas.microsoft.com/office/drawing/2014/main" id="{7F6A2E32-14BB-43A8-A833-749B1E726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0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6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9" name="LGPD — princípios, bases legais e tratamento de dados s">
            <a:extLst xmlns:a="http://schemas.openxmlformats.org/drawingml/2006/main">
              <a:ext uri="{FF2B5EF4-FFF2-40B4-BE49-F238E27FC236}">
                <a16:creationId xmlns:a16="http://schemas.microsoft.com/office/drawing/2014/main" id="{CE3C46AE-C4A1-451B-92C5-E973942FB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" y="3314700"/>
            <a:ext cx="10144125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1725">
                <a:solidFill>
                  <a:srgbClr val="165C59"/>
                </a:solidFill>
                <a:latin typeface="Calibri"/>
                <a:ea typeface="Calibri"/>
                <a:cs typeface="Calibri"/>
                <a:hlinkClick xmlns:r="http://schemas.openxmlformats.org/officeDocument/2006/relationships" r:id="R9e9ef637b8024ee7"/>
              </a:rPr>
              <a:t>LGPD — princípios, bases legais e tratamento de dados sensíveis</a:t>
            </a:r>
          </a:p>
        </p:txBody>
      </p:sp>
      <p:sp>
        <p:nvSpPr>
          <p:cNvPr id="10" name="04">
            <a:extLst xmlns:a="http://schemas.openxmlformats.org/drawingml/2006/main">
              <a:ext uri="{FF2B5EF4-FFF2-40B4-BE49-F238E27FC236}">
                <a16:creationId xmlns:a16="http://schemas.microsoft.com/office/drawing/2014/main" id="{1815421B-B34B-41E8-AE94-A98B78823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90975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6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11" name="Ligue 180 — finalidade e funcionamento">
            <a:extLst xmlns:a="http://schemas.openxmlformats.org/drawingml/2006/main">
              <a:ext uri="{FF2B5EF4-FFF2-40B4-BE49-F238E27FC236}">
                <a16:creationId xmlns:a16="http://schemas.microsoft.com/office/drawing/2014/main" id="{A1315668-77E9-41FB-8C10-056D677EF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" y="3971925"/>
            <a:ext cx="10144125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1725">
                <a:solidFill>
                  <a:srgbClr val="165C59"/>
                </a:solidFill>
                <a:latin typeface="Calibri"/>
                <a:ea typeface="Calibri"/>
                <a:cs typeface="Calibri"/>
                <a:hlinkClick xmlns:r="http://schemas.openxmlformats.org/officeDocument/2006/relationships" r:id="R36f1e075f8ae4913"/>
              </a:rPr>
              <a:t>Ligue 180 — finalidade e funcionamento</a:t>
            </a:r>
          </a:p>
        </p:txBody>
      </p:sp>
      <p:sp>
        <p:nvSpPr>
          <p:cNvPr id="12" name="05">
            <a:extLst xmlns:a="http://schemas.openxmlformats.org/drawingml/2006/main">
              <a:ext uri="{FF2B5EF4-FFF2-40B4-BE49-F238E27FC236}">
                <a16:creationId xmlns:a16="http://schemas.microsoft.com/office/drawing/2014/main" id="{2B926C8E-E51D-41E1-BC61-D48620953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48200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6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05</a:t>
            </a:r>
          </a:p>
        </p:txBody>
      </p:sp>
      <p:sp>
        <p:nvSpPr>
          <p:cNvPr id="13" name="SESA — acesso à atenção e urgência em saúde">
            <a:extLst xmlns:a="http://schemas.openxmlformats.org/drawingml/2006/main">
              <a:ext uri="{FF2B5EF4-FFF2-40B4-BE49-F238E27FC236}">
                <a16:creationId xmlns:a16="http://schemas.microsoft.com/office/drawing/2014/main" id="{0EA4EEE9-247A-4C49-9205-9216BA5FB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" y="4629150"/>
            <a:ext cx="10144125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1725">
                <a:solidFill>
                  <a:srgbClr val="165C59"/>
                </a:solidFill>
                <a:latin typeface="Calibri"/>
                <a:ea typeface="Calibri"/>
                <a:cs typeface="Calibri"/>
                <a:hlinkClick xmlns:r="http://schemas.openxmlformats.org/officeDocument/2006/relationships" r:id="R71ee32dff5f54bf8"/>
              </a:rPr>
              <a:t>SESA — acesso à atenção e urgência em saúde</a:t>
            </a:r>
          </a:p>
        </p:txBody>
      </p:sp>
      <p:sp>
        <p:nvSpPr>
          <p:cNvPr id="14" name="06">
            <a:extLst xmlns:a="http://schemas.openxmlformats.org/drawingml/2006/main">
              <a:ext uri="{FF2B5EF4-FFF2-40B4-BE49-F238E27FC236}">
                <a16:creationId xmlns:a16="http://schemas.microsoft.com/office/drawing/2014/main" id="{80B461F6-AB95-4883-9B51-58680CC4C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05425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6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06</a:t>
            </a:r>
          </a:p>
        </p:txBody>
      </p:sp>
      <p:sp>
        <p:nvSpPr>
          <p:cNvPr id="15" name="Consultar o protocolo de facilitação →">
            <a:extLst xmlns:a="http://schemas.openxmlformats.org/drawingml/2006/main">
              <a:ext uri="{FF2B5EF4-FFF2-40B4-BE49-F238E27FC236}">
                <a16:creationId xmlns:a16="http://schemas.microsoft.com/office/drawing/2014/main" id="{3967D0A3-E12B-4DFA-B1A2-4AC83A636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" y="5286375"/>
            <a:ext cx="10144125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1725">
                <a:solidFill>
                  <a:srgbClr val="165C59"/>
                </a:solidFill>
                <a:latin typeface="Calibri"/>
                <a:ea typeface="Calibri"/>
                <a:cs typeface="Calibri"/>
                <a:hlinkClick xmlns:r="http://schemas.openxmlformats.org/officeDocument/2006/relationships" r:id="Rb35577f8f2804750"/>
              </a:rPr>
              <a:t>Consultar o protocolo de facilitação →</a:t>
            </a:r>
          </a:p>
        </p:txBody>
      </p:sp>
      <p:sp>
        <p:nvSpPr>
          <p:cNvPr id="16" name="Clique no título para abrir a fonte. Links completos ta">
            <a:extLst xmlns:a="http://schemas.openxmlformats.org/drawingml/2006/main">
              <a:ext uri="{FF2B5EF4-FFF2-40B4-BE49-F238E27FC236}">
                <a16:creationId xmlns:a16="http://schemas.microsoft.com/office/drawing/2014/main" id="{6C8E7C72-42B5-4362-92AF-33B1CB677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72200"/>
            <a:ext cx="10820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C6669"/>
                </a:solidFill>
                <a:latin typeface="Calibri"/>
                <a:ea typeface="Calibri"/>
                <a:cs typeface="Calibri"/>
              </a:defRPr>
            </a:pPr>
            <a:r>
              <a:rPr sz="1275" b="0">
                <a:solidFill>
                  <a:srgbClr val="6C6669"/>
                </a:solidFill>
                <a:latin typeface="Calibri"/>
                <a:ea typeface="Calibri"/>
                <a:cs typeface="Calibri"/>
              </a:rPr>
              <a:t>Clique no título para abrir a fonte. Links completos também nas notas.</a:t>
            </a:r>
          </a:p>
        </p:txBody>
      </p:sp>
      <p:sp>
        <p:nvSpPr>
          <p:cNvPr id="17" name="COMESP · REDE PREPARADA MULHER SEGURA | LabSocial">
            <a:extLst xmlns:a="http://schemas.openxmlformats.org/drawingml/2006/main">
              <a:ext uri="{FF2B5EF4-FFF2-40B4-BE49-F238E27FC236}">
                <a16:creationId xmlns:a16="http://schemas.microsoft.com/office/drawing/2014/main" id="{6EDE3FF8-0288-4907-BD3B-75111FBC5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05575"/>
            <a:ext cx="895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C6669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6C6669"/>
                </a:solidFill>
                <a:latin typeface="Calibri"/>
                <a:ea typeface="Calibri"/>
                <a:cs typeface="Calibri"/>
              </a:rPr>
              <a:t>COMESP · REDE PREPARADA MULHER SEGURA | LabSocial</a:t>
            </a:r>
          </a:p>
        </p:txBody>
      </p:sp>
      <p:sp>
        <p:nvSpPr>
          <p:cNvPr id="18" name="IV · 34">
            <a:extLst xmlns:a="http://schemas.openxmlformats.org/drawingml/2006/main">
              <a:ext uri="{FF2B5EF4-FFF2-40B4-BE49-F238E27FC236}">
                <a16:creationId xmlns:a16="http://schemas.microsoft.com/office/drawing/2014/main" id="{B344D961-B495-4E01-802F-616D5C1BA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05575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C6669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6C6669"/>
                </a:solidFill>
                <a:latin typeface="Calibri"/>
                <a:ea typeface="Calibri"/>
                <a:cs typeface="Calibri"/>
              </a:rPr>
              <a:t>IV · 34</a:t>
            </a:r>
          </a:p>
        </p:txBody>
      </p:sp>
    </p:spTree>
    <p:extLst>
      <p:ext uri="{BB962C8B-B14F-4D97-AF65-F5344CB8AC3E}">
        <p14:creationId xmlns:p14="http://schemas.microsoft.com/office/powerpoint/2010/main" val="328069507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7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COMESP · MÓDULO IV">
            <a:extLst xmlns:a="http://schemas.openxmlformats.org/drawingml/2006/main">
              <a:ext uri="{FF2B5EF4-FFF2-40B4-BE49-F238E27FC236}">
                <a16:creationId xmlns:a16="http://schemas.microsoft.com/office/drawing/2014/main" id="{74D72AB8-D45A-4BB8-83F9-C64D584F6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480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12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COMESP · MÓDULO IV</a:t>
            </a:r>
          </a:p>
        </p:txBody>
      </p:sp>
      <p:sp>
        <p:nvSpPr>
          <p:cNvPr id="2" name="Fontes e materiais de consulta">
            <a:extLst xmlns:a="http://schemas.openxmlformats.org/drawingml/2006/main">
              <a:ext uri="{FF2B5EF4-FFF2-40B4-BE49-F238E27FC236}">
                <a16:creationId xmlns:a16="http://schemas.microsoft.com/office/drawing/2014/main" id="{705AB27E-F4DE-4FDC-8A15-5DE443B8B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3225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Fontes e materiais de consulta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2E415C-4BF7-4D2F-9F2F-63F3F3EAF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38300"/>
            <a:ext cx="1047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</a:ln>
        </p:spPr>
      </p:sp>
      <p:sp>
        <p:nvSpPr>
          <p:cNvPr id="4" name="01">
            <a:extLst xmlns:a="http://schemas.openxmlformats.org/drawingml/2006/main">
              <a:ext uri="{FF2B5EF4-FFF2-40B4-BE49-F238E27FC236}">
                <a16:creationId xmlns:a16="http://schemas.microsoft.com/office/drawing/2014/main" id="{8324BDBF-E1F9-4ED8-8F08-1EFDDE26E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19300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6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5" name="Consultar a base territorial">
            <a:extLst xmlns:a="http://schemas.openxmlformats.org/drawingml/2006/main">
              <a:ext uri="{FF2B5EF4-FFF2-40B4-BE49-F238E27FC236}">
                <a16:creationId xmlns:a16="http://schemas.microsoft.com/office/drawing/2014/main" id="{90C56758-C8DA-4699-8383-8C5F75B20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" y="2000250"/>
            <a:ext cx="10144125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1725">
                <a:solidFill>
                  <a:srgbClr val="165C59"/>
                </a:solidFill>
                <a:latin typeface="Calibri"/>
                <a:ea typeface="Calibri"/>
                <a:cs typeface="Calibri"/>
                <a:hlinkClick xmlns:r="http://schemas.openxmlformats.org/officeDocument/2006/relationships" r:id="Radd3e3bf00f34c5e"/>
              </a:rPr>
              <a:t>Consultar a base territorial</a:t>
            </a:r>
          </a:p>
        </p:txBody>
      </p:sp>
      <p:sp>
        <p:nvSpPr>
          <p:cNvPr id="6" name="02">
            <a:extLst xmlns:a="http://schemas.openxmlformats.org/drawingml/2006/main">
              <a:ext uri="{FF2B5EF4-FFF2-40B4-BE49-F238E27FC236}">
                <a16:creationId xmlns:a16="http://schemas.microsoft.com/office/drawing/2014/main" id="{DACAE895-AC21-484C-A217-711ADEB43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76525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65C59"/>
                </a:solidFill>
                <a:latin typeface="Calibri"/>
                <a:ea typeface="Calibri"/>
                <a:cs typeface="Calibri"/>
              </a:defRPr>
            </a:pPr>
            <a:r>
              <a:rPr sz="1650" b="1">
                <a:solidFill>
                  <a:srgbClr val="165C59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7" name="Voltar ao início ↑">
            <a:extLst xmlns:a="http://schemas.openxmlformats.org/drawingml/2006/main">
              <a:ext uri="{FF2B5EF4-FFF2-40B4-BE49-F238E27FC236}">
                <a16:creationId xmlns:a16="http://schemas.microsoft.com/office/drawing/2014/main" id="{8D945FDB-858D-408C-8860-1481A9A95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" y="2657475"/>
            <a:ext cx="10144125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11D20"/>
                </a:solidFill>
                <a:latin typeface="Calibri"/>
                <a:ea typeface="Calibri"/>
                <a:cs typeface="Calibri"/>
              </a:defRPr>
            </a:pPr>
            <a:r>
              <a:rPr sz="1725">
                <a:solidFill>
                  <a:srgbClr val="165C59"/>
                </a:solidFill>
                <a:latin typeface="Calibri"/>
                <a:ea typeface="Calibri"/>
                <a:cs typeface="Calibri"/>
                <a:hlinkClick xmlns:r="http://schemas.openxmlformats.org/officeDocument/2006/relationships" r:id="R88fac885f40848bc"/>
              </a:rPr>
              <a:t>Voltar ao início ↑</a:t>
            </a:r>
          </a:p>
        </p:txBody>
      </p:sp>
      <p:sp>
        <p:nvSpPr>
          <p:cNvPr id="8" name="Clique no título para abrir a fonte. Links completos ta">
            <a:extLst xmlns:a="http://schemas.openxmlformats.org/drawingml/2006/main">
              <a:ext uri="{FF2B5EF4-FFF2-40B4-BE49-F238E27FC236}">
                <a16:creationId xmlns:a16="http://schemas.microsoft.com/office/drawing/2014/main" id="{6AEF72F5-2C81-4020-AB60-BA49520FE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72200"/>
            <a:ext cx="10820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C6669"/>
                </a:solidFill>
                <a:latin typeface="Calibri"/>
                <a:ea typeface="Calibri"/>
                <a:cs typeface="Calibri"/>
              </a:defRPr>
            </a:pPr>
            <a:r>
              <a:rPr sz="1275" b="0">
                <a:solidFill>
                  <a:srgbClr val="6C6669"/>
                </a:solidFill>
                <a:latin typeface="Calibri"/>
                <a:ea typeface="Calibri"/>
                <a:cs typeface="Calibri"/>
              </a:rPr>
              <a:t>Clique no título para abrir a fonte. Links completos também nas notas.</a:t>
            </a:r>
          </a:p>
        </p:txBody>
      </p:sp>
      <p:sp>
        <p:nvSpPr>
          <p:cNvPr id="9" name="COMESP · REDE PREPARADA MULHER SEGURA | LabSocial">
            <a:extLst xmlns:a="http://schemas.openxmlformats.org/drawingml/2006/main">
              <a:ext uri="{FF2B5EF4-FFF2-40B4-BE49-F238E27FC236}">
                <a16:creationId xmlns:a16="http://schemas.microsoft.com/office/drawing/2014/main" id="{9998A3DE-A3A3-479C-8EC5-844854C64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05575"/>
            <a:ext cx="895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C6669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6C6669"/>
                </a:solidFill>
                <a:latin typeface="Calibri"/>
                <a:ea typeface="Calibri"/>
                <a:cs typeface="Calibri"/>
              </a:rPr>
              <a:t>COMESP · REDE PREPARADA MULHER SEGURA | LabSocial</a:t>
            </a:r>
          </a:p>
        </p:txBody>
      </p:sp>
      <p:sp>
        <p:nvSpPr>
          <p:cNvPr id="10" name="IV · 35">
            <a:extLst xmlns:a="http://schemas.openxmlformats.org/drawingml/2006/main">
              <a:ext uri="{FF2B5EF4-FFF2-40B4-BE49-F238E27FC236}">
                <a16:creationId xmlns:a16="http://schemas.microsoft.com/office/drawing/2014/main" id="{2F58331F-5FBA-45DE-8B23-28F24C80A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05575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C6669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6C6669"/>
                </a:solidFill>
                <a:latin typeface="Calibri"/>
                <a:ea typeface="Calibri"/>
                <a:cs typeface="Calibri"/>
              </a:rPr>
              <a:t>IV · 35</a:t>
            </a:r>
          </a:p>
        </p:txBody>
      </p:sp>
    </p:spTree>
    <p:extLst>
      <p:ext uri="{BB962C8B-B14F-4D97-AF65-F5344CB8AC3E}">
        <p14:creationId xmlns:p14="http://schemas.microsoft.com/office/powerpoint/2010/main" val="328069507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165C5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MÓDULO IV · REDE PREPARADA MULHER SEGURA">
            <a:extLst xmlns:a="http://schemas.openxmlformats.org/drawingml/2006/main">
              <a:ext uri="{FF2B5EF4-FFF2-40B4-BE49-F238E27FC236}">
                <a16:creationId xmlns:a16="http://schemas.microsoft.com/office/drawing/2014/main" id="{007365A8-B268-400F-84F7-F72990C53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28650"/>
            <a:ext cx="1047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2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MÓDULO IV · REDE PREPARADA MULHER SEGURA</a:t>
            </a:r>
          </a:p>
        </p:txBody>
      </p:sp>
      <p:sp>
        <p:nvSpPr>
          <p:cNvPr id="2" name="Uma rede se reconhece na continuidade">
            <a:extLst xmlns:a="http://schemas.openxmlformats.org/drawingml/2006/main">
              <a:ext uri="{FF2B5EF4-FFF2-40B4-BE49-F238E27FC236}">
                <a16:creationId xmlns:a16="http://schemas.microsoft.com/office/drawing/2014/main" id="{14B086D9-CA73-4A4A-BA52-3009EB226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14550"/>
            <a:ext cx="10382250" cy="1571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2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42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Uma rede se reconhece na continuidade</a:t>
            </a:r>
          </a:p>
        </p:txBody>
      </p:sp>
      <p:sp>
        <p:nvSpPr>
          <p:cNvPr id="3" name="Acolher · articular · confirmar o acesso · acompanhar ·">
            <a:extLst xmlns:a="http://schemas.openxmlformats.org/drawingml/2006/main">
              <a:ext uri="{FF2B5EF4-FFF2-40B4-BE49-F238E27FC236}">
                <a16:creationId xmlns:a16="http://schemas.microsoft.com/office/drawing/2014/main" id="{4B60CDE1-53B2-41F2-BB61-A0564A9EE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029075"/>
            <a:ext cx="100965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Acolher · articular · confirmar o acesso · acompanhar · reavaliar</a:t>
            </a:r>
          </a:p>
        </p:txBody>
      </p:sp>
      <p:sp>
        <p:nvSpPr>
          <p:cNvPr id="4" name="COMESP · REDE PREPARADA MULHER SEGURA | LabSocial">
            <a:extLst xmlns:a="http://schemas.openxmlformats.org/drawingml/2006/main">
              <a:ext uri="{FF2B5EF4-FFF2-40B4-BE49-F238E27FC236}">
                <a16:creationId xmlns:a16="http://schemas.microsoft.com/office/drawing/2014/main" id="{BC3CE0CD-FA76-43F2-A06B-2349836D2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05575"/>
            <a:ext cx="895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COMESP · REDE PREPARADA MULHER SEGURA | LabSocial</a:t>
            </a:r>
          </a:p>
        </p:txBody>
      </p:sp>
      <p:sp>
        <p:nvSpPr>
          <p:cNvPr id="5" name="IV · 36">
            <a:extLst xmlns:a="http://schemas.openxmlformats.org/drawingml/2006/main">
              <a:ext uri="{FF2B5EF4-FFF2-40B4-BE49-F238E27FC236}">
                <a16:creationId xmlns:a16="http://schemas.microsoft.com/office/drawing/2014/main" id="{4D81EC1D-0DF4-45D9-9111-DAE25E44E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05575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IV · 36</a:t>
            </a:r>
          </a:p>
        </p:txBody>
      </p:sp>
    </p:spTree>
    <p:extLst>
      <p:ext uri="{BB962C8B-B14F-4D97-AF65-F5344CB8AC3E}">
        <p14:creationId xmlns:p14="http://schemas.microsoft.com/office/powerpoint/2010/main" val="124672512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2026-09-17T16:36:59.7050000Z</dcterms:created>
  <dcterms:modified xsi:type="dcterms:W3CDTF">2026-09-17T16:36:59.7050000Z</dcterms:modified>
</coreProperties>
</file>